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sldIdLst>
    <p:sldId id="257" r:id="rId2"/>
    <p:sldId id="269" r:id="rId3"/>
    <p:sldId id="261" r:id="rId4"/>
    <p:sldId id="265" r:id="rId5"/>
    <p:sldId id="272" r:id="rId6"/>
    <p:sldId id="273" r:id="rId7"/>
    <p:sldId id="271" r:id="rId8"/>
    <p:sldId id="274" r:id="rId9"/>
    <p:sldId id="276" r:id="rId10"/>
    <p:sldId id="277" r:id="rId11"/>
    <p:sldId id="278" r:id="rId12"/>
    <p:sldId id="256" r:id="rId13"/>
    <p:sldId id="279"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47" autoAdjust="0"/>
  </p:normalViewPr>
  <p:slideViewPr>
    <p:cSldViewPr>
      <p:cViewPr varScale="1">
        <p:scale>
          <a:sx n="74" d="100"/>
          <a:sy n="74" d="100"/>
        </p:scale>
        <p:origin x="124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831717772099396E-2"/>
          <c:y val="0.10277097513573813"/>
          <c:w val="0.88700109710032216"/>
          <c:h val="0.78271976187099546"/>
        </c:manualLayout>
      </c:layout>
      <c:barChart>
        <c:barDir val="col"/>
        <c:grouping val="stacked"/>
        <c:varyColors val="0"/>
        <c:ser>
          <c:idx val="0"/>
          <c:order val="0"/>
          <c:tx>
            <c:strRef>
              <c:f>Sheet1!$C$5</c:f>
              <c:strCache>
                <c:ptCount val="1"/>
                <c:pt idx="0">
                  <c:v>Partially</c:v>
                </c:pt>
              </c:strCache>
            </c:strRef>
          </c:tx>
          <c:spPr>
            <a:solidFill>
              <a:schemeClr val="accent1"/>
            </a:solidFill>
            <a:ln>
              <a:noFill/>
            </a:ln>
            <a:effectLst/>
          </c:spPr>
          <c:invertIfNegative val="0"/>
          <c:cat>
            <c:strRef>
              <c:f>Sheet1!$B$6:$B$12</c:f>
              <c:strCache>
                <c:ptCount val="7"/>
                <c:pt idx="0">
                  <c:v>Chittagong</c:v>
                </c:pt>
                <c:pt idx="1">
                  <c:v>Lakshmipur</c:v>
                </c:pt>
                <c:pt idx="2">
                  <c:v>Cox's Bazar</c:v>
                </c:pt>
                <c:pt idx="3">
                  <c:v>Noakhali</c:v>
                </c:pt>
                <c:pt idx="4">
                  <c:v>Bhola</c:v>
                </c:pt>
                <c:pt idx="5">
                  <c:v>Patuakhali</c:v>
                </c:pt>
                <c:pt idx="6">
                  <c:v>Barguna</c:v>
                </c:pt>
              </c:strCache>
            </c:strRef>
          </c:cat>
          <c:val>
            <c:numRef>
              <c:f>Sheet1!$C$6:$C$12</c:f>
              <c:numCache>
                <c:formatCode>#,##0</c:formatCode>
                <c:ptCount val="7"/>
                <c:pt idx="0">
                  <c:v>19401</c:v>
                </c:pt>
                <c:pt idx="1">
                  <c:v>17000</c:v>
                </c:pt>
                <c:pt idx="2">
                  <c:v>7022</c:v>
                </c:pt>
                <c:pt idx="3">
                  <c:v>3270</c:v>
                </c:pt>
                <c:pt idx="4">
                  <c:v>2500</c:v>
                </c:pt>
                <c:pt idx="5">
                  <c:v>400</c:v>
                </c:pt>
                <c:pt idx="6">
                  <c:v>2000</c:v>
                </c:pt>
              </c:numCache>
            </c:numRef>
          </c:val>
          <c:extLst>
            <c:ext xmlns:c16="http://schemas.microsoft.com/office/drawing/2014/chart" uri="{C3380CC4-5D6E-409C-BE32-E72D297353CC}">
              <c16:uniqueId val="{00000000-52FE-4777-813E-78FA29C274FA}"/>
            </c:ext>
          </c:extLst>
        </c:ser>
        <c:ser>
          <c:idx val="1"/>
          <c:order val="1"/>
          <c:tx>
            <c:strRef>
              <c:f>Sheet1!$D$5</c:f>
              <c:strCache>
                <c:ptCount val="1"/>
                <c:pt idx="0">
                  <c:v>Fully</c:v>
                </c:pt>
              </c:strCache>
            </c:strRef>
          </c:tx>
          <c:spPr>
            <a:solidFill>
              <a:schemeClr val="accent2"/>
            </a:solidFill>
            <a:ln>
              <a:noFill/>
            </a:ln>
            <a:effectLst/>
          </c:spPr>
          <c:invertIfNegative val="0"/>
          <c:cat>
            <c:strRef>
              <c:f>Sheet1!$B$6:$B$12</c:f>
              <c:strCache>
                <c:ptCount val="7"/>
                <c:pt idx="0">
                  <c:v>Chittagong</c:v>
                </c:pt>
                <c:pt idx="1">
                  <c:v>Lakshmipur</c:v>
                </c:pt>
                <c:pt idx="2">
                  <c:v>Cox's Bazar</c:v>
                </c:pt>
                <c:pt idx="3">
                  <c:v>Noakhali</c:v>
                </c:pt>
                <c:pt idx="4">
                  <c:v>Bhola</c:v>
                </c:pt>
                <c:pt idx="5">
                  <c:v>Patuakhali</c:v>
                </c:pt>
                <c:pt idx="6">
                  <c:v>Barguna</c:v>
                </c:pt>
              </c:strCache>
            </c:strRef>
          </c:cat>
          <c:val>
            <c:numRef>
              <c:f>Sheet1!$D$6:$D$12</c:f>
              <c:numCache>
                <c:formatCode>#,##0</c:formatCode>
                <c:ptCount val="7"/>
                <c:pt idx="0">
                  <c:v>19912</c:v>
                </c:pt>
                <c:pt idx="1">
                  <c:v>0</c:v>
                </c:pt>
                <c:pt idx="2">
                  <c:v>1228</c:v>
                </c:pt>
                <c:pt idx="3">
                  <c:v>1300</c:v>
                </c:pt>
                <c:pt idx="4">
                  <c:v>1500</c:v>
                </c:pt>
              </c:numCache>
            </c:numRef>
          </c:val>
          <c:extLst>
            <c:ext xmlns:c16="http://schemas.microsoft.com/office/drawing/2014/chart" uri="{C3380CC4-5D6E-409C-BE32-E72D297353CC}">
              <c16:uniqueId val="{00000001-52FE-4777-813E-78FA29C274FA}"/>
            </c:ext>
          </c:extLst>
        </c:ser>
        <c:dLbls>
          <c:showLegendKey val="0"/>
          <c:showVal val="0"/>
          <c:showCatName val="0"/>
          <c:showSerName val="0"/>
          <c:showPercent val="0"/>
          <c:showBubbleSize val="0"/>
        </c:dLbls>
        <c:gapWidth val="150"/>
        <c:overlap val="100"/>
        <c:axId val="438286840"/>
        <c:axId val="438286184"/>
      </c:barChart>
      <c:catAx>
        <c:axId val="43828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8286184"/>
        <c:crosses val="autoZero"/>
        <c:auto val="1"/>
        <c:lblAlgn val="ctr"/>
        <c:lblOffset val="100"/>
        <c:noMultiLvlLbl val="0"/>
      </c:catAx>
      <c:valAx>
        <c:axId val="438286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38286840"/>
        <c:crosses val="autoZero"/>
        <c:crossBetween val="between"/>
      </c:valAx>
      <c:spPr>
        <a:noFill/>
        <a:ln>
          <a:noFill/>
        </a:ln>
        <a:effectLst/>
      </c:spPr>
    </c:plotArea>
    <c:legend>
      <c:legendPos val="b"/>
      <c:layout>
        <c:manualLayout>
          <c:xMode val="edge"/>
          <c:yMode val="edge"/>
          <c:x val="0.12398205754916118"/>
          <c:y val="0.11767424116979212"/>
          <c:w val="0.23468596081916823"/>
          <c:h val="6.981828164601841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Is</a:t>
            </a:r>
            <a:r>
              <a:rPr lang="en-GB" baseline="0"/>
              <a:t> Shelter an issue as a result of the disaster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65172622652938E-2"/>
          <c:y val="0.20102981029810299"/>
          <c:w val="0.87726815777143974"/>
          <c:h val="0.56043895747599448"/>
        </c:manualLayout>
      </c:layout>
      <c:barChart>
        <c:barDir val="col"/>
        <c:grouping val="percentStacked"/>
        <c:varyColors val="0"/>
        <c:ser>
          <c:idx val="0"/>
          <c:order val="0"/>
          <c:tx>
            <c:strRef>
              <c:f>'[20160525_JNA_Phase_1_Upazila wise data_Shelter.xlsx]Fact &amp; Graph'!$C$3</c:f>
              <c:strCache>
                <c:ptCount val="1"/>
                <c:pt idx="0">
                  <c:v>I don't Know</c:v>
                </c:pt>
              </c:strCache>
            </c:strRef>
          </c:tx>
          <c:spPr>
            <a:solidFill>
              <a:schemeClr val="accent1"/>
            </a:solidFill>
            <a:ln>
              <a:noFill/>
            </a:ln>
            <a:effectLst/>
          </c:spPr>
          <c:invertIfNegative val="0"/>
          <c:cat>
            <c:strRef>
              <c:f>'[20160525_JNA_Phase_1_Upazila wise data_Shelter.xlsx]Fact &amp; Graph'!$B$4:$B$11</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Graph'!$C$4:$C$11</c:f>
              <c:numCache>
                <c:formatCode>General</c:formatCode>
                <c:ptCount val="8"/>
                <c:pt idx="0">
                  <c:v>2</c:v>
                </c:pt>
                <c:pt idx="1">
                  <c:v>1</c:v>
                </c:pt>
                <c:pt idx="7">
                  <c:v>3</c:v>
                </c:pt>
              </c:numCache>
            </c:numRef>
          </c:val>
          <c:extLst>
            <c:ext xmlns:c16="http://schemas.microsoft.com/office/drawing/2014/chart" uri="{C3380CC4-5D6E-409C-BE32-E72D297353CC}">
              <c16:uniqueId val="{00000000-F5F2-4B76-A896-279968BD3D48}"/>
            </c:ext>
          </c:extLst>
        </c:ser>
        <c:ser>
          <c:idx val="1"/>
          <c:order val="1"/>
          <c:tx>
            <c:strRef>
              <c:f>'[20160525_JNA_Phase_1_Upazila wise data_Shelter.xlsx]Fact &amp; Graph'!$D$3</c:f>
              <c:strCache>
                <c:ptCount val="1"/>
                <c:pt idx="0">
                  <c:v>No</c:v>
                </c:pt>
              </c:strCache>
            </c:strRef>
          </c:tx>
          <c:spPr>
            <a:solidFill>
              <a:schemeClr val="accent2"/>
            </a:solidFill>
            <a:ln>
              <a:noFill/>
            </a:ln>
            <a:effectLst/>
          </c:spPr>
          <c:invertIfNegative val="0"/>
          <c:cat>
            <c:strRef>
              <c:f>'[20160525_JNA_Phase_1_Upazila wise data_Shelter.xlsx]Fact &amp; Graph'!$B$4:$B$11</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Graph'!$D$4:$D$11</c:f>
              <c:numCache>
                <c:formatCode>General</c:formatCode>
                <c:ptCount val="8"/>
                <c:pt idx="0">
                  <c:v>1</c:v>
                </c:pt>
                <c:pt idx="2">
                  <c:v>2</c:v>
                </c:pt>
                <c:pt idx="3">
                  <c:v>1</c:v>
                </c:pt>
                <c:pt idx="4">
                  <c:v>2</c:v>
                </c:pt>
                <c:pt idx="6">
                  <c:v>3</c:v>
                </c:pt>
                <c:pt idx="7">
                  <c:v>9</c:v>
                </c:pt>
              </c:numCache>
            </c:numRef>
          </c:val>
          <c:extLst>
            <c:ext xmlns:c16="http://schemas.microsoft.com/office/drawing/2014/chart" uri="{C3380CC4-5D6E-409C-BE32-E72D297353CC}">
              <c16:uniqueId val="{00000001-F5F2-4B76-A896-279968BD3D48}"/>
            </c:ext>
          </c:extLst>
        </c:ser>
        <c:ser>
          <c:idx val="2"/>
          <c:order val="2"/>
          <c:tx>
            <c:strRef>
              <c:f>'[20160525_JNA_Phase_1_Upazila wise data_Shelter.xlsx]Fact &amp; Graph'!$E$3</c:f>
              <c:strCache>
                <c:ptCount val="1"/>
                <c:pt idx="0">
                  <c:v>Yes</c:v>
                </c:pt>
              </c:strCache>
            </c:strRef>
          </c:tx>
          <c:spPr>
            <a:solidFill>
              <a:schemeClr val="accent3"/>
            </a:solidFill>
            <a:ln>
              <a:noFill/>
            </a:ln>
            <a:effectLst/>
          </c:spPr>
          <c:invertIfNegative val="0"/>
          <c:cat>
            <c:strRef>
              <c:f>'[20160525_JNA_Phase_1_Upazila wise data_Shelter.xlsx]Fact &amp; Graph'!$B$4:$B$11</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Graph'!$E$4:$E$11</c:f>
              <c:numCache>
                <c:formatCode>General</c:formatCode>
                <c:ptCount val="8"/>
                <c:pt idx="0">
                  <c:v>2</c:v>
                </c:pt>
                <c:pt idx="1">
                  <c:v>6</c:v>
                </c:pt>
                <c:pt idx="2">
                  <c:v>5</c:v>
                </c:pt>
                <c:pt idx="3">
                  <c:v>5</c:v>
                </c:pt>
                <c:pt idx="4">
                  <c:v>2</c:v>
                </c:pt>
                <c:pt idx="5">
                  <c:v>3</c:v>
                </c:pt>
                <c:pt idx="6">
                  <c:v>2</c:v>
                </c:pt>
                <c:pt idx="7">
                  <c:v>25</c:v>
                </c:pt>
              </c:numCache>
            </c:numRef>
          </c:val>
          <c:extLst>
            <c:ext xmlns:c16="http://schemas.microsoft.com/office/drawing/2014/chart" uri="{C3380CC4-5D6E-409C-BE32-E72D297353CC}">
              <c16:uniqueId val="{00000002-F5F2-4B76-A896-279968BD3D48}"/>
            </c:ext>
          </c:extLst>
        </c:ser>
        <c:dLbls>
          <c:showLegendKey val="0"/>
          <c:showVal val="0"/>
          <c:showCatName val="0"/>
          <c:showSerName val="0"/>
          <c:showPercent val="0"/>
          <c:showBubbleSize val="0"/>
        </c:dLbls>
        <c:gapWidth val="150"/>
        <c:overlap val="100"/>
        <c:axId val="322133136"/>
        <c:axId val="322126248"/>
      </c:barChart>
      <c:catAx>
        <c:axId val="32213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2126248"/>
        <c:crosses val="autoZero"/>
        <c:auto val="1"/>
        <c:lblAlgn val="ctr"/>
        <c:lblOffset val="100"/>
        <c:noMultiLvlLbl val="0"/>
      </c:catAx>
      <c:valAx>
        <c:axId val="322126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213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Approximate %  of household in need of immediate shelter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'[20160525_JNA_Phase_1_Upazila wise data_Shelter.xlsx]Fact &amp; Graph'!$C$15</c:f>
              <c:strCache>
                <c:ptCount val="1"/>
                <c:pt idx="0">
                  <c:v>Many= 51-100 %</c:v>
                </c:pt>
              </c:strCache>
            </c:strRef>
          </c:tx>
          <c:spPr>
            <a:solidFill>
              <a:schemeClr val="accent1"/>
            </a:solidFill>
            <a:ln>
              <a:noFill/>
            </a:ln>
            <a:effectLst/>
          </c:spPr>
          <c:invertIfNegative val="0"/>
          <c:cat>
            <c:strRef>
              <c:f>'[20160525_JNA_Phase_1_Upazila wise data_Shelter.xlsx]Fact &amp; Graph'!$B$16:$B$23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Graph'!$C$16:$C$23</c:f>
              <c:numCache>
                <c:formatCode>General</c:formatCode>
                <c:ptCount val="8"/>
                <c:pt idx="3">
                  <c:v>2</c:v>
                </c:pt>
                <c:pt idx="7">
                  <c:v>2</c:v>
                </c:pt>
              </c:numCache>
            </c:numRef>
          </c:val>
          <c:extLst>
            <c:ext xmlns:c16="http://schemas.microsoft.com/office/drawing/2014/chart" uri="{C3380CC4-5D6E-409C-BE32-E72D297353CC}">
              <c16:uniqueId val="{00000000-17FF-4D3D-8DDA-8002655C148A}"/>
            </c:ext>
          </c:extLst>
        </c:ser>
        <c:ser>
          <c:idx val="1"/>
          <c:order val="1"/>
          <c:tx>
            <c:strRef>
              <c:f>'[20160525_JNA_Phase_1_Upazila wise data_Shelter.xlsx]Fact &amp; Graph'!$D$15</c:f>
              <c:strCache>
                <c:ptCount val="1"/>
                <c:pt idx="0">
                  <c:v>Some=26-50%</c:v>
                </c:pt>
              </c:strCache>
            </c:strRef>
          </c:tx>
          <c:spPr>
            <a:solidFill>
              <a:schemeClr val="accent2"/>
            </a:solidFill>
            <a:ln>
              <a:noFill/>
            </a:ln>
            <a:effectLst/>
          </c:spPr>
          <c:invertIfNegative val="0"/>
          <c:cat>
            <c:strRef>
              <c:f>'[20160525_JNA_Phase_1_Upazila wise data_Shelter.xlsx]Fact &amp; Graph'!$B$16:$B$23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Graph'!$D$16:$D$23</c:f>
              <c:numCache>
                <c:formatCode>General</c:formatCode>
                <c:ptCount val="8"/>
                <c:pt idx="1">
                  <c:v>1</c:v>
                </c:pt>
                <c:pt idx="5">
                  <c:v>2</c:v>
                </c:pt>
                <c:pt idx="7">
                  <c:v>3</c:v>
                </c:pt>
              </c:numCache>
            </c:numRef>
          </c:val>
          <c:extLst>
            <c:ext xmlns:c16="http://schemas.microsoft.com/office/drawing/2014/chart" uri="{C3380CC4-5D6E-409C-BE32-E72D297353CC}">
              <c16:uniqueId val="{00000001-17FF-4D3D-8DDA-8002655C148A}"/>
            </c:ext>
          </c:extLst>
        </c:ser>
        <c:ser>
          <c:idx val="2"/>
          <c:order val="2"/>
          <c:tx>
            <c:strRef>
              <c:f>'[20160525_JNA_Phase_1_Upazila wise data_Shelter.xlsx]Fact &amp; Graph'!$E$15</c:f>
              <c:strCache>
                <c:ptCount val="1"/>
                <c:pt idx="0">
                  <c:v>A few=1-25%</c:v>
                </c:pt>
              </c:strCache>
            </c:strRef>
          </c:tx>
          <c:spPr>
            <a:solidFill>
              <a:schemeClr val="accent3"/>
            </a:solidFill>
            <a:ln>
              <a:noFill/>
            </a:ln>
            <a:effectLst/>
          </c:spPr>
          <c:invertIfNegative val="0"/>
          <c:cat>
            <c:strRef>
              <c:f>'[20160525_JNA_Phase_1_Upazila wise data_Shelter.xlsx]Fact &amp; Graph'!$B$16:$B$23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Graph'!$E$16:$E$23</c:f>
              <c:numCache>
                <c:formatCode>General</c:formatCode>
                <c:ptCount val="8"/>
                <c:pt idx="0">
                  <c:v>2</c:v>
                </c:pt>
                <c:pt idx="1">
                  <c:v>5</c:v>
                </c:pt>
                <c:pt idx="2">
                  <c:v>5</c:v>
                </c:pt>
                <c:pt idx="3">
                  <c:v>3</c:v>
                </c:pt>
                <c:pt idx="4">
                  <c:v>2</c:v>
                </c:pt>
                <c:pt idx="5">
                  <c:v>1</c:v>
                </c:pt>
                <c:pt idx="6">
                  <c:v>1</c:v>
                </c:pt>
                <c:pt idx="7">
                  <c:v>19</c:v>
                </c:pt>
              </c:numCache>
            </c:numRef>
          </c:val>
          <c:extLst>
            <c:ext xmlns:c16="http://schemas.microsoft.com/office/drawing/2014/chart" uri="{C3380CC4-5D6E-409C-BE32-E72D297353CC}">
              <c16:uniqueId val="{00000002-17FF-4D3D-8DDA-8002655C148A}"/>
            </c:ext>
          </c:extLst>
        </c:ser>
        <c:ser>
          <c:idx val="3"/>
          <c:order val="3"/>
          <c:tx>
            <c:strRef>
              <c:f>'[20160525_JNA_Phase_1_Upazila wise data_Shelter.xlsx]Fact &amp; Graph'!$F$15</c:f>
              <c:strCache>
                <c:ptCount val="1"/>
                <c:pt idx="0">
                  <c:v>Do not Know</c:v>
                </c:pt>
              </c:strCache>
            </c:strRef>
          </c:tx>
          <c:spPr>
            <a:solidFill>
              <a:schemeClr val="accent4"/>
            </a:solidFill>
            <a:ln>
              <a:noFill/>
            </a:ln>
            <a:effectLst/>
          </c:spPr>
          <c:invertIfNegative val="0"/>
          <c:cat>
            <c:strRef>
              <c:f>'[20160525_JNA_Phase_1_Upazila wise data_Shelter.xlsx]Fact &amp; Graph'!$B$16:$B$23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Graph'!$F$16:$F$23</c:f>
              <c:numCache>
                <c:formatCode>General</c:formatCode>
                <c:ptCount val="8"/>
                <c:pt idx="0">
                  <c:v>2</c:v>
                </c:pt>
                <c:pt idx="1">
                  <c:v>1</c:v>
                </c:pt>
                <c:pt idx="7">
                  <c:v>3</c:v>
                </c:pt>
              </c:numCache>
            </c:numRef>
          </c:val>
          <c:extLst>
            <c:ext xmlns:c16="http://schemas.microsoft.com/office/drawing/2014/chart" uri="{C3380CC4-5D6E-409C-BE32-E72D297353CC}">
              <c16:uniqueId val="{00000003-17FF-4D3D-8DDA-8002655C148A}"/>
            </c:ext>
          </c:extLst>
        </c:ser>
        <c:ser>
          <c:idx val="4"/>
          <c:order val="4"/>
          <c:tx>
            <c:strRef>
              <c:f>'[20160525_JNA_Phase_1_Upazila wise data_Shelter.xlsx]Fact &amp; Graph'!$G$15</c:f>
              <c:strCache>
                <c:ptCount val="1"/>
                <c:pt idx="0">
                  <c:v>None (0 %)</c:v>
                </c:pt>
              </c:strCache>
            </c:strRef>
          </c:tx>
          <c:spPr>
            <a:solidFill>
              <a:schemeClr val="bg1">
                <a:lumMod val="85000"/>
              </a:schemeClr>
            </a:solidFill>
            <a:ln>
              <a:noFill/>
            </a:ln>
            <a:effectLst/>
          </c:spPr>
          <c:invertIfNegative val="0"/>
          <c:cat>
            <c:strRef>
              <c:f>'[20160525_JNA_Phase_1_Upazila wise data_Shelter.xlsx]Fact &amp; Graph'!$B$16:$B$23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Graph'!$G$16:$G$23</c:f>
              <c:numCache>
                <c:formatCode>General</c:formatCode>
                <c:ptCount val="8"/>
                <c:pt idx="0">
                  <c:v>1</c:v>
                </c:pt>
                <c:pt idx="2">
                  <c:v>2</c:v>
                </c:pt>
                <c:pt idx="3">
                  <c:v>1</c:v>
                </c:pt>
                <c:pt idx="6">
                  <c:v>4</c:v>
                </c:pt>
                <c:pt idx="7">
                  <c:v>8</c:v>
                </c:pt>
              </c:numCache>
            </c:numRef>
          </c:val>
          <c:extLst>
            <c:ext xmlns:c16="http://schemas.microsoft.com/office/drawing/2014/chart" uri="{C3380CC4-5D6E-409C-BE32-E72D297353CC}">
              <c16:uniqueId val="{00000004-17FF-4D3D-8DDA-8002655C148A}"/>
            </c:ext>
          </c:extLst>
        </c:ser>
        <c:dLbls>
          <c:showLegendKey val="0"/>
          <c:showVal val="0"/>
          <c:showCatName val="0"/>
          <c:showSerName val="0"/>
          <c:showPercent val="0"/>
          <c:showBubbleSize val="0"/>
        </c:dLbls>
        <c:gapWidth val="150"/>
        <c:overlap val="100"/>
        <c:axId val="328458128"/>
        <c:axId val="328457472"/>
      </c:barChart>
      <c:catAx>
        <c:axId val="3284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8457472"/>
        <c:crosses val="autoZero"/>
        <c:auto val="1"/>
        <c:lblAlgn val="ctr"/>
        <c:lblOffset val="100"/>
        <c:noMultiLvlLbl val="0"/>
      </c:catAx>
      <c:valAx>
        <c:axId val="32845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8458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GB" sz="1600"/>
              <a:t>Are people are likely to be without sufficient bedding/blankets ?</a:t>
            </a:r>
          </a:p>
        </c:rich>
      </c:tx>
      <c:layout>
        <c:manualLayout>
          <c:xMode val="edge"/>
          <c:yMode val="edge"/>
          <c:x val="0.15162629757785467"/>
          <c:y val="3.274853801169590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'[20160525_JNA_Phase_1_Upazila wise data_Shelter.xlsx]Fact &amp; Graph'!$C$30</c:f>
              <c:strCache>
                <c:ptCount val="1"/>
                <c:pt idx="0">
                  <c:v>I don't Know</c:v>
                </c:pt>
              </c:strCache>
            </c:strRef>
          </c:tx>
          <c:spPr>
            <a:solidFill>
              <a:schemeClr val="accent1"/>
            </a:solidFill>
            <a:ln>
              <a:noFill/>
            </a:ln>
            <a:effectLst/>
          </c:spPr>
          <c:invertIfNegative val="0"/>
          <c:cat>
            <c:strRef>
              <c:f>'[20160525_JNA_Phase_1_Upazila wise data_Shelter.xlsx]Fact &amp; Graph'!$B$31:$B$38</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Graph'!$C$31:$C$38</c:f>
              <c:numCache>
                <c:formatCode>General</c:formatCode>
                <c:ptCount val="8"/>
                <c:pt idx="0">
                  <c:v>2</c:v>
                </c:pt>
                <c:pt idx="1">
                  <c:v>1</c:v>
                </c:pt>
                <c:pt idx="4">
                  <c:v>1</c:v>
                </c:pt>
                <c:pt idx="5">
                  <c:v>2</c:v>
                </c:pt>
                <c:pt idx="7">
                  <c:v>6</c:v>
                </c:pt>
              </c:numCache>
            </c:numRef>
          </c:val>
          <c:extLst>
            <c:ext xmlns:c16="http://schemas.microsoft.com/office/drawing/2014/chart" uri="{C3380CC4-5D6E-409C-BE32-E72D297353CC}">
              <c16:uniqueId val="{00000000-D288-4353-B4D0-840029053A53}"/>
            </c:ext>
          </c:extLst>
        </c:ser>
        <c:ser>
          <c:idx val="1"/>
          <c:order val="1"/>
          <c:tx>
            <c:strRef>
              <c:f>'[20160525_JNA_Phase_1_Upazila wise data_Shelter.xlsx]Fact &amp; Graph'!$D$30</c:f>
              <c:strCache>
                <c:ptCount val="1"/>
                <c:pt idx="0">
                  <c:v>No</c:v>
                </c:pt>
              </c:strCache>
            </c:strRef>
          </c:tx>
          <c:spPr>
            <a:solidFill>
              <a:schemeClr val="accent2"/>
            </a:solidFill>
            <a:ln>
              <a:noFill/>
            </a:ln>
            <a:effectLst/>
          </c:spPr>
          <c:invertIfNegative val="0"/>
          <c:cat>
            <c:strRef>
              <c:f>'[20160525_JNA_Phase_1_Upazila wise data_Shelter.xlsx]Fact &amp; Graph'!$B$31:$B$38</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Graph'!$D$31:$D$38</c:f>
              <c:numCache>
                <c:formatCode>General</c:formatCode>
                <c:ptCount val="8"/>
                <c:pt idx="0">
                  <c:v>2</c:v>
                </c:pt>
                <c:pt idx="2">
                  <c:v>3</c:v>
                </c:pt>
                <c:pt idx="3">
                  <c:v>2</c:v>
                </c:pt>
                <c:pt idx="4">
                  <c:v>2</c:v>
                </c:pt>
                <c:pt idx="6">
                  <c:v>4</c:v>
                </c:pt>
                <c:pt idx="7">
                  <c:v>13</c:v>
                </c:pt>
              </c:numCache>
            </c:numRef>
          </c:val>
          <c:extLst>
            <c:ext xmlns:c16="http://schemas.microsoft.com/office/drawing/2014/chart" uri="{C3380CC4-5D6E-409C-BE32-E72D297353CC}">
              <c16:uniqueId val="{00000001-D288-4353-B4D0-840029053A53}"/>
            </c:ext>
          </c:extLst>
        </c:ser>
        <c:ser>
          <c:idx val="2"/>
          <c:order val="2"/>
          <c:tx>
            <c:strRef>
              <c:f>'[20160525_JNA_Phase_1_Upazila wise data_Shelter.xlsx]Fact &amp; Graph'!$E$30</c:f>
              <c:strCache>
                <c:ptCount val="1"/>
                <c:pt idx="0">
                  <c:v>Yes</c:v>
                </c:pt>
              </c:strCache>
            </c:strRef>
          </c:tx>
          <c:spPr>
            <a:solidFill>
              <a:schemeClr val="accent3"/>
            </a:solidFill>
            <a:ln>
              <a:noFill/>
            </a:ln>
            <a:effectLst/>
          </c:spPr>
          <c:invertIfNegative val="0"/>
          <c:cat>
            <c:strRef>
              <c:f>'[20160525_JNA_Phase_1_Upazila wise data_Shelter.xlsx]Fact &amp; Graph'!$B$31:$B$38</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Graph'!$E$31:$E$38</c:f>
              <c:numCache>
                <c:formatCode>General</c:formatCode>
                <c:ptCount val="8"/>
                <c:pt idx="0">
                  <c:v>1</c:v>
                </c:pt>
                <c:pt idx="1">
                  <c:v>6</c:v>
                </c:pt>
                <c:pt idx="2">
                  <c:v>4</c:v>
                </c:pt>
                <c:pt idx="3">
                  <c:v>4</c:v>
                </c:pt>
                <c:pt idx="4">
                  <c:v>1</c:v>
                </c:pt>
                <c:pt idx="5">
                  <c:v>1</c:v>
                </c:pt>
                <c:pt idx="6">
                  <c:v>1</c:v>
                </c:pt>
                <c:pt idx="7">
                  <c:v>18</c:v>
                </c:pt>
              </c:numCache>
            </c:numRef>
          </c:val>
          <c:extLst>
            <c:ext xmlns:c16="http://schemas.microsoft.com/office/drawing/2014/chart" uri="{C3380CC4-5D6E-409C-BE32-E72D297353CC}">
              <c16:uniqueId val="{00000002-D288-4353-B4D0-840029053A53}"/>
            </c:ext>
          </c:extLst>
        </c:ser>
        <c:dLbls>
          <c:showLegendKey val="0"/>
          <c:showVal val="0"/>
          <c:showCatName val="0"/>
          <c:showSerName val="0"/>
          <c:showPercent val="0"/>
          <c:showBubbleSize val="0"/>
        </c:dLbls>
        <c:gapWidth val="150"/>
        <c:overlap val="100"/>
        <c:axId val="374363840"/>
        <c:axId val="374364168"/>
      </c:barChart>
      <c:catAx>
        <c:axId val="37436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4364168"/>
        <c:crosses val="autoZero"/>
        <c:auto val="1"/>
        <c:lblAlgn val="ctr"/>
        <c:lblOffset val="100"/>
        <c:noMultiLvlLbl val="0"/>
      </c:catAx>
      <c:valAx>
        <c:axId val="374364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436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Shelter and NFIs: Is additional assistance required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'[20160525_JNA_Phase_1_Upazila wise data_Shelter.xlsx]Fact &amp; Graph'!$C$55</c:f>
              <c:strCache>
                <c:ptCount val="1"/>
                <c:pt idx="0">
                  <c:v>No</c:v>
                </c:pt>
              </c:strCache>
            </c:strRef>
          </c:tx>
          <c:spPr>
            <a:solidFill>
              <a:schemeClr val="accent1"/>
            </a:solidFill>
            <a:ln>
              <a:noFill/>
            </a:ln>
            <a:effectLst/>
          </c:spPr>
          <c:invertIfNegative val="0"/>
          <c:cat>
            <c:strRef>
              <c:f>'[20160525_JNA_Phase_1_Upazila wise data_Shelter.xlsx]Fact &amp; Graph'!$B$56:$B$63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Graph'!$C$56:$C$63</c:f>
              <c:numCache>
                <c:formatCode>General</c:formatCode>
                <c:ptCount val="8"/>
                <c:pt idx="0">
                  <c:v>2</c:v>
                </c:pt>
                <c:pt idx="1">
                  <c:v>2</c:v>
                </c:pt>
                <c:pt idx="2">
                  <c:v>3</c:v>
                </c:pt>
                <c:pt idx="3">
                  <c:v>1</c:v>
                </c:pt>
                <c:pt idx="4">
                  <c:v>2</c:v>
                </c:pt>
                <c:pt idx="5">
                  <c:v>1</c:v>
                </c:pt>
                <c:pt idx="6">
                  <c:v>4</c:v>
                </c:pt>
                <c:pt idx="7">
                  <c:v>15</c:v>
                </c:pt>
              </c:numCache>
            </c:numRef>
          </c:val>
          <c:extLst>
            <c:ext xmlns:c16="http://schemas.microsoft.com/office/drawing/2014/chart" uri="{C3380CC4-5D6E-409C-BE32-E72D297353CC}">
              <c16:uniqueId val="{00000000-E20E-47A9-912B-AB6084DC8179}"/>
            </c:ext>
          </c:extLst>
        </c:ser>
        <c:ser>
          <c:idx val="1"/>
          <c:order val="1"/>
          <c:tx>
            <c:strRef>
              <c:f>'[20160525_JNA_Phase_1_Upazila wise data_Shelter.xlsx]Fact &amp; Graph'!$D$55</c:f>
              <c:strCache>
                <c:ptCount val="1"/>
                <c:pt idx="0">
                  <c:v>Yes</c:v>
                </c:pt>
              </c:strCache>
            </c:strRef>
          </c:tx>
          <c:spPr>
            <a:solidFill>
              <a:schemeClr val="accent2"/>
            </a:solidFill>
            <a:ln>
              <a:noFill/>
            </a:ln>
            <a:effectLst/>
          </c:spPr>
          <c:invertIfNegative val="0"/>
          <c:cat>
            <c:strRef>
              <c:f>'[20160525_JNA_Phase_1_Upazila wise data_Shelter.xlsx]Fact &amp; Graph'!$B$56:$B$63</c:f>
              <c:strCache>
                <c:ptCount val="8"/>
                <c:pt idx="0">
                  <c:v>Barguna</c:v>
                </c:pt>
                <c:pt idx="1">
                  <c:v>Bhola</c:v>
                </c:pt>
                <c:pt idx="2">
                  <c:v>Chittagong</c:v>
                </c:pt>
                <c:pt idx="3">
                  <c:v>Cox's Bazar</c:v>
                </c:pt>
                <c:pt idx="4">
                  <c:v>Lakshmipur</c:v>
                </c:pt>
                <c:pt idx="5">
                  <c:v>Noakhali</c:v>
                </c:pt>
                <c:pt idx="6">
                  <c:v>Patuakhali</c:v>
                </c:pt>
                <c:pt idx="7">
                  <c:v>Grand Total</c:v>
                </c:pt>
              </c:strCache>
            </c:strRef>
          </c:cat>
          <c:val>
            <c:numRef>
              <c:f>'[20160525_JNA_Phase_1_Upazila wise data_Shelter.xlsx]Fact &amp; Graph'!$D$56:$D$63</c:f>
              <c:numCache>
                <c:formatCode>General</c:formatCode>
                <c:ptCount val="8"/>
                <c:pt idx="0">
                  <c:v>3</c:v>
                </c:pt>
                <c:pt idx="1">
                  <c:v>4</c:v>
                </c:pt>
                <c:pt idx="2">
                  <c:v>4</c:v>
                </c:pt>
                <c:pt idx="3">
                  <c:v>5</c:v>
                </c:pt>
                <c:pt idx="4">
                  <c:v>2</c:v>
                </c:pt>
                <c:pt idx="5">
                  <c:v>2</c:v>
                </c:pt>
                <c:pt idx="6">
                  <c:v>1</c:v>
                </c:pt>
                <c:pt idx="7">
                  <c:v>21</c:v>
                </c:pt>
              </c:numCache>
            </c:numRef>
          </c:val>
          <c:extLst>
            <c:ext xmlns:c16="http://schemas.microsoft.com/office/drawing/2014/chart" uri="{C3380CC4-5D6E-409C-BE32-E72D297353CC}">
              <c16:uniqueId val="{00000001-E20E-47A9-912B-AB6084DC8179}"/>
            </c:ext>
          </c:extLst>
        </c:ser>
        <c:dLbls>
          <c:showLegendKey val="0"/>
          <c:showVal val="0"/>
          <c:showCatName val="0"/>
          <c:showSerName val="0"/>
          <c:showPercent val="0"/>
          <c:showBubbleSize val="0"/>
        </c:dLbls>
        <c:gapWidth val="150"/>
        <c:overlap val="100"/>
        <c:axId val="372857824"/>
        <c:axId val="372859464"/>
      </c:barChart>
      <c:catAx>
        <c:axId val="37285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72859464"/>
        <c:crosses val="autoZero"/>
        <c:auto val="1"/>
        <c:lblAlgn val="ctr"/>
        <c:lblOffset val="100"/>
        <c:noMultiLvlLbl val="0"/>
      </c:catAx>
      <c:valAx>
        <c:axId val="372859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7285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9E401F-9D85-419D-B62D-4A380D1D0EC0}"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421473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E401F-9D85-419D-B62D-4A380D1D0EC0}"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81962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E401F-9D85-419D-B62D-4A380D1D0EC0}"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0827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E401F-9D85-419D-B62D-4A380D1D0EC0}"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323240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E401F-9D85-419D-B62D-4A380D1D0EC0}"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76763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9E401F-9D85-419D-B62D-4A380D1D0EC0}"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401141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9E401F-9D85-419D-B62D-4A380D1D0EC0}" type="datetimeFigureOut">
              <a:rPr lang="en-US" smtClean="0"/>
              <a:t>6/8/2016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51647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9E401F-9D85-419D-B62D-4A380D1D0EC0}" type="datetimeFigureOut">
              <a:rPr lang="en-US" smtClean="0"/>
              <a:t>6/8/2016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348954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E401F-9D85-419D-B62D-4A380D1D0EC0}" type="datetimeFigureOut">
              <a:rPr lang="en-US" smtClean="0"/>
              <a:t>6/8/2016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8157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401F-9D85-419D-B62D-4A380D1D0EC0}"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5371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E401F-9D85-419D-B62D-4A380D1D0EC0}"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69DC7-F416-4444-96F1-3665151F2025}" type="slidenum">
              <a:rPr lang="en-US" smtClean="0"/>
              <a:t>‹#›</a:t>
            </a:fld>
            <a:endParaRPr lang="en-US"/>
          </a:p>
        </p:txBody>
      </p:sp>
    </p:spTree>
    <p:extLst>
      <p:ext uri="{BB962C8B-B14F-4D97-AF65-F5344CB8AC3E}">
        <p14:creationId xmlns:p14="http://schemas.microsoft.com/office/powerpoint/2010/main" val="178064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E401F-9D85-419D-B62D-4A380D1D0EC0}" type="datetimeFigureOut">
              <a:rPr lang="en-US" smtClean="0"/>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69DC7-F416-4444-96F1-3665151F2025}" type="slidenum">
              <a:rPr lang="en-US" smtClean="0"/>
              <a:t>‹#›</a:t>
            </a:fld>
            <a:endParaRPr lang="en-US"/>
          </a:p>
        </p:txBody>
      </p:sp>
    </p:spTree>
    <p:extLst>
      <p:ext uri="{BB962C8B-B14F-4D97-AF65-F5344CB8AC3E}">
        <p14:creationId xmlns:p14="http://schemas.microsoft.com/office/powerpoint/2010/main" val="4012040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7544" y="2780928"/>
            <a:ext cx="7971692" cy="918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40000"/>
              </a:spcBef>
            </a:pPr>
            <a:r>
              <a:rPr lang="en-US" sz="3200" b="1" dirty="0"/>
              <a:t>Cyclone </a:t>
            </a:r>
            <a:r>
              <a:rPr lang="en-US" sz="3200" b="1" dirty="0" err="1"/>
              <a:t>Roanu</a:t>
            </a:r>
            <a:endParaRPr lang="en-US" sz="3200" b="1" dirty="0"/>
          </a:p>
          <a:p>
            <a:pPr algn="ctr" eaLnBrk="1" hangingPunct="1">
              <a:spcBef>
                <a:spcPct val="40000"/>
              </a:spcBef>
            </a:pPr>
            <a:r>
              <a:rPr lang="en-US" sz="2400" b="1" dirty="0"/>
              <a:t> </a:t>
            </a:r>
            <a:r>
              <a:rPr lang="en-US" sz="3200" b="1" dirty="0">
                <a:solidFill>
                  <a:srgbClr val="FF0000"/>
                </a:solidFill>
              </a:rPr>
              <a:t>Shelter Cluster Meeting </a:t>
            </a:r>
          </a:p>
          <a:p>
            <a:pPr algn="ctr" eaLnBrk="1" hangingPunct="1">
              <a:spcBef>
                <a:spcPct val="40000"/>
              </a:spcBef>
            </a:pPr>
            <a:r>
              <a:rPr lang="en-US" sz="2000" b="1" dirty="0"/>
              <a:t>6 June 2016</a:t>
            </a:r>
            <a:endParaRPr lang="en-US" sz="1600" b="1" dirty="0"/>
          </a:p>
        </p:txBody>
      </p:sp>
      <p:pic>
        <p:nvPicPr>
          <p:cNvPr id="5" name="Picture 4"/>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38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35351" y="908720"/>
            <a:ext cx="7704856" cy="5400599"/>
          </a:xfrm>
          <a:prstGeom prst="rect">
            <a:avLst/>
          </a:prstGeom>
          <a:noFill/>
        </p:spPr>
      </p:pic>
      <p:pic>
        <p:nvPicPr>
          <p:cNvPr id="3" name="Picture 2"/>
          <p:cNvPicPr/>
          <p:nvPr/>
        </p:nvPicPr>
        <p:blipFill rotWithShape="1">
          <a:blip r:embed="rId3">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  Joint Response Plan </a:t>
            </a:r>
            <a:endParaRPr lang="en-US" sz="2900" b="1" dirty="0">
              <a:solidFill>
                <a:srgbClr val="FF0000"/>
              </a:solidFill>
            </a:endParaRPr>
          </a:p>
          <a:p>
            <a:r>
              <a:rPr lang="en-US" sz="2900" b="1" dirty="0">
                <a:solidFill>
                  <a:srgbClr val="FF0000"/>
                </a:solidFill>
              </a:rPr>
              <a:t>Budget</a:t>
            </a:r>
            <a:r>
              <a:rPr lang="en-US" sz="2400" dirty="0"/>
              <a:t> </a:t>
            </a:r>
            <a:endParaRPr lang="en-US" sz="4000" dirty="0"/>
          </a:p>
        </p:txBody>
      </p:sp>
    </p:spTree>
    <p:extLst>
      <p:ext uri="{BB962C8B-B14F-4D97-AF65-F5344CB8AC3E}">
        <p14:creationId xmlns:p14="http://schemas.microsoft.com/office/powerpoint/2010/main" val="174847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  Joint Response Plan </a:t>
            </a:r>
            <a:endParaRPr lang="en-US" sz="2900" b="1" dirty="0">
              <a:solidFill>
                <a:srgbClr val="FF0000"/>
              </a:solidFill>
            </a:endParaRPr>
          </a:p>
          <a:p>
            <a:r>
              <a:rPr lang="en-US" sz="2900" b="1" dirty="0">
                <a:solidFill>
                  <a:srgbClr val="FF0000"/>
                </a:solidFill>
              </a:rPr>
              <a:t>Shelter </a:t>
            </a:r>
            <a:r>
              <a:rPr lang="en-US" sz="2400" dirty="0"/>
              <a:t> </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3590790320"/>
              </p:ext>
            </p:extLst>
          </p:nvPr>
        </p:nvGraphicFramePr>
        <p:xfrm>
          <a:off x="323527" y="1628799"/>
          <a:ext cx="8568952" cy="2215930"/>
        </p:xfrm>
        <a:graphic>
          <a:graphicData uri="http://schemas.openxmlformats.org/drawingml/2006/table">
            <a:tbl>
              <a:tblPr/>
              <a:tblGrid>
                <a:gridCol w="1277829">
                  <a:extLst>
                    <a:ext uri="{9D8B030D-6E8A-4147-A177-3AD203B41FA5}">
                      <a16:colId xmlns:a16="http://schemas.microsoft.com/office/drawing/2014/main" val="2441676621"/>
                    </a:ext>
                  </a:extLst>
                </a:gridCol>
                <a:gridCol w="977161">
                  <a:extLst>
                    <a:ext uri="{9D8B030D-6E8A-4147-A177-3AD203B41FA5}">
                      <a16:colId xmlns:a16="http://schemas.microsoft.com/office/drawing/2014/main" val="1315858060"/>
                    </a:ext>
                  </a:extLst>
                </a:gridCol>
                <a:gridCol w="3127162">
                  <a:extLst>
                    <a:ext uri="{9D8B030D-6E8A-4147-A177-3AD203B41FA5}">
                      <a16:colId xmlns:a16="http://schemas.microsoft.com/office/drawing/2014/main" val="2657024575"/>
                    </a:ext>
                  </a:extLst>
                </a:gridCol>
                <a:gridCol w="1062267">
                  <a:extLst>
                    <a:ext uri="{9D8B030D-6E8A-4147-A177-3AD203B41FA5}">
                      <a16:colId xmlns:a16="http://schemas.microsoft.com/office/drawing/2014/main" val="437231620"/>
                    </a:ext>
                  </a:extLst>
                </a:gridCol>
                <a:gridCol w="994140">
                  <a:extLst>
                    <a:ext uri="{9D8B030D-6E8A-4147-A177-3AD203B41FA5}">
                      <a16:colId xmlns:a16="http://schemas.microsoft.com/office/drawing/2014/main" val="2101955307"/>
                    </a:ext>
                  </a:extLst>
                </a:gridCol>
                <a:gridCol w="1130393">
                  <a:extLst>
                    <a:ext uri="{9D8B030D-6E8A-4147-A177-3AD203B41FA5}">
                      <a16:colId xmlns:a16="http://schemas.microsoft.com/office/drawing/2014/main" val="1505533729"/>
                    </a:ext>
                  </a:extLst>
                </a:gridCol>
              </a:tblGrid>
              <a:tr h="587050">
                <a:tc>
                  <a:txBody>
                    <a:bodyPr/>
                    <a:lstStyle/>
                    <a:p>
                      <a:pPr algn="ctr" fontAlgn="ctr"/>
                      <a:r>
                        <a:rPr lang="en-GB" sz="1600" b="0" i="0" u="none" strike="noStrike" dirty="0">
                          <a:solidFill>
                            <a:srgbClr val="000000"/>
                          </a:solidFill>
                          <a:effectLst/>
                          <a:latin typeface="Calibri" panose="020F0502020204030204" pitchFamily="34" charset="0"/>
                        </a:rPr>
                        <a:t> </a:t>
                      </a:r>
                    </a:p>
                  </a:txBody>
                  <a:tcPr marL="9525" marR="9525" marT="9525"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Caseload (HH)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Package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 Unit cost (BDT)</a:t>
                      </a:r>
                    </a:p>
                  </a:txBody>
                  <a:tcPr marL="9525" marR="9525" marT="9525"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1600" b="0" i="0" u="none" strike="noStrike">
                          <a:solidFill>
                            <a:srgbClr val="000000"/>
                          </a:solidFill>
                          <a:effectLst/>
                          <a:latin typeface="Calibri" panose="020F0502020204030204" pitchFamily="34" charset="0"/>
                        </a:rPr>
                        <a:t> Unit cost (USD)</a:t>
                      </a:r>
                    </a:p>
                  </a:txBody>
                  <a:tcPr marL="9525" marR="9525" marT="9525"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 Budget (USD)</a:t>
                      </a:r>
                    </a:p>
                  </a:txBody>
                  <a:tcPr marL="9525" marR="9525" marT="9525"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6589761"/>
                  </a:ext>
                </a:extLst>
              </a:tr>
              <a:tr h="508057">
                <a:tc>
                  <a:txBody>
                    <a:bodyPr/>
                    <a:lstStyle/>
                    <a:p>
                      <a:pPr algn="l" fontAlgn="b"/>
                      <a:r>
                        <a:rPr lang="en-GB" sz="1600" b="1" i="0" u="none" strike="noStrike" dirty="0">
                          <a:solidFill>
                            <a:srgbClr val="000000"/>
                          </a:solidFill>
                          <a:effectLst/>
                          <a:latin typeface="Calibri" panose="020F0502020204030204" pitchFamily="34" charset="0"/>
                        </a:rPr>
                        <a:t>Emergency Shelter</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effectLst/>
                          <a:latin typeface="Calibri" panose="020F0502020204030204" pitchFamily="34" charset="0"/>
                        </a:rPr>
                        <a:t>35,000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effectLst/>
                          <a:latin typeface="Calibri" panose="020F0502020204030204" pitchFamily="34" charset="0"/>
                        </a:rPr>
                        <a:t>Tarpaulin, Toolkits, Construction Materials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5,000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effectLst/>
                          <a:latin typeface="Calibri" panose="020F0502020204030204" pitchFamily="34" charset="0"/>
                        </a:rPr>
                        <a:t>63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1600" b="0" i="0" u="none" strike="noStrike" dirty="0">
                          <a:solidFill>
                            <a:srgbClr val="000000"/>
                          </a:solidFill>
                          <a:effectLst/>
                          <a:latin typeface="Calibri" panose="020F0502020204030204" pitchFamily="34" charset="0"/>
                        </a:rPr>
                        <a:t>2,187,500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19903787"/>
                  </a:ext>
                </a:extLst>
              </a:tr>
              <a:tr h="273046">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bg1">
                        <a:lumMod val="95000"/>
                      </a:schemeClr>
                    </a:solidFill>
                  </a:tcPr>
                </a:tc>
                <a:tc>
                  <a:txBody>
                    <a:bodyPr/>
                    <a:lstStyle/>
                    <a:p>
                      <a:pPr algn="ctr" fontAlgn="ctr"/>
                      <a:endParaRPr lang="en-GB"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bg1">
                        <a:lumMod val="95000"/>
                      </a:schemeClr>
                    </a:solidFill>
                  </a:tcPr>
                </a:tc>
                <a:tc>
                  <a:txBody>
                    <a:bodyPr/>
                    <a:lstStyle/>
                    <a:p>
                      <a:pPr algn="ctr" fontAlgn="ctr"/>
                      <a:endParaRPr lang="en-GB"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bg1">
                        <a:lumMod val="95000"/>
                      </a:schemeClr>
                    </a:solidFill>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chemeClr val="bg1">
                        <a:lumMod val="95000"/>
                      </a:schemeClr>
                    </a:solidFill>
                  </a:tcPr>
                </a:tc>
                <a:tc>
                  <a:txBody>
                    <a:bodyPr/>
                    <a:lstStyle/>
                    <a:p>
                      <a:pPr algn="ctr" fontAlgn="ctr"/>
                      <a:endParaRPr lang="en-GB" sz="1600" b="0" i="0" u="none" strike="noStrike" dirty="0">
                        <a:solidFill>
                          <a:srgbClr val="000000"/>
                        </a:solidFill>
                        <a:effectLst/>
                        <a:latin typeface="Calibri" panose="020F050202020403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solidFill>
                      <a:schemeClr val="bg1">
                        <a:lumMod val="95000"/>
                      </a:schemeClr>
                    </a:solidFill>
                  </a:tcPr>
                </a:tc>
                <a:tc>
                  <a:txBody>
                    <a:bodyPr/>
                    <a:lstStyle/>
                    <a:p>
                      <a:pPr algn="ctr" fontAlgn="ctr"/>
                      <a:endParaRPr lang="en-GB"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867798301"/>
                  </a:ext>
                </a:extLst>
              </a:tr>
              <a:tr h="561078">
                <a:tc>
                  <a:txBody>
                    <a:bodyPr/>
                    <a:lstStyle/>
                    <a:p>
                      <a:pPr algn="l" fontAlgn="b"/>
                      <a:r>
                        <a:rPr lang="en-GB" sz="1600" b="1" i="0" u="none" strike="noStrike" dirty="0">
                          <a:solidFill>
                            <a:srgbClr val="000000"/>
                          </a:solidFill>
                          <a:effectLst/>
                          <a:latin typeface="Calibri" panose="020F0502020204030204" pitchFamily="34" charset="0"/>
                        </a:rPr>
                        <a:t>NFIS</a:t>
                      </a:r>
                    </a:p>
                  </a:txBody>
                  <a:tcPr marL="9525" marR="9525" marT="9525"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Cloths, Kitchen sets, Candle, Blanket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3,000</a:t>
                      </a:r>
                    </a:p>
                  </a:txBody>
                  <a:tcPr marL="9525" marR="9525" marT="9525"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38</a:t>
                      </a:r>
                    </a:p>
                  </a:txBody>
                  <a:tcPr marL="9525" marR="9525" marT="9525" marB="0" anchor="ctr">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1,312,500</a:t>
                      </a:r>
                    </a:p>
                  </a:txBody>
                  <a:tcPr marL="9525" marR="9525" marT="9525" marB="0" anchor="ctr">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998840"/>
                  </a:ext>
                </a:extLst>
              </a:tr>
              <a:tr h="286699">
                <a:tc>
                  <a:txBody>
                    <a:bodyPr/>
                    <a:lstStyle/>
                    <a:p>
                      <a:pPr algn="l" fontAlgn="b"/>
                      <a:r>
                        <a:rPr lang="en-GB" sz="1600" b="0" i="0" u="none" strike="noStrike" dirty="0">
                          <a:solidFill>
                            <a:srgbClr val="000000"/>
                          </a:solidFill>
                          <a:effectLst/>
                          <a:latin typeface="Calibri" panose="020F0502020204030204" pitchFamily="34" charset="0"/>
                        </a:rPr>
                        <a:t>Total Package</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35,000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ctr"/>
                      <a:endParaRPr lang="en-GB"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8,000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ctr"/>
                      <a:r>
                        <a:rPr lang="en-GB" sz="1600" b="0" i="0" u="none" strike="noStrike" dirty="0">
                          <a:solidFill>
                            <a:srgbClr val="000000"/>
                          </a:solidFill>
                          <a:effectLst/>
                          <a:latin typeface="Calibri" panose="020F0502020204030204" pitchFamily="34" charset="0"/>
                        </a:rPr>
                        <a:t>100</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ctr"/>
                      <a:r>
                        <a:rPr lang="en-GB" sz="1800" b="1" i="0" u="none" strike="noStrike" dirty="0">
                          <a:solidFill>
                            <a:srgbClr val="FF0000"/>
                          </a:solidFill>
                          <a:effectLst/>
                          <a:latin typeface="Calibri" panose="020F0502020204030204" pitchFamily="34" charset="0"/>
                        </a:rPr>
                        <a:t>3,500,000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676039565"/>
                  </a:ext>
                </a:extLst>
              </a:tr>
            </a:tbl>
          </a:graphicData>
        </a:graphic>
      </p:graphicFrame>
    </p:spTree>
    <p:extLst>
      <p:ext uri="{BB962C8B-B14F-4D97-AF65-F5344CB8AC3E}">
        <p14:creationId xmlns:p14="http://schemas.microsoft.com/office/powerpoint/2010/main" val="87500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846294" y="-27383"/>
            <a:ext cx="7971692" cy="504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40000"/>
              </a:spcBef>
            </a:pPr>
            <a:r>
              <a:rPr lang="en-GB" sz="2400" b="1" dirty="0"/>
              <a:t>Shelter</a:t>
            </a:r>
            <a:r>
              <a:rPr lang="en-GB" sz="2400" dirty="0"/>
              <a:t> Response in Cyclone </a:t>
            </a:r>
            <a:r>
              <a:rPr lang="en-GB" sz="2400" dirty="0" err="1"/>
              <a:t>Roanu</a:t>
            </a:r>
            <a:endParaRPr lang="en-GB" sz="2400" dirty="0"/>
          </a:p>
        </p:txBody>
      </p:sp>
      <p:sp>
        <p:nvSpPr>
          <p:cNvPr id="11" name="Rounded Rectangle 10"/>
          <p:cNvSpPr/>
          <p:nvPr/>
        </p:nvSpPr>
        <p:spPr>
          <a:xfrm>
            <a:off x="2195736" y="1916832"/>
            <a:ext cx="4824536" cy="648072"/>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Emergency Phase </a:t>
            </a:r>
            <a:r>
              <a:rPr lang="en-GB" sz="2800" b="1" dirty="0">
                <a:solidFill>
                  <a:srgbClr val="FF0000"/>
                </a:solidFill>
              </a:rPr>
              <a:t>6,859</a:t>
            </a:r>
            <a:r>
              <a:rPr lang="en-GB" sz="2000" dirty="0">
                <a:solidFill>
                  <a:schemeClr val="tx1"/>
                </a:solidFill>
              </a:rPr>
              <a:t> </a:t>
            </a:r>
            <a:r>
              <a:rPr lang="en-GB" sz="1200" dirty="0">
                <a:solidFill>
                  <a:schemeClr val="tx1"/>
                </a:solidFill>
              </a:rPr>
              <a:t>HH </a:t>
            </a:r>
          </a:p>
        </p:txBody>
      </p:sp>
      <p:sp>
        <p:nvSpPr>
          <p:cNvPr id="32" name="Oval 31"/>
          <p:cNvSpPr/>
          <p:nvPr/>
        </p:nvSpPr>
        <p:spPr>
          <a:xfrm>
            <a:off x="611560" y="1916832"/>
            <a:ext cx="1368152" cy="1296144"/>
          </a:xfrm>
          <a:prstGeom prst="ellipse">
            <a:avLst/>
          </a:prstGeom>
          <a:solidFill>
            <a:schemeClr val="bg1">
              <a:lumMod val="95000"/>
            </a:schemeClr>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21</a:t>
            </a:r>
            <a:r>
              <a:rPr lang="en-US" sz="1050" dirty="0">
                <a:solidFill>
                  <a:schemeClr val="tx1"/>
                </a:solidFill>
              </a:rPr>
              <a:t> </a:t>
            </a:r>
            <a:r>
              <a:rPr lang="en-US" sz="2000" dirty="0">
                <a:solidFill>
                  <a:schemeClr val="tx1"/>
                </a:solidFill>
              </a:rPr>
              <a:t>% </a:t>
            </a:r>
            <a:r>
              <a:rPr lang="en-US" sz="1600" b="1" dirty="0">
                <a:solidFill>
                  <a:schemeClr val="tx1"/>
                </a:solidFill>
              </a:rPr>
              <a:t>Coverage</a:t>
            </a:r>
            <a:r>
              <a:rPr lang="en-US" sz="1100" dirty="0">
                <a:solidFill>
                  <a:schemeClr val="tx1"/>
                </a:solidFill>
              </a:rPr>
              <a:t> </a:t>
            </a:r>
          </a:p>
          <a:p>
            <a:pPr algn="ctr"/>
            <a:endParaRPr lang="en-US" sz="1100" dirty="0">
              <a:solidFill>
                <a:schemeClr val="tx1"/>
              </a:solidFill>
            </a:endParaRPr>
          </a:p>
        </p:txBody>
      </p:sp>
      <p:pic>
        <p:nvPicPr>
          <p:cNvPr id="21" name="Picture 20"/>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1327723357"/>
              </p:ext>
            </p:extLst>
          </p:nvPr>
        </p:nvGraphicFramePr>
        <p:xfrm>
          <a:off x="395539" y="2852936"/>
          <a:ext cx="8352925" cy="3600401"/>
        </p:xfrm>
        <a:graphic>
          <a:graphicData uri="http://schemas.openxmlformats.org/drawingml/2006/table">
            <a:tbl>
              <a:tblPr/>
              <a:tblGrid>
                <a:gridCol w="1192620">
                  <a:extLst>
                    <a:ext uri="{9D8B030D-6E8A-4147-A177-3AD203B41FA5}">
                      <a16:colId xmlns:a16="http://schemas.microsoft.com/office/drawing/2014/main" val="1833915116"/>
                    </a:ext>
                  </a:extLst>
                </a:gridCol>
                <a:gridCol w="921988">
                  <a:extLst>
                    <a:ext uri="{9D8B030D-6E8A-4147-A177-3AD203B41FA5}">
                      <a16:colId xmlns:a16="http://schemas.microsoft.com/office/drawing/2014/main" val="3477280411"/>
                    </a:ext>
                  </a:extLst>
                </a:gridCol>
                <a:gridCol w="1009138">
                  <a:extLst>
                    <a:ext uri="{9D8B030D-6E8A-4147-A177-3AD203B41FA5}">
                      <a16:colId xmlns:a16="http://schemas.microsoft.com/office/drawing/2014/main" val="1391692302"/>
                    </a:ext>
                  </a:extLst>
                </a:gridCol>
                <a:gridCol w="954096">
                  <a:extLst>
                    <a:ext uri="{9D8B030D-6E8A-4147-A177-3AD203B41FA5}">
                      <a16:colId xmlns:a16="http://schemas.microsoft.com/office/drawing/2014/main" val="1270795019"/>
                    </a:ext>
                  </a:extLst>
                </a:gridCol>
                <a:gridCol w="1192620">
                  <a:extLst>
                    <a:ext uri="{9D8B030D-6E8A-4147-A177-3AD203B41FA5}">
                      <a16:colId xmlns:a16="http://schemas.microsoft.com/office/drawing/2014/main" val="1414867152"/>
                    </a:ext>
                  </a:extLst>
                </a:gridCol>
                <a:gridCol w="1137575">
                  <a:extLst>
                    <a:ext uri="{9D8B030D-6E8A-4147-A177-3AD203B41FA5}">
                      <a16:colId xmlns:a16="http://schemas.microsoft.com/office/drawing/2014/main" val="1971967462"/>
                    </a:ext>
                  </a:extLst>
                </a:gridCol>
                <a:gridCol w="1064185">
                  <a:extLst>
                    <a:ext uri="{9D8B030D-6E8A-4147-A177-3AD203B41FA5}">
                      <a16:colId xmlns:a16="http://schemas.microsoft.com/office/drawing/2014/main" val="2196868766"/>
                    </a:ext>
                  </a:extLst>
                </a:gridCol>
                <a:gridCol w="880703">
                  <a:extLst>
                    <a:ext uri="{9D8B030D-6E8A-4147-A177-3AD203B41FA5}">
                      <a16:colId xmlns:a16="http://schemas.microsoft.com/office/drawing/2014/main" val="3330818210"/>
                    </a:ext>
                  </a:extLst>
                </a:gridCol>
              </a:tblGrid>
              <a:tr h="498318">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2">
                  <a:txBody>
                    <a:bodyPr/>
                    <a:lstStyle/>
                    <a:p>
                      <a:pPr algn="ctr" fontAlgn="b"/>
                      <a:r>
                        <a:rPr lang="en-GB" sz="1600" b="0" i="0" u="none" strike="noStrike" dirty="0">
                          <a:solidFill>
                            <a:srgbClr val="000000"/>
                          </a:solidFill>
                          <a:effectLst/>
                          <a:latin typeface="Calibri" panose="020F0502020204030204" pitchFamily="34" charset="0"/>
                        </a:rPr>
                        <a:t>Government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GB"/>
                    </a:p>
                  </a:txBody>
                  <a:tcPr/>
                </a:tc>
                <a:tc gridSpan="2">
                  <a:txBody>
                    <a:bodyPr/>
                    <a:lstStyle/>
                    <a:p>
                      <a:pPr algn="ctr" fontAlgn="b"/>
                      <a:r>
                        <a:rPr lang="en-GB" sz="1600" b="0" i="0" u="none" strike="noStrike" dirty="0">
                          <a:solidFill>
                            <a:srgbClr val="000000"/>
                          </a:solidFill>
                          <a:effectLst/>
                          <a:latin typeface="Calibri" panose="020F0502020204030204" pitchFamily="34" charset="0"/>
                        </a:rPr>
                        <a:t>INGO/ UN Agencies/ IFRC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en-GB"/>
                    </a:p>
                  </a:txBody>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790692"/>
                  </a:ext>
                </a:extLst>
              </a:tr>
              <a:tr h="742703">
                <a:tc>
                  <a:txBody>
                    <a:bodyPr/>
                    <a:lstStyle/>
                    <a:p>
                      <a:pPr algn="l" fontAlgn="ctr"/>
                      <a:r>
                        <a:rPr lang="en-GB" sz="1600" b="0" i="0" u="none" strike="noStrike">
                          <a:solidFill>
                            <a:srgbClr val="000000"/>
                          </a:solidFill>
                          <a:effectLst/>
                          <a:latin typeface="Calibri" panose="020F0502020204030204" pitchFamily="34" charset="0"/>
                        </a:rPr>
                        <a:t>District</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JRP Target HH</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CGI sheet (Bundle)</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Cash </a:t>
                      </a:r>
                    </a:p>
                    <a:p>
                      <a:pPr algn="ctr" fontAlgn="ctr"/>
                      <a:r>
                        <a:rPr lang="en-GB" sz="1600" b="0" i="0" u="none" strike="noStrike" dirty="0">
                          <a:solidFill>
                            <a:srgbClr val="000000"/>
                          </a:solidFill>
                          <a:effectLst/>
                          <a:latin typeface="Calibri" panose="020F0502020204030204" pitchFamily="34" charset="0"/>
                        </a:rPr>
                        <a:t>(USD)</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Emergency Shelter</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HH NFIs</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Planned/ Responded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2000" b="1" i="0" u="none" strike="noStrike" dirty="0">
                          <a:solidFill>
                            <a:srgbClr val="FF0000"/>
                          </a:solidFill>
                          <a:effectLst/>
                          <a:latin typeface="Calibri" panose="020F0502020204030204" pitchFamily="34" charset="0"/>
                        </a:rPr>
                        <a:t>GAP </a:t>
                      </a:r>
                      <a:r>
                        <a:rPr lang="en-GB" sz="1600" b="1" i="0" u="none" strike="noStrike" dirty="0">
                          <a:solidFill>
                            <a:schemeClr val="tx1"/>
                          </a:solidFill>
                          <a:effectLst/>
                          <a:latin typeface="Calibri" panose="020F0502020204030204" pitchFamily="34" charset="0"/>
                        </a:rPr>
                        <a:t>(HH)</a:t>
                      </a:r>
                      <a:endParaRPr lang="en-GB" sz="20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664218"/>
                  </a:ext>
                </a:extLst>
              </a:tr>
              <a:tr h="333088">
                <a:tc>
                  <a:txBody>
                    <a:bodyPr/>
                    <a:lstStyle/>
                    <a:p>
                      <a:pPr algn="l" fontAlgn="b"/>
                      <a:r>
                        <a:rPr lang="en-GB" sz="1600" b="0" i="0" u="none" strike="noStrike">
                          <a:solidFill>
                            <a:srgbClr val="000000"/>
                          </a:solidFill>
                          <a:effectLst/>
                          <a:latin typeface="Calibri" panose="020F0502020204030204" pitchFamily="34" charset="0"/>
                        </a:rPr>
                        <a:t>Barguna</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Calibri" panose="020F0502020204030204" pitchFamily="34" charset="0"/>
                        </a:rPr>
                        <a:t>2,004</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Calibri" panose="020F0502020204030204" pitchFamily="34" charset="0"/>
                        </a:rPr>
                        <a:t>250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Calibri" panose="020F0502020204030204" pitchFamily="34" charset="0"/>
                        </a:rPr>
                        <a:t>9,375</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Calibri" panose="020F0502020204030204" pitchFamily="34" charset="0"/>
                        </a:rPr>
                        <a:t>400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Calibri" panose="020F0502020204030204" pitchFamily="34" charset="0"/>
                        </a:rPr>
                        <a:t>400</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650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600" b="0" i="0" u="none" strike="noStrike">
                          <a:solidFill>
                            <a:srgbClr val="000000"/>
                          </a:solidFill>
                          <a:effectLst/>
                          <a:latin typeface="Calibri" panose="020F0502020204030204" pitchFamily="34" charset="0"/>
                        </a:rPr>
                        <a:t>1,354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4920091"/>
                  </a:ext>
                </a:extLst>
              </a:tr>
              <a:tr h="291453">
                <a:tc>
                  <a:txBody>
                    <a:bodyPr/>
                    <a:lstStyle/>
                    <a:p>
                      <a:pPr algn="l" fontAlgn="b"/>
                      <a:r>
                        <a:rPr lang="en-GB" sz="1600" b="0" i="0" u="none" strike="noStrike">
                          <a:solidFill>
                            <a:srgbClr val="000000"/>
                          </a:solidFill>
                          <a:effectLst/>
                          <a:latin typeface="Calibri" panose="020F0502020204030204" pitchFamily="34" charset="0"/>
                        </a:rPr>
                        <a:t>Bhola</a:t>
                      </a:r>
                    </a:p>
                  </a:txBody>
                  <a:tcPr marL="9525" marR="9525" marT="9525" marB="0" anchor="b">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2,699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569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21,338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400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400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969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1,730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44947827"/>
                  </a:ext>
                </a:extLst>
              </a:tr>
              <a:tr h="277574">
                <a:tc>
                  <a:txBody>
                    <a:bodyPr/>
                    <a:lstStyle/>
                    <a:p>
                      <a:pPr algn="l" fontAlgn="b"/>
                      <a:r>
                        <a:rPr lang="en-GB" sz="1600" b="0" i="0" u="none" strike="noStrike">
                          <a:solidFill>
                            <a:srgbClr val="000000"/>
                          </a:solidFill>
                          <a:effectLst/>
                          <a:latin typeface="Calibri" panose="020F0502020204030204" pitchFamily="34" charset="0"/>
                        </a:rPr>
                        <a:t>Chittagong</a:t>
                      </a:r>
                    </a:p>
                  </a:txBody>
                  <a:tcPr marL="9525" marR="9525" marT="9525" marB="0" anchor="b">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6,650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666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24,975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1400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2200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2066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4,584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340947"/>
                  </a:ext>
                </a:extLst>
              </a:tr>
              <a:tr h="291453">
                <a:tc>
                  <a:txBody>
                    <a:bodyPr/>
                    <a:lstStyle/>
                    <a:p>
                      <a:pPr algn="l" fontAlgn="b"/>
                      <a:r>
                        <a:rPr lang="en-GB" sz="1600" b="0" i="0" u="none" strike="noStrike">
                          <a:solidFill>
                            <a:srgbClr val="000000"/>
                          </a:solidFill>
                          <a:effectLst/>
                          <a:latin typeface="Calibri" panose="020F0502020204030204" pitchFamily="34" charset="0"/>
                        </a:rPr>
                        <a:t>Cox's Bazar</a:t>
                      </a:r>
                    </a:p>
                  </a:txBody>
                  <a:tcPr marL="9525" marR="9525" marT="9525" marB="0" anchor="b">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18,607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721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27,038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 </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721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17,886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1238998"/>
                  </a:ext>
                </a:extLst>
              </a:tr>
              <a:tr h="291453">
                <a:tc>
                  <a:txBody>
                    <a:bodyPr/>
                    <a:lstStyle/>
                    <a:p>
                      <a:pPr algn="l" fontAlgn="b"/>
                      <a:r>
                        <a:rPr lang="en-GB" sz="1600" b="0" i="0" u="none" strike="noStrike">
                          <a:solidFill>
                            <a:srgbClr val="000000"/>
                          </a:solidFill>
                          <a:effectLst/>
                          <a:latin typeface="Calibri" panose="020F0502020204030204" pitchFamily="34" charset="0"/>
                        </a:rPr>
                        <a:t>Lakshmipur</a:t>
                      </a:r>
                    </a:p>
                  </a:txBody>
                  <a:tcPr marL="9525" marR="9525" marT="9525" marB="0" anchor="b">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1,316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521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19,538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500</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1021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295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8633323"/>
                  </a:ext>
                </a:extLst>
              </a:tr>
              <a:tr h="291453">
                <a:tc>
                  <a:txBody>
                    <a:bodyPr/>
                    <a:lstStyle/>
                    <a:p>
                      <a:pPr algn="l" fontAlgn="b"/>
                      <a:r>
                        <a:rPr lang="en-GB" sz="1600" b="0" i="0" u="none" strike="noStrike">
                          <a:solidFill>
                            <a:srgbClr val="000000"/>
                          </a:solidFill>
                          <a:effectLst/>
                          <a:latin typeface="Calibri" panose="020F0502020204030204" pitchFamily="34" charset="0"/>
                        </a:rPr>
                        <a:t>Noakhali</a:t>
                      </a:r>
                    </a:p>
                  </a:txBody>
                  <a:tcPr marL="9525" marR="9525" marT="9525" marB="0" anchor="b">
                    <a:lnL>
                      <a:noFill/>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1,026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310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11,625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500</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dirty="0">
                          <a:solidFill>
                            <a:srgbClr val="000000"/>
                          </a:solidFill>
                          <a:effectLst/>
                          <a:latin typeface="Calibri" panose="020F0502020204030204" pitchFamily="34" charset="0"/>
                        </a:rPr>
                        <a:t>810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600" b="0" i="0" u="none" strike="noStrike">
                          <a:solidFill>
                            <a:srgbClr val="000000"/>
                          </a:solidFill>
                          <a:effectLst/>
                          <a:latin typeface="Calibri" panose="020F0502020204030204" pitchFamily="34" charset="0"/>
                        </a:rPr>
                        <a:t>216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64701360"/>
                  </a:ext>
                </a:extLst>
              </a:tr>
              <a:tr h="291453">
                <a:tc>
                  <a:txBody>
                    <a:bodyPr/>
                    <a:lstStyle/>
                    <a:p>
                      <a:pPr algn="l" fontAlgn="b"/>
                      <a:r>
                        <a:rPr lang="en-GB" sz="1600" b="0" i="0" u="none" strike="noStrike">
                          <a:solidFill>
                            <a:srgbClr val="000000"/>
                          </a:solidFill>
                          <a:effectLst/>
                          <a:latin typeface="Calibri" panose="020F0502020204030204" pitchFamily="34" charset="0"/>
                        </a:rPr>
                        <a:t>Patuakhali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971</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422</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15,825</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200</a:t>
                      </a:r>
                    </a:p>
                  </a:txBody>
                  <a:tcPr marL="9525" marR="9525" marT="952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200</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622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349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477716"/>
                  </a:ext>
                </a:extLst>
              </a:tr>
              <a:tr h="291453">
                <a:tc>
                  <a:txBody>
                    <a:bodyPr/>
                    <a:lstStyle/>
                    <a:p>
                      <a:pPr algn="l" fontAlgn="b"/>
                      <a:r>
                        <a:rPr lang="en-GB" sz="1600" b="0" i="0" u="none" strike="noStrike" dirty="0">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33,273</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3,459</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129,713</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3400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4200</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6,859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FF0000"/>
                          </a:solidFill>
                          <a:effectLst/>
                          <a:latin typeface="Calibri" panose="020F0502020204030204" pitchFamily="34" charset="0"/>
                        </a:rPr>
                        <a:t>26,414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6737393"/>
                  </a:ext>
                </a:extLst>
              </a:tr>
            </a:tbl>
          </a:graphicData>
        </a:graphic>
      </p:graphicFrame>
    </p:spTree>
    <p:extLst>
      <p:ext uri="{BB962C8B-B14F-4D97-AF65-F5344CB8AC3E}">
        <p14:creationId xmlns:p14="http://schemas.microsoft.com/office/powerpoint/2010/main" val="652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7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1846294" y="-27383"/>
            <a:ext cx="5966066" cy="504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40000"/>
              </a:spcBef>
            </a:pPr>
            <a:r>
              <a:rPr lang="en-GB" sz="2400" b="1" dirty="0"/>
              <a:t>Displaced &amp; Landless population </a:t>
            </a:r>
            <a:endParaRPr lang="en-GB" sz="2400" dirty="0"/>
          </a:p>
        </p:txBody>
      </p:sp>
      <p:sp>
        <p:nvSpPr>
          <p:cNvPr id="6" name="Rectangle 5"/>
          <p:cNvSpPr/>
          <p:nvPr/>
        </p:nvSpPr>
        <p:spPr>
          <a:xfrm>
            <a:off x="539552" y="908720"/>
            <a:ext cx="7992888" cy="6047809"/>
          </a:xfrm>
          <a:prstGeom prst="rect">
            <a:avLst/>
          </a:prstGeom>
        </p:spPr>
        <p:txBody>
          <a:bodyPr wrap="square">
            <a:spAutoFit/>
          </a:bodyPr>
          <a:lstStyle/>
          <a:p>
            <a:r>
              <a:rPr lang="en-GB" b="1" dirty="0">
                <a:solidFill>
                  <a:srgbClr val="FF0000"/>
                </a:solidFill>
              </a:rPr>
              <a:t>Location</a:t>
            </a:r>
            <a:r>
              <a:rPr lang="en-GB" dirty="0"/>
              <a:t> </a:t>
            </a:r>
            <a:endParaRPr lang="en-GB" b="1" dirty="0"/>
          </a:p>
          <a:p>
            <a:r>
              <a:rPr lang="en-GB" b="1" dirty="0"/>
              <a:t>Bhola :</a:t>
            </a:r>
            <a:r>
              <a:rPr lang="en-GB" dirty="0" err="1"/>
              <a:t>Tozimudin</a:t>
            </a:r>
            <a:r>
              <a:rPr lang="en-GB" dirty="0"/>
              <a:t> </a:t>
            </a:r>
            <a:r>
              <a:rPr lang="en-GB" dirty="0" err="1"/>
              <a:t>Upazilla</a:t>
            </a:r>
            <a:r>
              <a:rPr lang="en-GB" dirty="0"/>
              <a:t>, Chandpur Union, </a:t>
            </a:r>
            <a:r>
              <a:rPr lang="en-GB" dirty="0" err="1"/>
              <a:t>Volaikandi</a:t>
            </a:r>
            <a:r>
              <a:rPr lang="en-GB" dirty="0"/>
              <a:t> (ward no.1) approximately 70HHs and </a:t>
            </a:r>
            <a:r>
              <a:rPr lang="en-GB" dirty="0" err="1"/>
              <a:t>Hazi</a:t>
            </a:r>
            <a:r>
              <a:rPr lang="en-GB" dirty="0"/>
              <a:t> Kandi (ward no. 6) approx. 100HHs. </a:t>
            </a:r>
          </a:p>
          <a:p>
            <a:endParaRPr lang="en-GB" b="1" dirty="0"/>
          </a:p>
          <a:p>
            <a:r>
              <a:rPr lang="en-GB" b="1" dirty="0"/>
              <a:t>Chittagong</a:t>
            </a:r>
            <a:r>
              <a:rPr lang="en-GB" dirty="0"/>
              <a:t>: </a:t>
            </a:r>
          </a:p>
          <a:p>
            <a:r>
              <a:rPr lang="en-GB" dirty="0" err="1"/>
              <a:t>Banskhali</a:t>
            </a:r>
            <a:r>
              <a:rPr lang="en-GB" dirty="0"/>
              <a:t> </a:t>
            </a:r>
            <a:r>
              <a:rPr lang="en-GB" dirty="0" err="1"/>
              <a:t>Upazilla</a:t>
            </a:r>
            <a:r>
              <a:rPr lang="en-GB" dirty="0"/>
              <a:t>, </a:t>
            </a:r>
            <a:r>
              <a:rPr lang="en-GB" dirty="0" err="1"/>
              <a:t>Khankhanabad</a:t>
            </a:r>
            <a:r>
              <a:rPr lang="en-GB" dirty="0"/>
              <a:t> union, </a:t>
            </a:r>
            <a:r>
              <a:rPr lang="en-GB" dirty="0" err="1"/>
              <a:t>Premashia</a:t>
            </a:r>
            <a:r>
              <a:rPr lang="en-GB" dirty="0"/>
              <a:t> village, </a:t>
            </a:r>
            <a:r>
              <a:rPr lang="en-GB" dirty="0" err="1"/>
              <a:t>Roshangipara</a:t>
            </a:r>
            <a:r>
              <a:rPr lang="en-GB" dirty="0"/>
              <a:t> Ward no. 3, (83 HHs/2,500HHs in the union lost their houses and some are landless)</a:t>
            </a:r>
          </a:p>
          <a:p>
            <a:endParaRPr lang="en-GB" dirty="0"/>
          </a:p>
          <a:p>
            <a:r>
              <a:rPr lang="en-GB" dirty="0" err="1"/>
              <a:t>Anwara</a:t>
            </a:r>
            <a:r>
              <a:rPr lang="en-GB" dirty="0"/>
              <a:t> </a:t>
            </a:r>
            <a:r>
              <a:rPr lang="en-GB" dirty="0" err="1"/>
              <a:t>Upazilla</a:t>
            </a:r>
            <a:r>
              <a:rPr lang="en-GB" dirty="0"/>
              <a:t>, </a:t>
            </a:r>
            <a:r>
              <a:rPr lang="en-GB" dirty="0" err="1"/>
              <a:t>Moddhamgohira</a:t>
            </a:r>
            <a:r>
              <a:rPr lang="en-GB" dirty="0"/>
              <a:t> </a:t>
            </a:r>
            <a:r>
              <a:rPr lang="en-GB" dirty="0" err="1"/>
              <a:t>villge</a:t>
            </a:r>
            <a:r>
              <a:rPr lang="en-GB" dirty="0"/>
              <a:t>, </a:t>
            </a:r>
            <a:r>
              <a:rPr lang="en-GB" dirty="0" err="1"/>
              <a:t>Raypur</a:t>
            </a:r>
            <a:r>
              <a:rPr lang="en-GB" dirty="0"/>
              <a:t> union, ward no. 8 (170HHs destroyed and living with neighbours). </a:t>
            </a:r>
          </a:p>
          <a:p>
            <a:endParaRPr lang="en-US" dirty="0"/>
          </a:p>
          <a:p>
            <a:pPr>
              <a:lnSpc>
                <a:spcPct val="150000"/>
              </a:lnSpc>
            </a:pPr>
            <a:r>
              <a:rPr lang="en-US" b="1" dirty="0">
                <a:solidFill>
                  <a:srgbClr val="FF0000"/>
                </a:solidFill>
              </a:rPr>
              <a:t>Question</a:t>
            </a:r>
            <a:r>
              <a:rPr lang="en-US" dirty="0"/>
              <a:t> </a:t>
            </a:r>
            <a:endParaRPr lang="en-GB" dirty="0"/>
          </a:p>
          <a:p>
            <a:pPr>
              <a:lnSpc>
                <a:spcPct val="150000"/>
              </a:lnSpc>
            </a:pPr>
            <a:r>
              <a:rPr lang="en-GB" dirty="0"/>
              <a:t>1. What is the immediate shelter support for these </a:t>
            </a:r>
            <a:r>
              <a:rPr lang="en-GB" b="1" dirty="0"/>
              <a:t>displaced</a:t>
            </a:r>
            <a:r>
              <a:rPr lang="en-GB" dirty="0"/>
              <a:t> population? </a:t>
            </a:r>
          </a:p>
          <a:p>
            <a:pPr>
              <a:lnSpc>
                <a:spcPct val="150000"/>
              </a:lnSpc>
            </a:pPr>
            <a:r>
              <a:rPr lang="en-US" sz="1600" dirty="0"/>
              <a:t>Recommendation from SC Meeting on 6</a:t>
            </a:r>
            <a:r>
              <a:rPr lang="en-US" sz="1600" baseline="30000" dirty="0"/>
              <a:t>th</a:t>
            </a:r>
            <a:r>
              <a:rPr lang="en-US" sz="1600" dirty="0"/>
              <a:t> June: </a:t>
            </a:r>
            <a:r>
              <a:rPr lang="en-US" dirty="0"/>
              <a:t>Keep same as SC recommended package </a:t>
            </a:r>
            <a:endParaRPr lang="en-GB" dirty="0"/>
          </a:p>
          <a:p>
            <a:pPr>
              <a:lnSpc>
                <a:spcPct val="150000"/>
              </a:lnSpc>
            </a:pPr>
            <a:r>
              <a:rPr lang="en-GB" dirty="0"/>
              <a:t>2. For </a:t>
            </a:r>
            <a:r>
              <a:rPr lang="en-GB" b="1" dirty="0"/>
              <a:t>landless</a:t>
            </a:r>
            <a:r>
              <a:rPr lang="en-GB" dirty="0"/>
              <a:t> people what is the appropriate shelter support? </a:t>
            </a:r>
          </a:p>
          <a:p>
            <a:pPr>
              <a:lnSpc>
                <a:spcPct val="150000"/>
              </a:lnSpc>
            </a:pPr>
            <a:r>
              <a:rPr lang="en-US" sz="1600" dirty="0"/>
              <a:t>Recommendation from SC Meeting on 6</a:t>
            </a:r>
            <a:r>
              <a:rPr lang="en-US" sz="1600" baseline="30000" dirty="0"/>
              <a:t>th</a:t>
            </a:r>
            <a:r>
              <a:rPr lang="en-US" sz="1600" dirty="0"/>
              <a:t> June:</a:t>
            </a:r>
            <a:r>
              <a:rPr lang="en-US" dirty="0"/>
              <a:t> landless affected families should be consider in recovery phase and advocacy with government so that landless can get land in safe location.</a:t>
            </a:r>
            <a:endParaRPr lang="en-GB" dirty="0"/>
          </a:p>
        </p:txBody>
      </p:sp>
    </p:spTree>
    <p:extLst>
      <p:ext uri="{BB962C8B-B14F-4D97-AF65-F5344CB8AC3E}">
        <p14:creationId xmlns:p14="http://schemas.microsoft.com/office/powerpoint/2010/main" val="70068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1187624" y="2924944"/>
            <a:ext cx="5966066" cy="5040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40000"/>
              </a:spcBef>
            </a:pPr>
            <a:r>
              <a:rPr lang="en-US" sz="4000" b="1" dirty="0"/>
              <a:t>Thanks</a:t>
            </a:r>
            <a:endParaRPr lang="en-GB" sz="4000" dirty="0"/>
          </a:p>
        </p:txBody>
      </p:sp>
    </p:spTree>
    <p:extLst>
      <p:ext uri="{BB962C8B-B14F-4D97-AF65-F5344CB8AC3E}">
        <p14:creationId xmlns:p14="http://schemas.microsoft.com/office/powerpoint/2010/main" val="422629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85465"/>
            <a:ext cx="4624654" cy="3416320"/>
          </a:xfrm>
          <a:prstGeom prst="rect">
            <a:avLst/>
          </a:prstGeom>
        </p:spPr>
        <p:txBody>
          <a:bodyPr wrap="square">
            <a:spAutoFit/>
          </a:bodyPr>
          <a:lstStyle/>
          <a:p>
            <a:pPr>
              <a:lnSpc>
                <a:spcPct val="150000"/>
              </a:lnSpc>
            </a:pPr>
            <a:r>
              <a:rPr lang="en-GB" sz="2000" dirty="0"/>
              <a:t>• Update from </a:t>
            </a:r>
            <a:r>
              <a:rPr lang="en-GB" sz="2400" b="1" dirty="0">
                <a:solidFill>
                  <a:srgbClr val="FF0000"/>
                </a:solidFill>
              </a:rPr>
              <a:t>government</a:t>
            </a:r>
          </a:p>
          <a:p>
            <a:pPr>
              <a:lnSpc>
                <a:spcPct val="150000"/>
              </a:lnSpc>
            </a:pPr>
            <a:r>
              <a:rPr lang="en-GB" sz="2000" dirty="0"/>
              <a:t>• Presentation of </a:t>
            </a:r>
            <a:r>
              <a:rPr lang="en-GB" sz="2000" b="1" dirty="0">
                <a:solidFill>
                  <a:srgbClr val="FF0000"/>
                </a:solidFill>
              </a:rPr>
              <a:t>key findings </a:t>
            </a:r>
            <a:r>
              <a:rPr lang="en-GB" sz="2000" dirty="0"/>
              <a:t>:JNA, JRP</a:t>
            </a:r>
          </a:p>
          <a:p>
            <a:pPr marL="176213" indent="-176213">
              <a:lnSpc>
                <a:spcPct val="150000"/>
              </a:lnSpc>
            </a:pPr>
            <a:r>
              <a:rPr lang="en-GB" sz="2000" dirty="0"/>
              <a:t>• Update on Shelter </a:t>
            </a:r>
            <a:r>
              <a:rPr lang="en-GB" sz="2000" b="1" dirty="0">
                <a:solidFill>
                  <a:srgbClr val="FF0000"/>
                </a:solidFill>
              </a:rPr>
              <a:t>response</a:t>
            </a:r>
            <a:r>
              <a:rPr lang="en-GB" sz="2000" dirty="0"/>
              <a:t> and planned actions</a:t>
            </a:r>
          </a:p>
          <a:p>
            <a:pPr>
              <a:lnSpc>
                <a:spcPct val="150000"/>
              </a:lnSpc>
            </a:pPr>
            <a:r>
              <a:rPr lang="en-GB" sz="2000" dirty="0"/>
              <a:t>• Discussion on </a:t>
            </a:r>
            <a:r>
              <a:rPr lang="en-GB" sz="2000" b="1" dirty="0">
                <a:solidFill>
                  <a:srgbClr val="FF0000"/>
                </a:solidFill>
              </a:rPr>
              <a:t>displacement</a:t>
            </a:r>
          </a:p>
          <a:p>
            <a:pPr>
              <a:lnSpc>
                <a:spcPct val="150000"/>
              </a:lnSpc>
            </a:pPr>
            <a:r>
              <a:rPr lang="en-GB" sz="2000" dirty="0"/>
              <a:t>• </a:t>
            </a:r>
            <a:r>
              <a:rPr lang="en-GB" sz="2000" b="1" dirty="0">
                <a:solidFill>
                  <a:srgbClr val="FF0000"/>
                </a:solidFill>
              </a:rPr>
              <a:t>District level </a:t>
            </a:r>
            <a:r>
              <a:rPr lang="en-GB" sz="2000" dirty="0"/>
              <a:t>coordination</a:t>
            </a:r>
          </a:p>
          <a:p>
            <a:pPr>
              <a:lnSpc>
                <a:spcPct val="150000"/>
              </a:lnSpc>
            </a:pPr>
            <a:r>
              <a:rPr lang="en-GB" sz="2000" dirty="0"/>
              <a:t>• AOB</a:t>
            </a:r>
          </a:p>
        </p:txBody>
      </p:sp>
      <p:pic>
        <p:nvPicPr>
          <p:cNvPr id="3" name="Picture 2"/>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4" name="Rectangle 2"/>
          <p:cNvSpPr>
            <a:spLocks noChangeArrowheads="1"/>
          </p:cNvSpPr>
          <p:nvPr/>
        </p:nvSpPr>
        <p:spPr bwMode="auto">
          <a:xfrm>
            <a:off x="818320" y="2704"/>
            <a:ext cx="7971692" cy="630560"/>
          </a:xfrm>
          <a:prstGeom prst="rect">
            <a:avLst/>
          </a:prstGeom>
          <a:noFill/>
          <a:ln>
            <a:noFill/>
          </a:ln>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40000"/>
              </a:spcBef>
            </a:pPr>
            <a:r>
              <a:rPr lang="en-US" sz="3200" b="1" dirty="0"/>
              <a:t>Agenda</a:t>
            </a:r>
          </a:p>
        </p:txBody>
      </p:sp>
      <p:pic>
        <p:nvPicPr>
          <p:cNvPr id="5" name="Picture 4"/>
          <p:cNvPicPr/>
          <p:nvPr/>
        </p:nvPicPr>
        <p:blipFill rotWithShape="1">
          <a:blip r:embed="rId3">
            <a:extLst>
              <a:ext uri="{28A0092B-C50C-407E-A947-70E740481C1C}">
                <a14:useLocalDpi xmlns:a14="http://schemas.microsoft.com/office/drawing/2010/main" val="0"/>
              </a:ext>
            </a:extLst>
          </a:blip>
          <a:srcRect t="8678" b="10327"/>
          <a:stretch/>
        </p:blipFill>
        <p:spPr bwMode="auto">
          <a:xfrm>
            <a:off x="4804166" y="1340769"/>
            <a:ext cx="4044652" cy="4032448"/>
          </a:xfrm>
          <a:prstGeom prst="rect">
            <a:avLst/>
          </a:prstGeom>
          <a:noFill/>
        </p:spPr>
      </p:pic>
    </p:spTree>
    <p:extLst>
      <p:ext uri="{BB962C8B-B14F-4D97-AF65-F5344CB8AC3E}">
        <p14:creationId xmlns:p14="http://schemas.microsoft.com/office/powerpoint/2010/main" val="135741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7544" y="332656"/>
            <a:ext cx="7971692" cy="5760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40000"/>
              </a:spcBef>
            </a:pPr>
            <a:r>
              <a:rPr lang="en-US" altLang="en-US" sz="2400" b="1" dirty="0"/>
              <a:t>Damage houses </a:t>
            </a:r>
            <a:r>
              <a:rPr lang="en-US" altLang="en-US" sz="1400" b="1" dirty="0"/>
              <a:t>(Number) </a:t>
            </a:r>
            <a:r>
              <a:rPr lang="en-US" altLang="en-US" sz="2400" b="1" dirty="0"/>
              <a:t>:Cyclone </a:t>
            </a:r>
            <a:r>
              <a:rPr lang="en-US" altLang="en-US" sz="2400" b="1" dirty="0" err="1"/>
              <a:t>Roanu</a:t>
            </a:r>
            <a:r>
              <a:rPr lang="en-US" altLang="en-US" sz="2400" b="1" dirty="0"/>
              <a:t> 2016</a:t>
            </a:r>
            <a:endParaRPr lang="en-US" altLang="en-US" sz="2000" b="1" dirty="0">
              <a:solidFill>
                <a:srgbClr val="003399"/>
              </a:solidFill>
              <a:latin typeface="Myriad Pro"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661221225"/>
              </p:ext>
            </p:extLst>
          </p:nvPr>
        </p:nvGraphicFramePr>
        <p:xfrm>
          <a:off x="179512" y="972596"/>
          <a:ext cx="8640960" cy="5048692"/>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6876256" y="3861048"/>
            <a:ext cx="1944216" cy="1008112"/>
          </a:xfrm>
          <a:prstGeom prst="roundRect">
            <a:avLst/>
          </a:prstGeom>
          <a:solidFill>
            <a:schemeClr val="accent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Total Damage house</a:t>
            </a:r>
            <a:r>
              <a:rPr lang="en-US" b="1" dirty="0">
                <a:solidFill>
                  <a:schemeClr val="tx1"/>
                </a:solidFill>
              </a:rPr>
              <a:t> </a:t>
            </a:r>
            <a:r>
              <a:rPr lang="en-US" sz="3200" b="1" dirty="0">
                <a:solidFill>
                  <a:schemeClr val="tx1"/>
                </a:solidFill>
              </a:rPr>
              <a:t> </a:t>
            </a:r>
            <a:r>
              <a:rPr lang="en-US" sz="3200" b="1" dirty="0">
                <a:solidFill>
                  <a:srgbClr val="FF0000"/>
                </a:solidFill>
              </a:rPr>
              <a:t>75,533</a:t>
            </a:r>
          </a:p>
        </p:txBody>
      </p:sp>
      <p:sp>
        <p:nvSpPr>
          <p:cNvPr id="6" name="Rounded Rectangle 5"/>
          <p:cNvSpPr/>
          <p:nvPr/>
        </p:nvSpPr>
        <p:spPr>
          <a:xfrm>
            <a:off x="7224762" y="2541762"/>
            <a:ext cx="1368152" cy="1152128"/>
          </a:xfrm>
          <a:prstGeom prst="roundRect">
            <a:avLst/>
          </a:prstGeom>
          <a:solidFill>
            <a:schemeClr val="accent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JNA: </a:t>
            </a:r>
          </a:p>
          <a:p>
            <a:pPr algn="ctr"/>
            <a:r>
              <a:rPr lang="en-US" sz="3600" b="1" dirty="0">
                <a:solidFill>
                  <a:srgbClr val="FF0000"/>
                </a:solidFill>
              </a:rPr>
              <a:t>7</a:t>
            </a:r>
            <a:r>
              <a:rPr lang="en-US" sz="3200" dirty="0">
                <a:solidFill>
                  <a:schemeClr val="tx1"/>
                </a:solidFill>
              </a:rPr>
              <a:t> </a:t>
            </a:r>
            <a:r>
              <a:rPr lang="en-US" dirty="0">
                <a:solidFill>
                  <a:schemeClr val="tx1"/>
                </a:solidFill>
              </a:rPr>
              <a:t>Districts</a:t>
            </a:r>
          </a:p>
        </p:txBody>
      </p:sp>
      <p:sp>
        <p:nvSpPr>
          <p:cNvPr id="7" name="TextBox 6"/>
          <p:cNvSpPr txBox="1"/>
          <p:nvPr/>
        </p:nvSpPr>
        <p:spPr>
          <a:xfrm>
            <a:off x="755576" y="6260538"/>
            <a:ext cx="7835886" cy="307777"/>
          </a:xfrm>
          <a:prstGeom prst="rect">
            <a:avLst/>
          </a:prstGeom>
          <a:noFill/>
        </p:spPr>
        <p:txBody>
          <a:bodyPr wrap="square" rtlCol="0">
            <a:spAutoFit/>
          </a:bodyPr>
          <a:lstStyle/>
          <a:p>
            <a:r>
              <a:rPr lang="en-US" sz="1400" dirty="0"/>
              <a:t>Source: Situation report on Cyclone </a:t>
            </a:r>
            <a:r>
              <a:rPr lang="en-US" sz="1400" dirty="0" err="1"/>
              <a:t>Roanu</a:t>
            </a:r>
            <a:r>
              <a:rPr lang="en-US" sz="1400" dirty="0"/>
              <a:t>, published on 21 May 2016 by DDM  </a:t>
            </a:r>
            <a:endParaRPr lang="en-GB" sz="1400" dirty="0"/>
          </a:p>
        </p:txBody>
      </p:sp>
      <p:pic>
        <p:nvPicPr>
          <p:cNvPr id="10" name="Picture 9"/>
          <p:cNvPicPr/>
          <p:nvPr/>
        </p:nvPicPr>
        <p:blipFill rotWithShape="1">
          <a:blip r:embed="rId3">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11" name="Rounded Rectangle 10"/>
          <p:cNvSpPr/>
          <p:nvPr/>
        </p:nvSpPr>
        <p:spPr>
          <a:xfrm>
            <a:off x="6876256" y="1313454"/>
            <a:ext cx="1944216" cy="1008112"/>
          </a:xfrm>
          <a:prstGeom prst="roundRect">
            <a:avLst/>
          </a:prstGeom>
          <a:solidFill>
            <a:schemeClr val="accent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Targeted Caseload</a:t>
            </a:r>
            <a:r>
              <a:rPr lang="en-US" b="1" dirty="0">
                <a:solidFill>
                  <a:schemeClr val="tx1"/>
                </a:solidFill>
              </a:rPr>
              <a:t> </a:t>
            </a:r>
            <a:r>
              <a:rPr lang="en-US" sz="3200" b="1" dirty="0">
                <a:solidFill>
                  <a:schemeClr val="tx1"/>
                </a:solidFill>
              </a:rPr>
              <a:t> </a:t>
            </a:r>
            <a:r>
              <a:rPr lang="en-US" sz="3200" b="1" dirty="0">
                <a:solidFill>
                  <a:srgbClr val="FF0000"/>
                </a:solidFill>
              </a:rPr>
              <a:t>35,000 </a:t>
            </a:r>
            <a:r>
              <a:rPr lang="en-US" sz="2400" b="1" dirty="0">
                <a:solidFill>
                  <a:schemeClr val="tx1"/>
                </a:solidFill>
              </a:rPr>
              <a:t>HH</a:t>
            </a:r>
            <a:endParaRPr lang="en-US" sz="3200" b="1" dirty="0">
              <a:solidFill>
                <a:schemeClr val="tx1"/>
              </a:solidFill>
            </a:endParaRPr>
          </a:p>
        </p:txBody>
      </p:sp>
    </p:spTree>
    <p:extLst>
      <p:ext uri="{BB962C8B-B14F-4D97-AF65-F5344CB8AC3E}">
        <p14:creationId xmlns:p14="http://schemas.microsoft.com/office/powerpoint/2010/main" val="251538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Key findings from JNA</a:t>
            </a:r>
            <a:r>
              <a:rPr lang="en-US" sz="2400" dirty="0"/>
              <a:t> </a:t>
            </a:r>
            <a:endParaRPr lang="en-US" sz="4000" dirty="0"/>
          </a:p>
        </p:txBody>
      </p:sp>
      <p:pic>
        <p:nvPicPr>
          <p:cNvPr id="3" name="Picture 2"/>
          <p:cNvPicPr>
            <a:picLocks noChangeAspect="1"/>
          </p:cNvPicPr>
          <p:nvPr/>
        </p:nvPicPr>
        <p:blipFill rotWithShape="1">
          <a:blip r:embed="rId2"/>
          <a:srcRect l="32754" t="10768" r="30950" b="1205"/>
          <a:stretch/>
        </p:blipFill>
        <p:spPr>
          <a:xfrm>
            <a:off x="107504" y="908720"/>
            <a:ext cx="4032448" cy="5256584"/>
          </a:xfrm>
          <a:prstGeom prst="rect">
            <a:avLst/>
          </a:prstGeom>
        </p:spPr>
      </p:pic>
      <p:pic>
        <p:nvPicPr>
          <p:cNvPr id="10" name="Picture 9"/>
          <p:cNvPicPr/>
          <p:nvPr/>
        </p:nvPicPr>
        <p:blipFill rotWithShape="1">
          <a:blip r:embed="rId3">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4139952" y="1124744"/>
            <a:ext cx="4320480" cy="3462486"/>
          </a:xfrm>
          <a:prstGeom prst="rect">
            <a:avLst/>
          </a:prstGeom>
          <a:solidFill>
            <a:schemeClr val="bg1">
              <a:lumMod val="95000"/>
            </a:schemeClr>
          </a:solidFill>
        </p:spPr>
        <p:txBody>
          <a:bodyPr wrap="square">
            <a:spAutoFit/>
          </a:bodyPr>
          <a:lstStyle/>
          <a:p>
            <a:pPr marL="285750" indent="-285750">
              <a:lnSpc>
                <a:spcPct val="150000"/>
              </a:lnSpc>
              <a:buFont typeface="Arial" panose="020B0604020202020204" pitchFamily="34" charset="0"/>
              <a:buChar char="•"/>
            </a:pPr>
            <a:r>
              <a:rPr lang="en-GB" dirty="0"/>
              <a:t>The 3 districts with the </a:t>
            </a:r>
            <a:r>
              <a:rPr lang="en-GB" b="1" dirty="0">
                <a:solidFill>
                  <a:srgbClr val="FF0000"/>
                </a:solidFill>
              </a:rPr>
              <a:t>highest % of need </a:t>
            </a:r>
            <a:r>
              <a:rPr lang="en-GB" dirty="0"/>
              <a:t>in need of immediate shelter are </a:t>
            </a:r>
            <a:r>
              <a:rPr lang="en-GB" b="1" dirty="0">
                <a:solidFill>
                  <a:srgbClr val="FF0000"/>
                </a:solidFill>
              </a:rPr>
              <a:t>Cox’s Bazar</a:t>
            </a:r>
            <a:r>
              <a:rPr lang="en-GB" dirty="0"/>
              <a:t>, </a:t>
            </a:r>
            <a:r>
              <a:rPr lang="en-GB" b="1" dirty="0">
                <a:solidFill>
                  <a:srgbClr val="FF0000"/>
                </a:solidFill>
              </a:rPr>
              <a:t>Noakhali</a:t>
            </a:r>
            <a:r>
              <a:rPr lang="en-GB" dirty="0"/>
              <a:t> and </a:t>
            </a:r>
            <a:r>
              <a:rPr lang="en-GB" b="1" dirty="0">
                <a:solidFill>
                  <a:srgbClr val="FF0000"/>
                </a:solidFill>
              </a:rPr>
              <a:t>Bhola</a:t>
            </a:r>
            <a:r>
              <a:rPr lang="en-GB" dirty="0"/>
              <a:t>.</a:t>
            </a:r>
          </a:p>
          <a:p>
            <a:pPr marL="285750" indent="-285750">
              <a:lnSpc>
                <a:spcPct val="150000"/>
              </a:lnSpc>
              <a:buFont typeface="Arial" panose="020B0604020202020204" pitchFamily="34" charset="0"/>
              <a:buChar char="•"/>
            </a:pPr>
            <a:r>
              <a:rPr lang="en-GB" dirty="0"/>
              <a:t>Additional shelter support is requested in all assessed districts and approximately </a:t>
            </a:r>
            <a:r>
              <a:rPr lang="en-GB" sz="2000" b="1" dirty="0">
                <a:solidFill>
                  <a:srgbClr val="FF0000"/>
                </a:solidFill>
              </a:rPr>
              <a:t>40%</a:t>
            </a:r>
            <a:r>
              <a:rPr lang="en-GB" dirty="0"/>
              <a:t> of the </a:t>
            </a:r>
            <a:r>
              <a:rPr lang="en-GB" dirty="0" err="1"/>
              <a:t>Upazilas</a:t>
            </a:r>
            <a:r>
              <a:rPr lang="en-GB" dirty="0"/>
              <a:t>. Cox’s Bazar, Bhola and Noakhali have reported shelter as their </a:t>
            </a:r>
            <a:r>
              <a:rPr lang="en-GB" b="1" dirty="0">
                <a:solidFill>
                  <a:srgbClr val="FF0000"/>
                </a:solidFill>
              </a:rPr>
              <a:t>first priority</a:t>
            </a:r>
            <a:r>
              <a:rPr lang="en-GB" dirty="0"/>
              <a:t>.</a:t>
            </a:r>
          </a:p>
        </p:txBody>
      </p:sp>
    </p:spTree>
    <p:extLst>
      <p:ext uri="{BB962C8B-B14F-4D97-AF65-F5344CB8AC3E}">
        <p14:creationId xmlns:p14="http://schemas.microsoft.com/office/powerpoint/2010/main" val="25290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24643808"/>
              </p:ext>
            </p:extLst>
          </p:nvPr>
        </p:nvGraphicFramePr>
        <p:xfrm>
          <a:off x="457200" y="943218"/>
          <a:ext cx="8147248" cy="262700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p:nvPr/>
        </p:nvPicPr>
        <p:blipFill rotWithShape="1">
          <a:blip r:embed="rId3">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Key findings from JNA</a:t>
            </a:r>
          </a:p>
          <a:p>
            <a:r>
              <a:rPr lang="en-US" sz="2900" b="1" dirty="0">
                <a:solidFill>
                  <a:srgbClr val="FF0000"/>
                </a:solidFill>
              </a:rPr>
              <a:t>Shelter </a:t>
            </a:r>
            <a:r>
              <a:rPr lang="en-US" sz="2400" dirty="0"/>
              <a:t> </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1004196170"/>
              </p:ext>
            </p:extLst>
          </p:nvPr>
        </p:nvGraphicFramePr>
        <p:xfrm>
          <a:off x="539552" y="3930262"/>
          <a:ext cx="7931224" cy="28803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4446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61595103"/>
              </p:ext>
            </p:extLst>
          </p:nvPr>
        </p:nvGraphicFramePr>
        <p:xfrm>
          <a:off x="480719" y="955896"/>
          <a:ext cx="7992888" cy="280831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p:nvPr/>
        </p:nvPicPr>
        <p:blipFill rotWithShape="1">
          <a:blip r:embed="rId3">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Key findings from JNA</a:t>
            </a:r>
          </a:p>
          <a:p>
            <a:r>
              <a:rPr lang="en-US" sz="2900" b="1" dirty="0">
                <a:solidFill>
                  <a:srgbClr val="FF0000"/>
                </a:solidFill>
              </a:rPr>
              <a:t>Shelter </a:t>
            </a:r>
            <a:r>
              <a:rPr lang="en-US" sz="2400" dirty="0"/>
              <a:t> </a:t>
            </a:r>
            <a:endParaRPr lang="en-US" sz="4000" dirty="0"/>
          </a:p>
        </p:txBody>
      </p:sp>
      <p:graphicFrame>
        <p:nvGraphicFramePr>
          <p:cNvPr id="5" name="Chart 4"/>
          <p:cNvGraphicFramePr>
            <a:graphicFrameLocks/>
          </p:cNvGraphicFramePr>
          <p:nvPr>
            <p:extLst>
              <p:ext uri="{D42A27DB-BD31-4B8C-83A1-F6EECF244321}">
                <p14:modId xmlns:p14="http://schemas.microsoft.com/office/powerpoint/2010/main" val="2759224558"/>
              </p:ext>
            </p:extLst>
          </p:nvPr>
        </p:nvGraphicFramePr>
        <p:xfrm>
          <a:off x="480719" y="3811385"/>
          <a:ext cx="7992888" cy="2929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397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24744"/>
            <a:ext cx="7776864" cy="4278094"/>
          </a:xfrm>
          <a:prstGeom prst="rect">
            <a:avLst/>
          </a:prstGeom>
        </p:spPr>
        <p:txBody>
          <a:bodyPr wrap="square">
            <a:spAutoFit/>
          </a:bodyPr>
          <a:lstStyle/>
          <a:p>
            <a:endParaRPr lang="en-GB" dirty="0"/>
          </a:p>
          <a:p>
            <a:pPr marL="285750" indent="-285750">
              <a:buFont typeface="Arial" panose="020B0604020202020204" pitchFamily="34" charset="0"/>
              <a:buChar char="•"/>
            </a:pPr>
            <a:r>
              <a:rPr lang="en-GB" dirty="0"/>
              <a:t>Provide </a:t>
            </a:r>
            <a:r>
              <a:rPr lang="en-GB" sz="2000" b="1" dirty="0">
                <a:solidFill>
                  <a:srgbClr val="FF0000"/>
                </a:solidFill>
              </a:rPr>
              <a:t>emergency shelter </a:t>
            </a:r>
            <a:r>
              <a:rPr lang="en-GB" dirty="0"/>
              <a:t>support to vulnerable families with fully and partially damaged houses, with priority to families with </a:t>
            </a:r>
            <a:r>
              <a:rPr lang="en-GB" b="1" dirty="0">
                <a:solidFill>
                  <a:srgbClr val="FF0000"/>
                </a:solidFill>
              </a:rPr>
              <a:t>fully damaged </a:t>
            </a:r>
            <a:r>
              <a:rPr lang="en-GB" dirty="0"/>
              <a:t>houses. Recommended to </a:t>
            </a:r>
            <a:r>
              <a:rPr lang="en-GB" b="1" dirty="0">
                <a:solidFill>
                  <a:srgbClr val="FF0000"/>
                </a:solidFill>
              </a:rPr>
              <a:t>provide cash </a:t>
            </a:r>
            <a:r>
              <a:rPr lang="en-GB" dirty="0"/>
              <a:t>in combination with training on disaster resilient building techniques as well as NFIs (package or cash) to households in line with shelter cluster guidelines and standards. For the three places where markets are reported as non-functioning in-kind support of materials would be preferred. </a:t>
            </a:r>
          </a:p>
          <a:p>
            <a:endParaRPr lang="en-GB" dirty="0"/>
          </a:p>
          <a:p>
            <a:pPr marL="285750" indent="-285750">
              <a:buFont typeface="Arial" panose="020B0604020202020204" pitchFamily="34" charset="0"/>
              <a:buChar char="•"/>
            </a:pPr>
            <a:r>
              <a:rPr lang="en-GB" dirty="0"/>
              <a:t>Provide </a:t>
            </a:r>
            <a:r>
              <a:rPr lang="en-GB" sz="2000" b="1" dirty="0">
                <a:solidFill>
                  <a:srgbClr val="FF0000"/>
                </a:solidFill>
              </a:rPr>
              <a:t>labour support</a:t>
            </a:r>
            <a:r>
              <a:rPr lang="en-GB" dirty="0"/>
              <a:t>, or extra cash for hiring labour support, to female headed households, elderly and disabled in combination with shelter support.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For </a:t>
            </a:r>
            <a:r>
              <a:rPr lang="en-GB" b="1" dirty="0">
                <a:solidFill>
                  <a:srgbClr val="FF0000"/>
                </a:solidFill>
              </a:rPr>
              <a:t>longer term </a:t>
            </a:r>
            <a:r>
              <a:rPr lang="en-GB" dirty="0"/>
              <a:t>recovery it is recommended to support households to </a:t>
            </a:r>
            <a:r>
              <a:rPr lang="en-GB" b="1" dirty="0">
                <a:solidFill>
                  <a:srgbClr val="FF0000"/>
                </a:solidFill>
              </a:rPr>
              <a:t>build back better</a:t>
            </a:r>
            <a:r>
              <a:rPr lang="en-GB" dirty="0"/>
              <a:t> in line with the Bangladesh National Building Code and shelter cluster guidelines and standards. </a:t>
            </a:r>
          </a:p>
        </p:txBody>
      </p:sp>
      <p:pic>
        <p:nvPicPr>
          <p:cNvPr id="3" name="Picture 2"/>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4"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Recommendation from JNA</a:t>
            </a:r>
          </a:p>
          <a:p>
            <a:r>
              <a:rPr lang="en-US" sz="2900" b="1" dirty="0">
                <a:solidFill>
                  <a:srgbClr val="FF0000"/>
                </a:solidFill>
              </a:rPr>
              <a:t>Shelter </a:t>
            </a:r>
            <a:r>
              <a:rPr lang="en-US" sz="2400" dirty="0"/>
              <a:t> </a:t>
            </a:r>
            <a:endParaRPr lang="en-US" sz="4000" dirty="0"/>
          </a:p>
        </p:txBody>
      </p:sp>
    </p:spTree>
    <p:extLst>
      <p:ext uri="{BB962C8B-B14F-4D97-AF65-F5344CB8AC3E}">
        <p14:creationId xmlns:p14="http://schemas.microsoft.com/office/powerpoint/2010/main" val="422625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8553" y="102091"/>
            <a:ext cx="6481526" cy="2923892"/>
          </a:xfrm>
          <a:prstGeom prst="rect">
            <a:avLst/>
          </a:prstGeom>
        </p:spPr>
      </p:pic>
      <p:pic>
        <p:nvPicPr>
          <p:cNvPr id="14" name="Picture 13"/>
          <p:cNvPicPr>
            <a:picLocks noChangeAspect="1"/>
          </p:cNvPicPr>
          <p:nvPr/>
        </p:nvPicPr>
        <p:blipFill rotWithShape="1">
          <a:blip r:embed="rId3"/>
          <a:srcRect b="34157"/>
          <a:stretch/>
        </p:blipFill>
        <p:spPr>
          <a:xfrm>
            <a:off x="31750" y="2808312"/>
            <a:ext cx="2166877" cy="4049688"/>
          </a:xfrm>
          <a:prstGeom prst="rect">
            <a:avLst/>
          </a:prstGeom>
        </p:spPr>
      </p:pic>
      <p:sp>
        <p:nvSpPr>
          <p:cNvPr id="15" name="Rectangle 14"/>
          <p:cNvSpPr/>
          <p:nvPr/>
        </p:nvSpPr>
        <p:spPr>
          <a:xfrm>
            <a:off x="2286000" y="3025983"/>
            <a:ext cx="6750496" cy="3139321"/>
          </a:xfrm>
          <a:prstGeom prst="rect">
            <a:avLst/>
          </a:prstGeom>
        </p:spPr>
        <p:txBody>
          <a:bodyPr wrap="square">
            <a:spAutoFit/>
          </a:bodyPr>
          <a:lstStyle/>
          <a:p>
            <a:r>
              <a:rPr lang="en-GB" b="1" dirty="0">
                <a:solidFill>
                  <a:srgbClr val="FF0000"/>
                </a:solidFill>
              </a:rPr>
              <a:t>Goal</a:t>
            </a:r>
          </a:p>
          <a:p>
            <a:r>
              <a:rPr lang="en-GB" dirty="0"/>
              <a:t>The overall goal is to ensure that people </a:t>
            </a:r>
            <a:r>
              <a:rPr lang="en-GB" dirty="0" err="1"/>
              <a:t>severly</a:t>
            </a:r>
            <a:r>
              <a:rPr lang="en-GB" dirty="0"/>
              <a:t> affected by Cyclone </a:t>
            </a:r>
            <a:r>
              <a:rPr lang="en-GB" dirty="0" err="1"/>
              <a:t>Roanu</a:t>
            </a:r>
            <a:r>
              <a:rPr lang="en-GB" dirty="0"/>
              <a:t> receive timely and appropriate humanitarian assistance.</a:t>
            </a:r>
          </a:p>
          <a:p>
            <a:endParaRPr lang="en-GB" dirty="0"/>
          </a:p>
          <a:p>
            <a:r>
              <a:rPr lang="en-GB" b="1" dirty="0">
                <a:solidFill>
                  <a:srgbClr val="FF0000"/>
                </a:solidFill>
              </a:rPr>
              <a:t>Strategic objectives</a:t>
            </a:r>
          </a:p>
          <a:p>
            <a:pPr marL="342900" indent="-342900">
              <a:buFont typeface="+mj-lt"/>
              <a:buAutoNum type="arabicPeriod"/>
            </a:pPr>
            <a:r>
              <a:rPr lang="en-GB" dirty="0"/>
              <a:t>To meet immediate needs of vulnerable population in the severely cyclone-affected areas</a:t>
            </a:r>
          </a:p>
          <a:p>
            <a:pPr marL="342900" indent="-342900">
              <a:buFont typeface="+mj-lt"/>
              <a:buAutoNum type="arabicPeriod"/>
            </a:pPr>
            <a:r>
              <a:rPr lang="en-GB" dirty="0"/>
              <a:t>To ensure that the common and standard assistance package is respected </a:t>
            </a:r>
          </a:p>
          <a:p>
            <a:pPr marL="342900" indent="-342900">
              <a:buFont typeface="+mj-lt"/>
              <a:buAutoNum type="arabicPeriod"/>
            </a:pPr>
            <a:r>
              <a:rPr lang="en-GB" dirty="0"/>
              <a:t>To coordinate joint sectoral response to support affected people including those living in hard-to-reach locations</a:t>
            </a:r>
          </a:p>
        </p:txBody>
      </p:sp>
    </p:spTree>
    <p:extLst>
      <p:ext uri="{BB962C8B-B14F-4D97-AF65-F5344CB8AC3E}">
        <p14:creationId xmlns:p14="http://schemas.microsoft.com/office/powerpoint/2010/main" val="170628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t="4170" b="-1"/>
          <a:stretch/>
        </p:blipFill>
        <p:spPr bwMode="auto">
          <a:xfrm>
            <a:off x="40287" y="-27384"/>
            <a:ext cx="2803521" cy="576064"/>
          </a:xfrm>
          <a:prstGeom prst="rect">
            <a:avLst/>
          </a:prstGeom>
          <a:noFill/>
          <a:ln>
            <a:noFill/>
          </a:ln>
          <a:extLst>
            <a:ext uri="{53640926-AAD7-44D8-BBD7-CCE9431645EC}">
              <a14:shadowObscured xmlns:a14="http://schemas.microsoft.com/office/drawing/2010/main"/>
            </a:ext>
          </a:extLst>
        </p:spPr>
      </p:pic>
      <p:sp>
        <p:nvSpPr>
          <p:cNvPr id="3" name="Title 1"/>
          <p:cNvSpPr txBox="1">
            <a:spLocks/>
          </p:cNvSpPr>
          <p:nvPr/>
        </p:nvSpPr>
        <p:spPr>
          <a:xfrm>
            <a:off x="457200" y="19792"/>
            <a:ext cx="8229600" cy="888928"/>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  Joint Response Plan </a:t>
            </a:r>
            <a:endParaRPr lang="en-US" sz="2900" b="1" dirty="0">
              <a:solidFill>
                <a:srgbClr val="FF0000"/>
              </a:solidFill>
            </a:endParaRPr>
          </a:p>
          <a:p>
            <a:r>
              <a:rPr lang="en-US" sz="2900" b="1" dirty="0">
                <a:solidFill>
                  <a:srgbClr val="FF0000"/>
                </a:solidFill>
              </a:rPr>
              <a:t>Target Population </a:t>
            </a:r>
            <a:r>
              <a:rPr lang="en-US" sz="2400" dirty="0"/>
              <a:t> </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51312421"/>
              </p:ext>
            </p:extLst>
          </p:nvPr>
        </p:nvGraphicFramePr>
        <p:xfrm>
          <a:off x="827584" y="955897"/>
          <a:ext cx="7200800" cy="5145360"/>
        </p:xfrm>
        <a:graphic>
          <a:graphicData uri="http://schemas.openxmlformats.org/drawingml/2006/table">
            <a:tbl>
              <a:tblPr firstRow="1" firstCol="1" bandRow="1">
                <a:tableStyleId>{5C22544A-7EE6-4342-B048-85BDC9FD1C3A}</a:tableStyleId>
              </a:tblPr>
              <a:tblGrid>
                <a:gridCol w="1399944">
                  <a:extLst>
                    <a:ext uri="{9D8B030D-6E8A-4147-A177-3AD203B41FA5}">
                      <a16:colId xmlns:a16="http://schemas.microsoft.com/office/drawing/2014/main" val="1745167650"/>
                    </a:ext>
                  </a:extLst>
                </a:gridCol>
                <a:gridCol w="1264352">
                  <a:extLst>
                    <a:ext uri="{9D8B030D-6E8A-4147-A177-3AD203B41FA5}">
                      <a16:colId xmlns:a16="http://schemas.microsoft.com/office/drawing/2014/main" val="1035929203"/>
                    </a:ext>
                  </a:extLst>
                </a:gridCol>
                <a:gridCol w="1440160">
                  <a:extLst>
                    <a:ext uri="{9D8B030D-6E8A-4147-A177-3AD203B41FA5}">
                      <a16:colId xmlns:a16="http://schemas.microsoft.com/office/drawing/2014/main" val="4077465587"/>
                    </a:ext>
                  </a:extLst>
                </a:gridCol>
                <a:gridCol w="1844164">
                  <a:extLst>
                    <a:ext uri="{9D8B030D-6E8A-4147-A177-3AD203B41FA5}">
                      <a16:colId xmlns:a16="http://schemas.microsoft.com/office/drawing/2014/main" val="1017116347"/>
                    </a:ext>
                  </a:extLst>
                </a:gridCol>
                <a:gridCol w="1252180">
                  <a:extLst>
                    <a:ext uri="{9D8B030D-6E8A-4147-A177-3AD203B41FA5}">
                      <a16:colId xmlns:a16="http://schemas.microsoft.com/office/drawing/2014/main" val="2279649072"/>
                    </a:ext>
                  </a:extLst>
                </a:gridCol>
              </a:tblGrid>
              <a:tr h="456879">
                <a:tc>
                  <a:txBody>
                    <a:bodyPr/>
                    <a:lstStyle/>
                    <a:p>
                      <a:pPr algn="ctr">
                        <a:lnSpc>
                          <a:spcPct val="115000"/>
                        </a:lnSpc>
                        <a:spcAft>
                          <a:spcPts val="0"/>
                        </a:spcAft>
                      </a:pPr>
                      <a:r>
                        <a:rPr lang="en-US" sz="1200" dirty="0">
                          <a:effectLst/>
                        </a:rPr>
                        <a:t>District</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tc>
                <a:tc>
                  <a:txBody>
                    <a:bodyPr/>
                    <a:lstStyle/>
                    <a:p>
                      <a:pPr algn="ctr">
                        <a:lnSpc>
                          <a:spcPct val="115000"/>
                        </a:lnSpc>
                        <a:spcAft>
                          <a:spcPts val="0"/>
                        </a:spcAft>
                      </a:pPr>
                      <a:r>
                        <a:rPr lang="en-US" sz="1200" dirty="0" err="1">
                          <a:effectLst/>
                        </a:rPr>
                        <a:t>Upazila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tc>
                <a:tc>
                  <a:txBody>
                    <a:bodyPr/>
                    <a:lstStyle/>
                    <a:p>
                      <a:pPr algn="ctr">
                        <a:lnSpc>
                          <a:spcPct val="115000"/>
                        </a:lnSpc>
                        <a:spcAft>
                          <a:spcPts val="0"/>
                        </a:spcAft>
                      </a:pPr>
                      <a:r>
                        <a:rPr lang="en-US" sz="1200">
                          <a:effectLst/>
                        </a:rPr>
                        <a:t>Number of Affected Unions</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tc>
                <a:tc>
                  <a:txBody>
                    <a:bodyPr/>
                    <a:lstStyle/>
                    <a:p>
                      <a:pPr algn="ctr">
                        <a:lnSpc>
                          <a:spcPct val="115000"/>
                        </a:lnSpc>
                        <a:spcAft>
                          <a:spcPts val="0"/>
                        </a:spcAft>
                      </a:pPr>
                      <a:r>
                        <a:rPr lang="en-US" sz="1200">
                          <a:effectLst/>
                        </a:rPr>
                        <a:t>Number of Affected Population (JNA 1)</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tc>
                <a:tc>
                  <a:txBody>
                    <a:bodyPr/>
                    <a:lstStyle/>
                    <a:p>
                      <a:pPr algn="ctr">
                        <a:lnSpc>
                          <a:spcPct val="115000"/>
                        </a:lnSpc>
                        <a:spcAft>
                          <a:spcPts val="0"/>
                        </a:spcAft>
                      </a:pPr>
                      <a:r>
                        <a:rPr lang="en-US" sz="1200">
                          <a:effectLst/>
                        </a:rPr>
                        <a:t>No. of Target Population </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tc>
                <a:extLst>
                  <a:ext uri="{0D108BD9-81ED-4DB2-BD59-A6C34878D82A}">
                    <a16:rowId xmlns:a16="http://schemas.microsoft.com/office/drawing/2014/main" val="3819794397"/>
                  </a:ext>
                </a:extLst>
              </a:tr>
              <a:tr h="205647">
                <a:tc>
                  <a:txBody>
                    <a:bodyPr/>
                    <a:lstStyle/>
                    <a:p>
                      <a:pPr algn="l">
                        <a:lnSpc>
                          <a:spcPct val="115000"/>
                        </a:lnSpc>
                        <a:spcAft>
                          <a:spcPts val="0"/>
                        </a:spcAft>
                      </a:pPr>
                      <a:r>
                        <a:rPr lang="en-US" sz="1200" dirty="0">
                          <a:effectLst/>
                        </a:rPr>
                        <a:t>Barguna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a:effectLst/>
                        </a:rPr>
                        <a:t>Barguna </a:t>
                      </a:r>
                      <a:r>
                        <a:rPr lang="en-US" sz="1200" dirty="0" err="1">
                          <a:effectLst/>
                        </a:rPr>
                        <a:t>Sadar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78,400</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7,753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753226324"/>
                  </a:ext>
                </a:extLst>
              </a:tr>
              <a:tr h="205647">
                <a:tc>
                  <a:txBody>
                    <a:bodyPr/>
                    <a:lstStyle/>
                    <a:p>
                      <a:pPr algn="l">
                        <a:lnSpc>
                          <a:spcPct val="115000"/>
                        </a:lnSpc>
                        <a:spcAft>
                          <a:spcPts val="0"/>
                        </a:spcAft>
                      </a:pPr>
                      <a:r>
                        <a:rPr lang="en-US" sz="1200" dirty="0">
                          <a:effectLst/>
                        </a:rPr>
                        <a:t>Barguna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Patharghata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7</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37,000</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a:effectLst/>
                        </a:rPr>
                        <a:t>                      2,266 </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2197449112"/>
                  </a:ext>
                </a:extLst>
              </a:tr>
              <a:tr h="205647">
                <a:tc>
                  <a:txBody>
                    <a:bodyPr/>
                    <a:lstStyle/>
                    <a:p>
                      <a:pPr algn="l">
                        <a:lnSpc>
                          <a:spcPct val="115000"/>
                        </a:lnSpc>
                        <a:spcAft>
                          <a:spcPts val="0"/>
                        </a:spcAft>
                      </a:pPr>
                      <a:r>
                        <a:rPr lang="en-US" sz="1200">
                          <a:effectLst/>
                        </a:rPr>
                        <a:t>Bhola</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Burhanuddin</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5</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40,000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6,536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3978295013"/>
                  </a:ext>
                </a:extLst>
              </a:tr>
              <a:tr h="205647">
                <a:tc>
                  <a:txBody>
                    <a:bodyPr/>
                    <a:lstStyle/>
                    <a:p>
                      <a:pPr algn="l">
                        <a:lnSpc>
                          <a:spcPct val="115000"/>
                        </a:lnSpc>
                        <a:spcAft>
                          <a:spcPts val="0"/>
                        </a:spcAft>
                      </a:pPr>
                      <a:r>
                        <a:rPr lang="en-US" sz="1200">
                          <a:effectLst/>
                        </a:rPr>
                        <a:t>Bhola</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Lalmohan</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3</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20,000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3,040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018485878"/>
                  </a:ext>
                </a:extLst>
              </a:tr>
              <a:tr h="205647">
                <a:tc>
                  <a:txBody>
                    <a:bodyPr/>
                    <a:lstStyle/>
                    <a:p>
                      <a:pPr algn="l">
                        <a:lnSpc>
                          <a:spcPct val="115000"/>
                        </a:lnSpc>
                        <a:spcAft>
                          <a:spcPts val="0"/>
                        </a:spcAft>
                      </a:pPr>
                      <a:r>
                        <a:rPr lang="en-US" sz="1200">
                          <a:effectLst/>
                        </a:rPr>
                        <a:t>Bhola</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Manpura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4</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15,000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2,907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3619288936"/>
                  </a:ext>
                </a:extLst>
              </a:tr>
              <a:tr h="205647">
                <a:tc>
                  <a:txBody>
                    <a:bodyPr/>
                    <a:lstStyle/>
                    <a:p>
                      <a:pPr algn="l">
                        <a:lnSpc>
                          <a:spcPct val="115000"/>
                        </a:lnSpc>
                        <a:spcAft>
                          <a:spcPts val="0"/>
                        </a:spcAft>
                      </a:pPr>
                      <a:r>
                        <a:rPr lang="en-US" sz="1200">
                          <a:effectLst/>
                        </a:rPr>
                        <a:t>Bhola</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Tazumuddin</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4</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9,000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a:effectLst/>
                        </a:rPr>
                        <a:t>                      1,014 </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775921323"/>
                  </a:ext>
                </a:extLst>
              </a:tr>
              <a:tr h="205647">
                <a:tc>
                  <a:txBody>
                    <a:bodyPr/>
                    <a:lstStyle/>
                    <a:p>
                      <a:pPr algn="l">
                        <a:lnSpc>
                          <a:spcPct val="115000"/>
                        </a:lnSpc>
                        <a:spcAft>
                          <a:spcPts val="0"/>
                        </a:spcAft>
                      </a:pPr>
                      <a:r>
                        <a:rPr lang="en-US" sz="1200">
                          <a:effectLst/>
                        </a:rPr>
                        <a:t>Chittagong</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Banshkhali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15</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250,000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28,188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4257174372"/>
                  </a:ext>
                </a:extLst>
              </a:tr>
              <a:tr h="205647">
                <a:tc>
                  <a:txBody>
                    <a:bodyPr/>
                    <a:lstStyle/>
                    <a:p>
                      <a:pPr algn="l">
                        <a:lnSpc>
                          <a:spcPct val="115000"/>
                        </a:lnSpc>
                        <a:spcAft>
                          <a:spcPts val="0"/>
                        </a:spcAft>
                      </a:pPr>
                      <a:r>
                        <a:rPr lang="en-US" sz="1200">
                          <a:effectLst/>
                        </a:rPr>
                        <a:t>Chittagong</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Rangunia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15</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33,900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1,716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2623253870"/>
                  </a:ext>
                </a:extLst>
              </a:tr>
              <a:tr h="205647">
                <a:tc>
                  <a:txBody>
                    <a:bodyPr/>
                    <a:lstStyle/>
                    <a:p>
                      <a:pPr algn="l">
                        <a:lnSpc>
                          <a:spcPct val="115000"/>
                        </a:lnSpc>
                        <a:spcAft>
                          <a:spcPts val="0"/>
                        </a:spcAft>
                      </a:pPr>
                      <a:r>
                        <a:rPr lang="en-US" sz="1200">
                          <a:effectLst/>
                        </a:rPr>
                        <a:t>Chittagong</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Sandwip</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15</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45,000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3,344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923871070"/>
                  </a:ext>
                </a:extLst>
              </a:tr>
              <a:tr h="195424">
                <a:tc>
                  <a:txBody>
                    <a:bodyPr/>
                    <a:lstStyle/>
                    <a:p>
                      <a:pPr algn="l">
                        <a:lnSpc>
                          <a:spcPct val="115000"/>
                        </a:lnSpc>
                        <a:spcAft>
                          <a:spcPts val="0"/>
                        </a:spcAft>
                      </a:pPr>
                      <a:r>
                        <a:rPr lang="en-US" sz="1200">
                          <a:effectLst/>
                        </a:rPr>
                        <a:t>Cox's Bazar</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a:effectLst/>
                        </a:rPr>
                        <a:t>Cox's Bazar </a:t>
                      </a:r>
                      <a:r>
                        <a:rPr lang="en-US" sz="1200" dirty="0" err="1">
                          <a:effectLst/>
                        </a:rPr>
                        <a:t>Sadar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5</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68,862</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8,431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872184332"/>
                  </a:ext>
                </a:extLst>
              </a:tr>
              <a:tr h="205647">
                <a:tc>
                  <a:txBody>
                    <a:bodyPr/>
                    <a:lstStyle/>
                    <a:p>
                      <a:pPr algn="l">
                        <a:lnSpc>
                          <a:spcPct val="115000"/>
                        </a:lnSpc>
                        <a:spcAft>
                          <a:spcPts val="0"/>
                        </a:spcAft>
                      </a:pPr>
                      <a:r>
                        <a:rPr lang="en-US" sz="1200">
                          <a:effectLst/>
                        </a:rPr>
                        <a:t>Cox's Bazar</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Kutubdia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6</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59,500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8,188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694981513"/>
                  </a:ext>
                </a:extLst>
              </a:tr>
              <a:tr h="205647">
                <a:tc>
                  <a:txBody>
                    <a:bodyPr/>
                    <a:lstStyle/>
                    <a:p>
                      <a:pPr algn="l">
                        <a:lnSpc>
                          <a:spcPct val="115000"/>
                        </a:lnSpc>
                        <a:spcAft>
                          <a:spcPts val="0"/>
                        </a:spcAft>
                      </a:pPr>
                      <a:r>
                        <a:rPr lang="en-US" sz="1200" dirty="0">
                          <a:effectLst/>
                        </a:rPr>
                        <a:t>Cox's Bazar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a:effectLst/>
                        </a:rPr>
                        <a:t>Maheshkhali</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9</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227,810</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48,657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3588529721"/>
                  </a:ext>
                </a:extLst>
              </a:tr>
              <a:tr h="205647">
                <a:tc>
                  <a:txBody>
                    <a:bodyPr/>
                    <a:lstStyle/>
                    <a:p>
                      <a:pPr algn="l">
                        <a:lnSpc>
                          <a:spcPct val="115000"/>
                        </a:lnSpc>
                        <a:spcAft>
                          <a:spcPts val="0"/>
                        </a:spcAft>
                      </a:pPr>
                      <a:r>
                        <a:rPr lang="en-US" sz="1200" dirty="0">
                          <a:effectLst/>
                        </a:rPr>
                        <a:t>Cox's Bazar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Pekua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5</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100,000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14,338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3440297454"/>
                  </a:ext>
                </a:extLst>
              </a:tr>
              <a:tr h="205647">
                <a:tc>
                  <a:txBody>
                    <a:bodyPr/>
                    <a:lstStyle/>
                    <a:p>
                      <a:pPr algn="l">
                        <a:lnSpc>
                          <a:spcPct val="115000"/>
                        </a:lnSpc>
                        <a:spcAft>
                          <a:spcPts val="0"/>
                        </a:spcAft>
                      </a:pPr>
                      <a:r>
                        <a:rPr lang="en-US" sz="1200" dirty="0">
                          <a:effectLst/>
                        </a:rPr>
                        <a:t>Cox's Bazar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Teknaf</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6</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67,980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13,420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2759614043"/>
                  </a:ext>
                </a:extLst>
              </a:tr>
              <a:tr h="271929">
                <a:tc>
                  <a:txBody>
                    <a:bodyPr/>
                    <a:lstStyle/>
                    <a:p>
                      <a:pPr algn="l">
                        <a:lnSpc>
                          <a:spcPct val="115000"/>
                        </a:lnSpc>
                        <a:spcAft>
                          <a:spcPts val="0"/>
                        </a:spcAft>
                      </a:pPr>
                      <a:r>
                        <a:rPr lang="en-US" sz="1200" dirty="0" err="1">
                          <a:effectLst/>
                        </a:rPr>
                        <a:t>Lakshmipur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Lakshmipur</a:t>
                      </a:r>
                      <a:r>
                        <a:rPr lang="en-US" sz="1200" dirty="0">
                          <a:effectLst/>
                        </a:rPr>
                        <a:t> </a:t>
                      </a:r>
                      <a:r>
                        <a:rPr lang="en-US" sz="1200" dirty="0" err="1">
                          <a:effectLst/>
                        </a:rPr>
                        <a:t>Sadar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5</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12,000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a:effectLst/>
                        </a:rPr>
                        <a:t>                      3,457 </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600853433"/>
                  </a:ext>
                </a:extLst>
              </a:tr>
              <a:tr h="205647">
                <a:tc>
                  <a:txBody>
                    <a:bodyPr/>
                    <a:lstStyle/>
                    <a:p>
                      <a:pPr algn="l">
                        <a:lnSpc>
                          <a:spcPct val="115000"/>
                        </a:lnSpc>
                        <a:spcAft>
                          <a:spcPts val="0"/>
                        </a:spcAft>
                      </a:pPr>
                      <a:r>
                        <a:rPr lang="en-US" sz="1200" dirty="0" err="1">
                          <a:effectLst/>
                        </a:rPr>
                        <a:t>Lakshmipur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Ramgati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6</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13,000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2,075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376841896"/>
                  </a:ext>
                </a:extLst>
              </a:tr>
              <a:tr h="205647">
                <a:tc>
                  <a:txBody>
                    <a:bodyPr/>
                    <a:lstStyle/>
                    <a:p>
                      <a:pPr algn="l">
                        <a:lnSpc>
                          <a:spcPct val="115000"/>
                        </a:lnSpc>
                        <a:spcAft>
                          <a:spcPts val="0"/>
                        </a:spcAft>
                      </a:pPr>
                      <a:r>
                        <a:rPr lang="en-US" sz="1200">
                          <a:effectLst/>
                        </a:rPr>
                        <a:t>Lakshmipur</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Roypur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a:effectLst/>
                        </a:rPr>
                        <a:t>4</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12,000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1,046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402651891"/>
                  </a:ext>
                </a:extLst>
              </a:tr>
              <a:tr h="205647">
                <a:tc>
                  <a:txBody>
                    <a:bodyPr/>
                    <a:lstStyle/>
                    <a:p>
                      <a:pPr algn="l">
                        <a:lnSpc>
                          <a:spcPct val="115000"/>
                        </a:lnSpc>
                        <a:spcAft>
                          <a:spcPts val="0"/>
                        </a:spcAft>
                      </a:pPr>
                      <a:r>
                        <a:rPr lang="en-US" sz="1200" dirty="0">
                          <a:effectLst/>
                        </a:rPr>
                        <a:t>Noakhali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Hatiya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12</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50,000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2,953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897202642"/>
                  </a:ext>
                </a:extLst>
              </a:tr>
              <a:tr h="205647">
                <a:tc>
                  <a:txBody>
                    <a:bodyPr/>
                    <a:lstStyle/>
                    <a:p>
                      <a:pPr algn="l">
                        <a:lnSpc>
                          <a:spcPct val="115000"/>
                        </a:lnSpc>
                        <a:spcAft>
                          <a:spcPts val="0"/>
                        </a:spcAft>
                      </a:pPr>
                      <a:r>
                        <a:rPr lang="en-US" sz="1200" dirty="0">
                          <a:effectLst/>
                        </a:rPr>
                        <a:t>Noakhali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Subarnachar</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8</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30,000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2,179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161614587"/>
                  </a:ext>
                </a:extLst>
              </a:tr>
              <a:tr h="205647">
                <a:tc>
                  <a:txBody>
                    <a:bodyPr/>
                    <a:lstStyle/>
                    <a:p>
                      <a:pPr algn="l">
                        <a:lnSpc>
                          <a:spcPct val="115000"/>
                        </a:lnSpc>
                        <a:spcAft>
                          <a:spcPts val="0"/>
                        </a:spcAft>
                      </a:pPr>
                      <a:r>
                        <a:rPr lang="en-US" sz="1200" dirty="0" err="1">
                          <a:effectLst/>
                        </a:rPr>
                        <a:t>Patuakhali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Galachipa</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12</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25,000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3,597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1724766293"/>
                  </a:ext>
                </a:extLst>
              </a:tr>
              <a:tr h="205647">
                <a:tc>
                  <a:txBody>
                    <a:bodyPr/>
                    <a:lstStyle/>
                    <a:p>
                      <a:pPr algn="l">
                        <a:lnSpc>
                          <a:spcPct val="115000"/>
                        </a:lnSpc>
                        <a:spcAft>
                          <a:spcPts val="0"/>
                        </a:spcAft>
                      </a:pPr>
                      <a:r>
                        <a:rPr lang="en-US" sz="1200" dirty="0" err="1">
                          <a:effectLst/>
                        </a:rPr>
                        <a:t>Patuakhali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l">
                        <a:lnSpc>
                          <a:spcPct val="115000"/>
                        </a:lnSpc>
                        <a:spcAft>
                          <a:spcPts val="0"/>
                        </a:spcAft>
                      </a:pPr>
                      <a:r>
                        <a:rPr lang="en-US" sz="1200" dirty="0" err="1">
                          <a:effectLst/>
                        </a:rPr>
                        <a:t>Rangabali</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5</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Aft>
                          <a:spcPts val="0"/>
                        </a:spcAft>
                      </a:pPr>
                      <a:r>
                        <a:rPr lang="en-US" sz="1200" dirty="0">
                          <a:effectLst/>
                        </a:rPr>
                        <a:t>8,750</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                      1,259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804568947"/>
                  </a:ext>
                </a:extLst>
              </a:tr>
              <a:tr h="205647">
                <a:tc>
                  <a:txBody>
                    <a:bodyPr/>
                    <a:lstStyle/>
                    <a:p>
                      <a:pPr algn="l">
                        <a:lnSpc>
                          <a:spcPct val="115000"/>
                        </a:lnSpc>
                        <a:spcAft>
                          <a:spcPts val="0"/>
                        </a:spcAft>
                      </a:pPr>
                      <a:r>
                        <a:rPr lang="en-US" sz="1200" dirty="0">
                          <a:effectLst/>
                        </a:rPr>
                        <a:t>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a:effectLst/>
                        </a:rPr>
                        <a:t>21 </a:t>
                      </a:r>
                      <a:endParaRPr lang="en-GB" sz="12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ctr">
                        <a:lnSpc>
                          <a:spcPct val="115000"/>
                        </a:lnSpc>
                        <a:spcBef>
                          <a:spcPts val="300"/>
                        </a:spcBef>
                        <a:spcAft>
                          <a:spcPts val="0"/>
                        </a:spcAft>
                      </a:pPr>
                      <a:r>
                        <a:rPr lang="en-US" sz="1200" dirty="0">
                          <a:effectLst/>
                        </a:rPr>
                        <a:t>161</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tc>
                <a:tc>
                  <a:txBody>
                    <a:bodyPr/>
                    <a:lstStyle/>
                    <a:p>
                      <a:pPr algn="ctr">
                        <a:lnSpc>
                          <a:spcPct val="115000"/>
                        </a:lnSpc>
                        <a:spcAft>
                          <a:spcPts val="0"/>
                        </a:spcAft>
                      </a:pPr>
                      <a:r>
                        <a:rPr lang="en-US" sz="1200" dirty="0">
                          <a:effectLst/>
                        </a:rPr>
                        <a:t>1,203,202</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tc>
                  <a:txBody>
                    <a:bodyPr/>
                    <a:lstStyle/>
                    <a:p>
                      <a:pPr algn="r">
                        <a:lnSpc>
                          <a:spcPct val="115000"/>
                        </a:lnSpc>
                        <a:spcAft>
                          <a:spcPts val="0"/>
                        </a:spcAft>
                      </a:pPr>
                      <a:r>
                        <a:rPr lang="en-US" sz="1200" dirty="0">
                          <a:effectLst/>
                        </a:rPr>
                        <a:t>166,362 </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59552" marR="59552" marT="0" marB="0" anchor="b"/>
                </a:tc>
                <a:extLst>
                  <a:ext uri="{0D108BD9-81ED-4DB2-BD59-A6C34878D82A}">
                    <a16:rowId xmlns:a16="http://schemas.microsoft.com/office/drawing/2014/main" val="2696993370"/>
                  </a:ext>
                </a:extLst>
              </a:tr>
            </a:tbl>
          </a:graphicData>
        </a:graphic>
      </p:graphicFrame>
    </p:spTree>
    <p:extLst>
      <p:ext uri="{BB962C8B-B14F-4D97-AF65-F5344CB8AC3E}">
        <p14:creationId xmlns:p14="http://schemas.microsoft.com/office/powerpoint/2010/main" val="1970929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868</Words>
  <Application>Microsoft Office PowerPoint</Application>
  <PresentationFormat>On-screen Show (4:3)</PresentationFormat>
  <Paragraphs>279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Hasibul Bari</dc:creator>
  <cp:lastModifiedBy>Razib HASIBUL BARI</cp:lastModifiedBy>
  <cp:revision>66</cp:revision>
  <dcterms:created xsi:type="dcterms:W3CDTF">2015-03-03T03:04:59Z</dcterms:created>
  <dcterms:modified xsi:type="dcterms:W3CDTF">2016-06-08T06:09:30Z</dcterms:modified>
</cp:coreProperties>
</file>