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8" r:id="rId3"/>
    <p:sldId id="273" r:id="rId4"/>
    <p:sldId id="274" r:id="rId5"/>
    <p:sldId id="275" r:id="rId6"/>
  </p:sldIdLst>
  <p:sldSz cx="9144000" cy="5143500" type="screen16x9"/>
  <p:notesSz cx="6858000" cy="9144000"/>
  <p:embeddedFontLst>
    <p:embeddedFont>
      <p:font typeface="Barlow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464"/>
    <a:srgbClr val="D88C8C"/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ECAC87-13C8-4551-9572-8F8624667EA9}">
  <a:tblStyle styleId="{6DECAC87-13C8-4551-9572-8F8624667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967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06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4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55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53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3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57200" y="-75"/>
            <a:ext cx="86868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17934" y="86223"/>
            <a:ext cx="8513835" cy="3559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8307260" y="86123"/>
            <a:ext cx="424509" cy="355984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Non Food Items and Emergemcey Shelter Kits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55" y="685434"/>
            <a:ext cx="3705189" cy="543310"/>
          </a:xfrm>
          <a:prstGeom prst="rect">
            <a:avLst/>
          </a:prstGeom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4739518"/>
            <a:ext cx="126129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chemeClr val="bg1"/>
                </a:solidFill>
              </a:rPr>
              <a:t>https://www.sheltercluster.org/response/yemen       Twitter: @</a:t>
            </a:r>
            <a:r>
              <a:rPr lang="en-GB" altLang="en-US" sz="1200" dirty="0" err="1" smtClean="0">
                <a:solidFill>
                  <a:schemeClr val="bg1"/>
                </a:solidFill>
              </a:rPr>
              <a:t>YEShelterCCCM</a:t>
            </a:r>
            <a:r>
              <a:rPr lang="en-GB" altLang="en-US" sz="1200" dirty="0" smtClean="0">
                <a:solidFill>
                  <a:schemeClr val="bg1"/>
                </a:solidFill>
              </a:rPr>
              <a:t>      www.globalcccmcluster.org  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/>
              <a:t>Non Food Items Kit – In-Kind Approach</a:t>
            </a:r>
            <a:endParaRPr sz="1600" dirty="0"/>
          </a:p>
        </p:txBody>
      </p:sp>
      <p:graphicFrame>
        <p:nvGraphicFramePr>
          <p:cNvPr id="233" name="Shape 233"/>
          <p:cNvGraphicFramePr/>
          <p:nvPr>
            <p:extLst>
              <p:ext uri="{D42A27DB-BD31-4B8C-83A1-F6EECF244321}">
                <p14:modId xmlns:p14="http://schemas.microsoft.com/office/powerpoint/2010/main" val="765347518"/>
              </p:ext>
            </p:extLst>
          </p:nvPr>
        </p:nvGraphicFramePr>
        <p:xfrm>
          <a:off x="919687" y="804014"/>
          <a:ext cx="3716429" cy="2678384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20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Blankets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lang="en"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38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Mattresses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69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Kitchen Set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55660" y="128906"/>
            <a:ext cx="320728" cy="29703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681"/>
              </p:ext>
            </p:extLst>
          </p:nvPr>
        </p:nvGraphicFramePr>
        <p:xfrm>
          <a:off x="917600" y="522279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56" y="966047"/>
            <a:ext cx="1488189" cy="712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13" y="1810032"/>
            <a:ext cx="879041" cy="703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96" b="26226"/>
          <a:stretch/>
        </p:blipFill>
        <p:spPr>
          <a:xfrm>
            <a:off x="2112269" y="1006794"/>
            <a:ext cx="1568898" cy="646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54" y="1816870"/>
            <a:ext cx="986523" cy="718054"/>
          </a:xfrm>
          <a:prstGeom prst="rect">
            <a:avLst/>
          </a:prstGeom>
        </p:spPr>
      </p:pic>
      <p:graphicFrame>
        <p:nvGraphicFramePr>
          <p:cNvPr id="16" name="Shape 233"/>
          <p:cNvGraphicFramePr/>
          <p:nvPr>
            <p:extLst>
              <p:ext uri="{D42A27DB-BD31-4B8C-83A1-F6EECF244321}">
                <p14:modId xmlns:p14="http://schemas.microsoft.com/office/powerpoint/2010/main" val="1302585520"/>
              </p:ext>
            </p:extLst>
          </p:nvPr>
        </p:nvGraphicFramePr>
        <p:xfrm>
          <a:off x="4892732" y="809316"/>
          <a:ext cx="3716429" cy="176139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20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Bucket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2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Sleeping Mats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26613"/>
              </p:ext>
            </p:extLst>
          </p:nvPr>
        </p:nvGraphicFramePr>
        <p:xfrm>
          <a:off x="4890645" y="527581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25805"/>
              </p:ext>
            </p:extLst>
          </p:nvPr>
        </p:nvGraphicFramePr>
        <p:xfrm>
          <a:off x="236551" y="3615072"/>
          <a:ext cx="8493467" cy="370074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8079485">
                  <a:extLst>
                    <a:ext uri="{9D8B030D-6E8A-4147-A177-3AD203B41FA5}">
                      <a16:colId xmlns="" xmlns:a16="http://schemas.microsoft.com/office/drawing/2014/main" val="988450148"/>
                    </a:ext>
                  </a:extLst>
                </a:gridCol>
                <a:gridCol w="413982">
                  <a:extLst>
                    <a:ext uri="{9D8B030D-6E8A-4147-A177-3AD203B41FA5}">
                      <a16:colId xmlns="" xmlns:a16="http://schemas.microsoft.com/office/drawing/2014/main" val="75913881"/>
                    </a:ext>
                  </a:extLst>
                </a:gridCol>
              </a:tblGrid>
              <a:tr h="370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972604"/>
                  </a:ext>
                </a:extLst>
              </a:tr>
            </a:tbl>
          </a:graphicData>
        </a:graphic>
      </p:graphicFrame>
      <p:sp>
        <p:nvSpPr>
          <p:cNvPr id="18" name="Shape 232"/>
          <p:cNvSpPr txBox="1">
            <a:spLocks/>
          </p:cNvSpPr>
          <p:nvPr/>
        </p:nvSpPr>
        <p:spPr>
          <a:xfrm>
            <a:off x="370261" y="3368028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1600" dirty="0" smtClean="0"/>
              <a:t>Non Food Items Kit – Cash Approach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53383" y="3661433"/>
            <a:ext cx="320728" cy="297038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12945"/>
              </p:ext>
            </p:extLst>
          </p:nvPr>
        </p:nvGraphicFramePr>
        <p:xfrm>
          <a:off x="964248" y="4190259"/>
          <a:ext cx="3671868" cy="60681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973734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35624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862510"/>
              </a:tblGrid>
              <a:tr h="60681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Cash 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$204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657" y="4174727"/>
            <a:ext cx="1446488" cy="63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13" y="2581510"/>
            <a:ext cx="1621598" cy="90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/>
              <a:t>Winter Non Food Items Kit – In-Kind Approach</a:t>
            </a:r>
            <a:endParaRPr sz="1600" dirty="0"/>
          </a:p>
        </p:txBody>
      </p:sp>
      <p:graphicFrame>
        <p:nvGraphicFramePr>
          <p:cNvPr id="233" name="Shape 233"/>
          <p:cNvGraphicFramePr/>
          <p:nvPr>
            <p:extLst>
              <p:ext uri="{D42A27DB-BD31-4B8C-83A1-F6EECF244321}">
                <p14:modId xmlns:p14="http://schemas.microsoft.com/office/powerpoint/2010/main" val="750353419"/>
              </p:ext>
            </p:extLst>
          </p:nvPr>
        </p:nvGraphicFramePr>
        <p:xfrm>
          <a:off x="919687" y="804014"/>
          <a:ext cx="3716429" cy="2546977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3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Winter Blankets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8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8376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Clothes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681"/>
              </p:ext>
            </p:extLst>
          </p:nvPr>
        </p:nvGraphicFramePr>
        <p:xfrm>
          <a:off x="917600" y="522279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25805"/>
              </p:ext>
            </p:extLst>
          </p:nvPr>
        </p:nvGraphicFramePr>
        <p:xfrm>
          <a:off x="236551" y="3615072"/>
          <a:ext cx="8493467" cy="370074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8079485">
                  <a:extLst>
                    <a:ext uri="{9D8B030D-6E8A-4147-A177-3AD203B41FA5}">
                      <a16:colId xmlns="" xmlns:a16="http://schemas.microsoft.com/office/drawing/2014/main" val="988450148"/>
                    </a:ext>
                  </a:extLst>
                </a:gridCol>
                <a:gridCol w="413982">
                  <a:extLst>
                    <a:ext uri="{9D8B030D-6E8A-4147-A177-3AD203B41FA5}">
                      <a16:colId xmlns="" xmlns:a16="http://schemas.microsoft.com/office/drawing/2014/main" val="75913881"/>
                    </a:ext>
                  </a:extLst>
                </a:gridCol>
              </a:tblGrid>
              <a:tr h="370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972604"/>
                  </a:ext>
                </a:extLst>
              </a:tr>
            </a:tbl>
          </a:graphicData>
        </a:graphic>
      </p:graphicFrame>
      <p:sp>
        <p:nvSpPr>
          <p:cNvPr id="18" name="Shape 232"/>
          <p:cNvSpPr txBox="1">
            <a:spLocks/>
          </p:cNvSpPr>
          <p:nvPr/>
        </p:nvSpPr>
        <p:spPr>
          <a:xfrm>
            <a:off x="370261" y="3368028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" sz="1600" dirty="0"/>
              <a:t>Winter Non Food Items Kit</a:t>
            </a:r>
            <a:r>
              <a:rPr lang="en-US" sz="1600" dirty="0" smtClean="0"/>
              <a:t>– Cash Approach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100" y="1041679"/>
            <a:ext cx="1147485" cy="1016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960" y="2201569"/>
            <a:ext cx="964778" cy="9662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348899" y="113533"/>
            <a:ext cx="308312" cy="2926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380764" y="3653770"/>
            <a:ext cx="308312" cy="2926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91071"/>
              </p:ext>
            </p:extLst>
          </p:nvPr>
        </p:nvGraphicFramePr>
        <p:xfrm>
          <a:off x="917600" y="4310748"/>
          <a:ext cx="3671868" cy="60681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973734"/>
                <a:gridCol w="1835624"/>
                <a:gridCol w="862510"/>
              </a:tblGrid>
              <a:tr h="60681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Cash 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$265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250" y="4310748"/>
            <a:ext cx="1446488" cy="6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600" dirty="0"/>
              <a:t>Enhanced Emergency Shelter kit </a:t>
            </a:r>
            <a:r>
              <a:rPr lang="en-GB" sz="1600" dirty="0" smtClean="0"/>
              <a:t>(EESK) </a:t>
            </a:r>
            <a:r>
              <a:rPr lang="en" sz="1600" dirty="0" smtClean="0"/>
              <a:t>– </a:t>
            </a:r>
            <a:r>
              <a:rPr lang="en" sz="1600" dirty="0"/>
              <a:t>In-Kind Approach</a:t>
            </a:r>
            <a:endParaRPr sz="1600" dirty="0"/>
          </a:p>
        </p:txBody>
      </p:sp>
      <p:graphicFrame>
        <p:nvGraphicFramePr>
          <p:cNvPr id="233" name="Shape 233"/>
          <p:cNvGraphicFramePr/>
          <p:nvPr>
            <p:extLst>
              <p:ext uri="{D42A27DB-BD31-4B8C-83A1-F6EECF244321}">
                <p14:modId xmlns:p14="http://schemas.microsoft.com/office/powerpoint/2010/main" val="4000921503"/>
              </p:ext>
            </p:extLst>
          </p:nvPr>
        </p:nvGraphicFramePr>
        <p:xfrm>
          <a:off x="919687" y="804014"/>
          <a:ext cx="3716429" cy="2678384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20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Saw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38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Hammer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69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Pick Axe</a:t>
                      </a:r>
                      <a:endParaRPr lang="en-US"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681"/>
              </p:ext>
            </p:extLst>
          </p:nvPr>
        </p:nvGraphicFramePr>
        <p:xfrm>
          <a:off x="917600" y="522279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graphicFrame>
        <p:nvGraphicFramePr>
          <p:cNvPr id="16" name="Shape 233"/>
          <p:cNvGraphicFramePr/>
          <p:nvPr>
            <p:extLst>
              <p:ext uri="{D42A27DB-BD31-4B8C-83A1-F6EECF244321}">
                <p14:modId xmlns:p14="http://schemas.microsoft.com/office/powerpoint/2010/main" val="3608805095"/>
              </p:ext>
            </p:extLst>
          </p:nvPr>
        </p:nvGraphicFramePr>
        <p:xfrm>
          <a:off x="4892518" y="809316"/>
          <a:ext cx="3716429" cy="176139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200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Sisal Rope</a:t>
                      </a: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Nylon Rope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26613"/>
              </p:ext>
            </p:extLst>
          </p:nvPr>
        </p:nvGraphicFramePr>
        <p:xfrm>
          <a:off x="4890645" y="527581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4" y="1105917"/>
            <a:ext cx="1544909" cy="4255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48" y="1910036"/>
            <a:ext cx="1059175" cy="586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4" y="2648382"/>
            <a:ext cx="1456744" cy="728373"/>
          </a:xfrm>
          <a:prstGeom prst="rect">
            <a:avLst/>
          </a:prstGeom>
        </p:spPr>
      </p:pic>
      <p:pic>
        <p:nvPicPr>
          <p:cNvPr id="24" name="irc_mi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26" y="1901272"/>
            <a:ext cx="738366" cy="629658"/>
          </a:xfrm>
          <a:prstGeom prst="rect">
            <a:avLst/>
          </a:prstGeom>
          <a:noFill/>
          <a:extLst/>
        </p:spPr>
      </p:pic>
      <p:pic>
        <p:nvPicPr>
          <p:cNvPr id="27" name="Picture 26"/>
          <p:cNvPicPr/>
          <p:nvPr/>
        </p:nvPicPr>
        <p:blipFill>
          <a:blip r:embed="rId7"/>
          <a:stretch>
            <a:fillRect/>
          </a:stretch>
        </p:blipFill>
        <p:spPr>
          <a:xfrm>
            <a:off x="6521984" y="974558"/>
            <a:ext cx="806450" cy="69088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67166"/>
              </p:ext>
            </p:extLst>
          </p:nvPr>
        </p:nvGraphicFramePr>
        <p:xfrm>
          <a:off x="4892518" y="2574558"/>
          <a:ext cx="3716429" cy="91699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1299885359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4068540099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503733847"/>
                    </a:ext>
                  </a:extLst>
                </a:gridCol>
              </a:tblGrid>
              <a:tr h="9169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Plastic Sheets</a:t>
                      </a:r>
                      <a:endParaRPr lang="en-US"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0360905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228" y="138941"/>
            <a:ext cx="250707" cy="2296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44772"/>
              </p:ext>
            </p:extLst>
          </p:nvPr>
        </p:nvGraphicFramePr>
        <p:xfrm>
          <a:off x="919687" y="3482398"/>
          <a:ext cx="3716429" cy="91699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3367354607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4055509694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593643664"/>
                    </a:ext>
                  </a:extLst>
                </a:gridCol>
              </a:tblGrid>
              <a:tr h="9169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Nails Box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418919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11354"/>
              </p:ext>
            </p:extLst>
          </p:nvPr>
        </p:nvGraphicFramePr>
        <p:xfrm>
          <a:off x="4890645" y="3491550"/>
          <a:ext cx="3716429" cy="91699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3367354607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4055509694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593643664"/>
                    </a:ext>
                  </a:extLst>
                </a:gridCol>
              </a:tblGrid>
              <a:tr h="91699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Utility Knife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418919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26" y="3526835"/>
            <a:ext cx="781920" cy="781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615" y="3526835"/>
            <a:ext cx="1162902" cy="771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31" y="2608079"/>
            <a:ext cx="860310" cy="8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26342"/>
              </p:ext>
            </p:extLst>
          </p:nvPr>
        </p:nvGraphicFramePr>
        <p:xfrm>
          <a:off x="917600" y="4310748"/>
          <a:ext cx="3671868" cy="606812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973734"/>
                <a:gridCol w="1835624"/>
                <a:gridCol w="862510"/>
              </a:tblGrid>
              <a:tr h="60681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Cash 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$268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600" dirty="0"/>
              <a:t>Enhanced Emergency Shelter kit </a:t>
            </a:r>
            <a:r>
              <a:rPr lang="en-GB" sz="1600" dirty="0" smtClean="0"/>
              <a:t>(EESK)  </a:t>
            </a:r>
            <a:r>
              <a:rPr lang="en" sz="1600" dirty="0" smtClean="0"/>
              <a:t>– </a:t>
            </a:r>
            <a:r>
              <a:rPr lang="en" sz="1600" dirty="0"/>
              <a:t>In-Kind Approach</a:t>
            </a:r>
            <a:endParaRPr sz="1600" dirty="0"/>
          </a:p>
        </p:txBody>
      </p:sp>
      <p:graphicFrame>
        <p:nvGraphicFramePr>
          <p:cNvPr id="233" name="Shape 233"/>
          <p:cNvGraphicFramePr/>
          <p:nvPr>
            <p:extLst>
              <p:ext uri="{D42A27DB-BD31-4B8C-83A1-F6EECF244321}">
                <p14:modId xmlns:p14="http://schemas.microsoft.com/office/powerpoint/2010/main" val="1158779481"/>
              </p:ext>
            </p:extLst>
          </p:nvPr>
        </p:nvGraphicFramePr>
        <p:xfrm>
          <a:off x="919687" y="804014"/>
          <a:ext cx="3716429" cy="2715443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58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9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Wooden Poles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28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Wooden Plates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66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Metal Pegs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lang="en" sz="2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6681"/>
              </p:ext>
            </p:extLst>
          </p:nvPr>
        </p:nvGraphicFramePr>
        <p:xfrm>
          <a:off x="917600" y="522279"/>
          <a:ext cx="3721192" cy="289550"/>
        </p:xfrm>
        <a:graphic>
          <a:graphicData uri="http://schemas.openxmlformats.org/drawingml/2006/table">
            <a:tbl>
              <a:tblPr>
                <a:noFill/>
                <a:tableStyleId>{6DECAC87-13C8-4551-9572-8F8624667EA9}</a:tableStyleId>
              </a:tblPr>
              <a:tblGrid>
                <a:gridCol w="1065173">
                  <a:extLst>
                    <a:ext uri="{9D8B030D-6E8A-4147-A177-3AD203B41FA5}">
                      <a16:colId xmlns="" xmlns:a16="http://schemas.microsoft.com/office/drawing/2014/main" val="188945384"/>
                    </a:ext>
                  </a:extLst>
                </a:gridCol>
                <a:gridCol w="1871867">
                  <a:extLst>
                    <a:ext uri="{9D8B030D-6E8A-4147-A177-3AD203B41FA5}">
                      <a16:colId xmlns="" xmlns:a16="http://schemas.microsoft.com/office/drawing/2014/main" val="1659000096"/>
                    </a:ext>
                  </a:extLst>
                </a:gridCol>
                <a:gridCol w="784152">
                  <a:extLst>
                    <a:ext uri="{9D8B030D-6E8A-4147-A177-3AD203B41FA5}">
                      <a16:colId xmlns="" xmlns:a16="http://schemas.microsoft.com/office/drawing/2014/main" val="1915179407"/>
                    </a:ext>
                  </a:extLst>
                </a:gridCol>
              </a:tblGrid>
              <a:tr h="2486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Item Name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Picture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Quantity 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593859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25805"/>
              </p:ext>
            </p:extLst>
          </p:nvPr>
        </p:nvGraphicFramePr>
        <p:xfrm>
          <a:off x="236551" y="3615072"/>
          <a:ext cx="8493467" cy="370074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8079485">
                  <a:extLst>
                    <a:ext uri="{9D8B030D-6E8A-4147-A177-3AD203B41FA5}">
                      <a16:colId xmlns="" xmlns:a16="http://schemas.microsoft.com/office/drawing/2014/main" val="988450148"/>
                    </a:ext>
                  </a:extLst>
                </a:gridCol>
                <a:gridCol w="413982">
                  <a:extLst>
                    <a:ext uri="{9D8B030D-6E8A-4147-A177-3AD203B41FA5}">
                      <a16:colId xmlns="" xmlns:a16="http://schemas.microsoft.com/office/drawing/2014/main" val="75913881"/>
                    </a:ext>
                  </a:extLst>
                </a:gridCol>
              </a:tblGrid>
              <a:tr h="370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972604"/>
                  </a:ext>
                </a:extLst>
              </a:tr>
            </a:tbl>
          </a:graphicData>
        </a:graphic>
      </p:graphicFrame>
      <p:sp>
        <p:nvSpPr>
          <p:cNvPr id="18" name="Shape 232"/>
          <p:cNvSpPr txBox="1">
            <a:spLocks/>
          </p:cNvSpPr>
          <p:nvPr/>
        </p:nvSpPr>
        <p:spPr>
          <a:xfrm>
            <a:off x="370261" y="3368028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GB" sz="1600" dirty="0"/>
              <a:t>Enhanced Emergency Shelter </a:t>
            </a:r>
            <a:r>
              <a:rPr lang="en-GB" sz="1600" dirty="0" smtClean="0"/>
              <a:t>kit (EESK) </a:t>
            </a:r>
            <a:r>
              <a:rPr lang="en-US" sz="1600" dirty="0" smtClean="0"/>
              <a:t>– Cash Approach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743" y="793074"/>
            <a:ext cx="1198384" cy="94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740"/>
          <a:stretch/>
        </p:blipFill>
        <p:spPr>
          <a:xfrm>
            <a:off x="2335569" y="1816775"/>
            <a:ext cx="1231558" cy="72625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76" y="2721198"/>
            <a:ext cx="1014730" cy="7677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228" y="138941"/>
            <a:ext cx="250707" cy="2296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522" y="3676189"/>
            <a:ext cx="250707" cy="229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639" y="4310748"/>
            <a:ext cx="1446488" cy="6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156</Words>
  <Application>Microsoft Office PowerPoint</Application>
  <PresentationFormat>On-screen Show (16:9)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</vt:lpstr>
      <vt:lpstr>Arial</vt:lpstr>
      <vt:lpstr>Barlow</vt:lpstr>
      <vt:lpstr>ヒラギノ角ゴ ProN W3</vt:lpstr>
      <vt:lpstr>Basset template</vt:lpstr>
      <vt:lpstr>Non Food Items and Emergemcey Shelter Kits</vt:lpstr>
      <vt:lpstr>Non Food Items Kit – In-Kind Approach</vt:lpstr>
      <vt:lpstr>Winter Non Food Items Kit – In-Kind Approach</vt:lpstr>
      <vt:lpstr>Enhanced Emergency Shelter kit (EESK) – In-Kind Approach</vt:lpstr>
      <vt:lpstr>Enhanced Emergency Shelter kit (EESK)  – In-Kind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Food Items and Emergemcey Shelter Kits</dc:title>
  <dc:creator>MONIR_h1gk</dc:creator>
  <cp:lastModifiedBy>Charles Campbell</cp:lastModifiedBy>
  <cp:revision>40</cp:revision>
  <dcterms:modified xsi:type="dcterms:W3CDTF">2018-06-27T10:32:47Z</dcterms:modified>
</cp:coreProperties>
</file>