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60" r:id="rId1"/>
    <p:sldMasterId id="2147483669" r:id="rId2"/>
  </p:sldMasterIdLst>
  <p:notesMasterIdLst>
    <p:notesMasterId r:id="rId13"/>
  </p:notesMasterIdLst>
  <p:handoutMasterIdLst>
    <p:handoutMasterId r:id="rId14"/>
  </p:handoutMasterIdLst>
  <p:sldIdLst>
    <p:sldId id="381" r:id="rId3"/>
    <p:sldId id="362" r:id="rId4"/>
    <p:sldId id="364" r:id="rId5"/>
    <p:sldId id="377" r:id="rId6"/>
    <p:sldId id="378" r:id="rId7"/>
    <p:sldId id="379" r:id="rId8"/>
    <p:sldId id="370" r:id="rId9"/>
    <p:sldId id="375" r:id="rId10"/>
    <p:sldId id="380" r:id="rId11"/>
    <p:sldId id="376" r:id="rId12"/>
  </p:sldIdLst>
  <p:sldSz cx="9144000" cy="5143500" type="screen16x9"/>
  <p:notesSz cx="6797675" cy="9926638"/>
  <p:embeddedFontLst>
    <p:embeddedFont>
      <p:font typeface="Barlow" pitchFamily="2" charset="77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F1416"/>
    <a:srgbClr val="1D3D6C"/>
    <a:srgbClr val="3D5E9A"/>
    <a:srgbClr val="69A0D0"/>
    <a:srgbClr val="76B2D1"/>
    <a:srgbClr val="5B8EC5"/>
    <a:srgbClr val="D2E8F2"/>
    <a:srgbClr val="84C0DA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6BA1A-832F-4234-B99A-4B2E96E7CC70}" v="308" dt="2019-07-21T07:55:49.577"/>
  </p1510:revLst>
</p1510:revInfo>
</file>

<file path=ppt/tableStyles.xml><?xml version="1.0" encoding="utf-8"?>
<a:tblStyleLst xmlns:a="http://schemas.openxmlformats.org/drawingml/2006/main" def="{6DECAC87-13C8-4551-9572-8F8624667EA9}">
  <a:tblStyle styleId="{6DECAC87-13C8-4551-9572-8F8624667E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8" autoAdjust="0"/>
    <p:restoredTop sz="95540" autoAdjust="0"/>
  </p:normalViewPr>
  <p:slideViewPr>
    <p:cSldViewPr snapToGrid="0">
      <p:cViewPr varScale="1">
        <p:scale>
          <a:sx n="305" d="100"/>
          <a:sy n="305" d="100"/>
        </p:scale>
        <p:origin x="28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001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6"/>
                  </a:gs>
                </a:gsLst>
                <a:lin ang="7800000" scaled="0"/>
              </a:gra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A1-4BCA-8910-4E3BF1A1800E}"/>
              </c:ext>
            </c:extLst>
          </c:dPt>
          <c:dPt>
            <c:idx val="1"/>
            <c:bubble3D val="0"/>
            <c:spPr>
              <a:solidFill>
                <a:srgbClr val="8B81D2">
                  <a:lumMod val="75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A1-4BCA-8910-4E3BF1A1800E}"/>
              </c:ext>
            </c:extLst>
          </c:dPt>
          <c:cat>
            <c:strRef>
              <c:f>Sheet1!$B$1:$D$1</c:f>
              <c:strCache>
                <c:ptCount val="3"/>
                <c:pt idx="0">
                  <c:v>Sites</c:v>
                </c:pt>
                <c:pt idx="1">
                  <c:v>Rented</c:v>
                </c:pt>
                <c:pt idx="2">
                  <c:v>Hosted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1.1000000000000001</c:v>
                </c:pt>
                <c:pt idx="1">
                  <c:v>1.3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A1-4BCA-8910-4E3BF1A18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227163999114397"/>
          <c:y val="0"/>
          <c:w val="0.48972964040932815"/>
          <c:h val="0.90174578999928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Sheet1!$B$1:$C$1</c:f>
              <c:strCache>
                <c:ptCount val="1"/>
                <c:pt idx="0">
                  <c:v>Before 2019 2019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Amanat</c:v>
                </c:pt>
                <c:pt idx="1">
                  <c:v>Al Hudaydah</c:v>
                </c:pt>
                <c:pt idx="2">
                  <c:v>Taizz</c:v>
                </c:pt>
                <c:pt idx="3">
                  <c:v>Hajjah</c:v>
                </c:pt>
                <c:pt idx="4">
                  <c:v>Marib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243726</c:v>
                </c:pt>
                <c:pt idx="1">
                  <c:v>362292</c:v>
                </c:pt>
                <c:pt idx="2">
                  <c:v>411768</c:v>
                </c:pt>
                <c:pt idx="3">
                  <c:v>374856</c:v>
                </c:pt>
                <c:pt idx="4">
                  <c:v>770004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5-49E4-90EB-2A41CC6609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Amanat</c:v>
                </c:pt>
                <c:pt idx="1">
                  <c:v>Al Hudaydah</c:v>
                </c:pt>
                <c:pt idx="2">
                  <c:v>Taizz</c:v>
                </c:pt>
                <c:pt idx="3">
                  <c:v>Hajjah</c:v>
                </c:pt>
                <c:pt idx="4">
                  <c:v>Marib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22002</c:v>
                </c:pt>
                <c:pt idx="1">
                  <c:v>41298</c:v>
                </c:pt>
                <c:pt idx="2">
                  <c:v>9696</c:v>
                </c:pt>
                <c:pt idx="3">
                  <c:v>104712</c:v>
                </c:pt>
                <c:pt idx="4">
                  <c:v>4224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F5-49E4-90EB-2A41CC660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904216"/>
        <c:axId val="511746984"/>
      </c:barChart>
      <c:catAx>
        <c:axId val="512904216"/>
        <c:scaling>
          <c:orientation val="minMax"/>
        </c:scaling>
        <c:delete val="0"/>
        <c:axPos val="l"/>
        <c:numFmt formatCode="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1746984"/>
        <c:crosses val="autoZero"/>
        <c:auto val="1"/>
        <c:lblAlgn val="ctr"/>
        <c:lblOffset val="100"/>
        <c:tickMarkSkip val="3"/>
        <c:noMultiLvlLbl val="0"/>
      </c:catAx>
      <c:valAx>
        <c:axId val="511746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290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9B3BB-0196-41C6-96B9-B4F54611FD45}" type="doc">
      <dgm:prSet loTypeId="urn:diagrams.loki3.com/BracketLis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76ACA-8E98-40DB-BABB-0967B8E039FA}">
      <dgm:prSet phldrT="[Text]" custT="1"/>
      <dgm:spPr/>
      <dgm:t>
        <a:bodyPr/>
        <a:lstStyle/>
        <a:p>
          <a:r>
            <a:rPr lang="en-US" sz="1800" dirty="0"/>
            <a:t>Total Funding Gap</a:t>
          </a:r>
        </a:p>
      </dgm:t>
    </dgm:pt>
    <dgm:pt modelId="{43D48D65-48F7-45B8-B13A-90995360B052}" type="parTrans" cxnId="{5332A26D-9A53-4178-92CF-A84C0100999A}">
      <dgm:prSet/>
      <dgm:spPr/>
      <dgm:t>
        <a:bodyPr/>
        <a:lstStyle/>
        <a:p>
          <a:endParaRPr lang="en-US"/>
        </a:p>
      </dgm:t>
    </dgm:pt>
    <dgm:pt modelId="{F7EBD464-0100-4460-AE38-C26C5C88F72A}" type="sibTrans" cxnId="{5332A26D-9A53-4178-92CF-A84C0100999A}">
      <dgm:prSet/>
      <dgm:spPr/>
      <dgm:t>
        <a:bodyPr/>
        <a:lstStyle/>
        <a:p>
          <a:endParaRPr lang="en-US"/>
        </a:p>
      </dgm:t>
    </dgm:pt>
    <dgm:pt modelId="{DF2D39AA-1EE2-48B6-9789-2B003D0929AE}">
      <dgm:prSet phldrT="[Text]"/>
      <dgm:spPr>
        <a:solidFill>
          <a:srgbClr val="305888"/>
        </a:solidFill>
      </dgm:spPr>
      <dgm:t>
        <a:bodyPr/>
        <a:lstStyle/>
        <a:p>
          <a:pPr>
            <a:buNone/>
          </a:pPr>
          <a:r>
            <a:rPr lang="en-US" b="1" dirty="0"/>
            <a:t>$69 M</a:t>
          </a:r>
        </a:p>
      </dgm:t>
    </dgm:pt>
    <dgm:pt modelId="{7C97D5AC-F957-45FF-A684-B20291AE3B9B}" type="parTrans" cxnId="{C478CE5D-04B1-45C2-B884-9CF8BE38D0C1}">
      <dgm:prSet/>
      <dgm:spPr/>
      <dgm:t>
        <a:bodyPr/>
        <a:lstStyle/>
        <a:p>
          <a:endParaRPr lang="en-US"/>
        </a:p>
      </dgm:t>
    </dgm:pt>
    <dgm:pt modelId="{5AEA5523-4B70-46C6-B57B-EEFEFCEABBB5}" type="sibTrans" cxnId="{C478CE5D-04B1-45C2-B884-9CF8BE38D0C1}">
      <dgm:prSet/>
      <dgm:spPr/>
      <dgm:t>
        <a:bodyPr/>
        <a:lstStyle/>
        <a:p>
          <a:endParaRPr lang="en-US"/>
        </a:p>
      </dgm:t>
    </dgm:pt>
    <dgm:pt modelId="{F1AA55EA-C834-49D4-8F5A-BE02751338AC}" type="pres">
      <dgm:prSet presAssocID="{2E59B3BB-0196-41C6-96B9-B4F54611FD45}" presName="Name0" presStyleCnt="0">
        <dgm:presLayoutVars>
          <dgm:dir/>
          <dgm:animLvl val="lvl"/>
          <dgm:resizeHandles val="exact"/>
        </dgm:presLayoutVars>
      </dgm:prSet>
      <dgm:spPr/>
    </dgm:pt>
    <dgm:pt modelId="{024FC252-9D1D-4340-BFDF-92F47C7D5B72}" type="pres">
      <dgm:prSet presAssocID="{AFE76ACA-8E98-40DB-BABB-0967B8E039FA}" presName="linNode" presStyleCnt="0"/>
      <dgm:spPr/>
    </dgm:pt>
    <dgm:pt modelId="{D8E5B369-0125-434D-9CEE-1DAE0E857DB8}" type="pres">
      <dgm:prSet presAssocID="{AFE76ACA-8E98-40DB-BABB-0967B8E039FA}" presName="parTx" presStyleLbl="revTx" presStyleIdx="0" presStyleCnt="1" custScaleX="279840">
        <dgm:presLayoutVars>
          <dgm:chMax val="1"/>
          <dgm:bulletEnabled val="1"/>
        </dgm:presLayoutVars>
      </dgm:prSet>
      <dgm:spPr/>
    </dgm:pt>
    <dgm:pt modelId="{EB5A78AA-0570-4AEA-B106-DE289CF98431}" type="pres">
      <dgm:prSet presAssocID="{AFE76ACA-8E98-40DB-BABB-0967B8E039FA}" presName="bracket" presStyleLbl="parChTrans1D1" presStyleIdx="0" presStyleCnt="1"/>
      <dgm:spPr>
        <a:ln>
          <a:solidFill>
            <a:srgbClr val="305888"/>
          </a:solidFill>
        </a:ln>
      </dgm:spPr>
    </dgm:pt>
    <dgm:pt modelId="{C9068397-F9FC-4857-AF8E-E882AA7B2C56}" type="pres">
      <dgm:prSet presAssocID="{AFE76ACA-8E98-40DB-BABB-0967B8E039FA}" presName="spH" presStyleCnt="0"/>
      <dgm:spPr/>
    </dgm:pt>
    <dgm:pt modelId="{DCD99EA1-7C3E-4F4B-9756-DD1043A8978B}" type="pres">
      <dgm:prSet presAssocID="{AFE76ACA-8E98-40DB-BABB-0967B8E039FA}" presName="desTx" presStyleLbl="node1" presStyleIdx="0" presStyleCnt="1" custScaleX="20807">
        <dgm:presLayoutVars>
          <dgm:bulletEnabled val="1"/>
        </dgm:presLayoutVars>
      </dgm:prSet>
      <dgm:spPr/>
    </dgm:pt>
  </dgm:ptLst>
  <dgm:cxnLst>
    <dgm:cxn modelId="{1054E006-DD3E-4062-B26C-739907D1A5FC}" type="presOf" srcId="{AFE76ACA-8E98-40DB-BABB-0967B8E039FA}" destId="{D8E5B369-0125-434D-9CEE-1DAE0E857DB8}" srcOrd="0" destOrd="0" presId="urn:diagrams.loki3.com/BracketList"/>
    <dgm:cxn modelId="{C478CE5D-04B1-45C2-B884-9CF8BE38D0C1}" srcId="{AFE76ACA-8E98-40DB-BABB-0967B8E039FA}" destId="{DF2D39AA-1EE2-48B6-9789-2B003D0929AE}" srcOrd="0" destOrd="0" parTransId="{7C97D5AC-F957-45FF-A684-B20291AE3B9B}" sibTransId="{5AEA5523-4B70-46C6-B57B-EEFEFCEABBB5}"/>
    <dgm:cxn modelId="{5332A26D-9A53-4178-92CF-A84C0100999A}" srcId="{2E59B3BB-0196-41C6-96B9-B4F54611FD45}" destId="{AFE76ACA-8E98-40DB-BABB-0967B8E039FA}" srcOrd="0" destOrd="0" parTransId="{43D48D65-48F7-45B8-B13A-90995360B052}" sibTransId="{F7EBD464-0100-4460-AE38-C26C5C88F72A}"/>
    <dgm:cxn modelId="{D190DF81-2362-42F0-A6F4-74DA7AC4E027}" type="presOf" srcId="{2E59B3BB-0196-41C6-96B9-B4F54611FD45}" destId="{F1AA55EA-C834-49D4-8F5A-BE02751338AC}" srcOrd="0" destOrd="0" presId="urn:diagrams.loki3.com/BracketList"/>
    <dgm:cxn modelId="{165FBBD6-5128-4024-B4D8-18776817B76E}" type="presOf" srcId="{DF2D39AA-1EE2-48B6-9789-2B003D0929AE}" destId="{DCD99EA1-7C3E-4F4B-9756-DD1043A8978B}" srcOrd="0" destOrd="0" presId="urn:diagrams.loki3.com/BracketList"/>
    <dgm:cxn modelId="{9992F0FB-6C46-42CC-8F5B-7F7BF72945DE}" type="presParOf" srcId="{F1AA55EA-C834-49D4-8F5A-BE02751338AC}" destId="{024FC252-9D1D-4340-BFDF-92F47C7D5B72}" srcOrd="0" destOrd="0" presId="urn:diagrams.loki3.com/BracketList"/>
    <dgm:cxn modelId="{D2734164-16BF-4AA2-8CAC-653546299323}" type="presParOf" srcId="{024FC252-9D1D-4340-BFDF-92F47C7D5B72}" destId="{D8E5B369-0125-434D-9CEE-1DAE0E857DB8}" srcOrd="0" destOrd="0" presId="urn:diagrams.loki3.com/BracketList"/>
    <dgm:cxn modelId="{484FABB6-D33A-4D81-82C4-CDE5BFB07A1F}" type="presParOf" srcId="{024FC252-9D1D-4340-BFDF-92F47C7D5B72}" destId="{EB5A78AA-0570-4AEA-B106-DE289CF98431}" srcOrd="1" destOrd="0" presId="urn:diagrams.loki3.com/BracketList"/>
    <dgm:cxn modelId="{7773451D-3FE1-4F79-B714-AC78600C10BE}" type="presParOf" srcId="{024FC252-9D1D-4340-BFDF-92F47C7D5B72}" destId="{C9068397-F9FC-4857-AF8E-E882AA7B2C56}" srcOrd="2" destOrd="0" presId="urn:diagrams.loki3.com/BracketList"/>
    <dgm:cxn modelId="{A9696DA1-C3EF-43FA-8231-7153C3926BCA}" type="presParOf" srcId="{024FC252-9D1D-4340-BFDF-92F47C7D5B72}" destId="{DCD99EA1-7C3E-4F4B-9756-DD1043A8978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5B369-0125-434D-9CEE-1DAE0E857DB8}">
      <dsp:nvSpPr>
        <dsp:cNvPr id="0" name=""/>
        <dsp:cNvSpPr/>
      </dsp:nvSpPr>
      <dsp:spPr>
        <a:xfrm>
          <a:off x="273716" y="92414"/>
          <a:ext cx="4260596" cy="39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Total Funding Gap</a:t>
          </a:r>
        </a:p>
      </dsp:txBody>
      <dsp:txXfrm>
        <a:off x="273716" y="92414"/>
        <a:ext cx="4260596" cy="396000"/>
      </dsp:txXfrm>
    </dsp:sp>
    <dsp:sp modelId="{EB5A78AA-0570-4AEA-B106-DE289CF98431}">
      <dsp:nvSpPr>
        <dsp:cNvPr id="0" name=""/>
        <dsp:cNvSpPr/>
      </dsp:nvSpPr>
      <dsp:spPr>
        <a:xfrm>
          <a:off x="4534313" y="80039"/>
          <a:ext cx="304502" cy="420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305888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D99EA1-7C3E-4F4B-9756-DD1043A8978B}">
      <dsp:nvSpPr>
        <dsp:cNvPr id="0" name=""/>
        <dsp:cNvSpPr/>
      </dsp:nvSpPr>
      <dsp:spPr>
        <a:xfrm>
          <a:off x="4960616" y="80039"/>
          <a:ext cx="861666" cy="420750"/>
        </a:xfrm>
        <a:prstGeom prst="rect">
          <a:avLst/>
        </a:prstGeom>
        <a:solidFill>
          <a:srgbClr val="3058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$69 M</a:t>
          </a:r>
        </a:p>
      </dsp:txBody>
      <dsp:txXfrm>
        <a:off x="4960616" y="80039"/>
        <a:ext cx="861666" cy="420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BB45F65E-029D-4569-BCB8-4B894269D757}" type="datetimeFigureOut">
              <a:rPr lang="en-GB" smtClean="0"/>
              <a:t>24/07/2019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0DD25427-4927-47C2-AF88-C47481AD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18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89678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061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34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56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309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892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50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30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561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449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9143999" y="-75"/>
            <a:ext cx="4571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 userDrawn="1"/>
        </p:nvSpPr>
        <p:spPr>
          <a:xfrm>
            <a:off x="0" y="0"/>
            <a:ext cx="9144000" cy="48682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89299"/>
            <a:ext cx="8513835" cy="355984"/>
          </a:xfrm>
          <a:prstGeom prst="rect">
            <a:avLst/>
          </a:prstGeom>
          <a:solidFill>
            <a:srgbClr val="791614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073" b="-8856"/>
          <a:stretch/>
        </p:blipFill>
        <p:spPr>
          <a:xfrm>
            <a:off x="7521001" y="105215"/>
            <a:ext cx="952439" cy="31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 userDrawn="1"/>
        </p:nvSpPr>
        <p:spPr>
          <a:xfrm>
            <a:off x="0" y="0"/>
            <a:ext cx="9144000" cy="48682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89299"/>
            <a:ext cx="8513835" cy="3559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605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A38F-F5CD-445C-B034-85E119A4C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6B9E5-5337-4544-8E03-31E3E7003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A065-FB30-48B0-B40E-BACA2F53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D957706-A290-4664-8EE8-15F282C7F596}" type="datetimeFigureOut">
              <a:rPr lang="en-US" smtClean="0"/>
              <a:t>7/24/19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A7792-3E20-4F76-95B0-FFFA2A5C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FCA64-AB01-49F4-8C39-BD038B4C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EB82-C811-41DC-A906-58B7A7786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88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96EF6-97BE-4FFA-9052-6051F3B9771A}"/>
              </a:ext>
            </a:extLst>
          </p:cNvPr>
          <p:cNvSpPr/>
          <p:nvPr userDrawn="1"/>
        </p:nvSpPr>
        <p:spPr>
          <a:xfrm>
            <a:off x="12699" y="4800600"/>
            <a:ext cx="8750400" cy="296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7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05/11/2018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78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05/11/2018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24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05/11/2018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27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 userDrawn="1"/>
        </p:nvSpPr>
        <p:spPr>
          <a:xfrm>
            <a:off x="0" y="0"/>
            <a:ext cx="9144000" cy="48682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89299"/>
            <a:ext cx="8513835" cy="355984"/>
          </a:xfrm>
          <a:prstGeom prst="rect">
            <a:avLst/>
          </a:prstGeom>
          <a:solidFill>
            <a:srgbClr val="791614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2073" b="-8856"/>
          <a:stretch/>
        </p:blipFill>
        <p:spPr>
          <a:xfrm>
            <a:off x="7521001" y="105215"/>
            <a:ext cx="952439" cy="317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2A38F-F5CD-445C-B034-85E119A4CD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6B9E5-5337-4544-8E03-31E3E7003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A065-FB30-48B0-B40E-BACA2F53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D957706-A290-4664-8EE8-15F282C7F596}" type="datetimeFigureOut">
              <a:rPr lang="en-US" smtClean="0"/>
              <a:t>7/24/19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A7792-3E20-4F76-95B0-FFFA2A5CA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FCA64-AB01-49F4-8C39-BD038B4C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7EB82-C811-41DC-A906-58B7A7786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96EF6-97BE-4FFA-9052-6051F3B9771A}"/>
              </a:ext>
            </a:extLst>
          </p:cNvPr>
          <p:cNvSpPr/>
          <p:nvPr userDrawn="1"/>
        </p:nvSpPr>
        <p:spPr>
          <a:xfrm>
            <a:off x="12699" y="4800600"/>
            <a:ext cx="8750400" cy="296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05/11/2018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2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05/11/2018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30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05/11/2018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D27D-4232-472D-BC36-746EEDEEBB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55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9143999" y="-75"/>
            <a:ext cx="45719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42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1_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 userDrawn="1"/>
        </p:nvSpPr>
        <p:spPr>
          <a:xfrm>
            <a:off x="0" y="0"/>
            <a:ext cx="9144000" cy="486821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0" y="89299"/>
            <a:ext cx="8513835" cy="3559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243B8-2BA2-498E-A706-08B574DE9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2" t="-10889"/>
          <a:stretch/>
        </p:blipFill>
        <p:spPr>
          <a:xfrm>
            <a:off x="7595970" y="136591"/>
            <a:ext cx="836323" cy="2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8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96333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194" y="4948875"/>
            <a:ext cx="109728" cy="109728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309851" y="4881516"/>
            <a:ext cx="45901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1000" b="0" dirty="0">
                <a:solidFill>
                  <a:schemeClr val="bg1"/>
                </a:solidFill>
              </a:rPr>
              <a:t>https://www.sheltercluster.org/response/yemen</a:t>
            </a:r>
          </a:p>
        </p:txBody>
      </p:sp>
      <p:sp>
        <p:nvSpPr>
          <p:cNvPr id="15" name="TextBox 7"/>
          <p:cNvSpPr txBox="1">
            <a:spLocks noChangeArrowheads="1"/>
          </p:cNvSpPr>
          <p:nvPr userDrawn="1"/>
        </p:nvSpPr>
        <p:spPr bwMode="auto">
          <a:xfrm>
            <a:off x="7099058" y="4881516"/>
            <a:ext cx="1755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1000" b="0" dirty="0">
                <a:solidFill>
                  <a:schemeClr val="bg1"/>
                </a:solidFill>
              </a:rPr>
              <a:t>/</a:t>
            </a:r>
            <a:r>
              <a:rPr lang="en-GB" altLang="en-US" sz="1000" b="0" baseline="0" dirty="0">
                <a:solidFill>
                  <a:schemeClr val="bg1"/>
                </a:solidFill>
              </a:rPr>
              <a:t> yemen_sheltercluster</a:t>
            </a:r>
            <a:endParaRPr lang="en-GB" altLang="en-US" sz="1000" b="0" dirty="0">
              <a:solidFill>
                <a:schemeClr val="bg1"/>
              </a:solidFill>
            </a:endParaRPr>
          </a:p>
        </p:txBody>
      </p:sp>
      <p:sp>
        <p:nvSpPr>
          <p:cNvPr id="17" name="TextBox 7"/>
          <p:cNvSpPr txBox="1">
            <a:spLocks noChangeArrowheads="1"/>
          </p:cNvSpPr>
          <p:nvPr userDrawn="1"/>
        </p:nvSpPr>
        <p:spPr bwMode="auto">
          <a:xfrm>
            <a:off x="4683408" y="4899295"/>
            <a:ext cx="15810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1000" b="0" dirty="0">
                <a:solidFill>
                  <a:schemeClr val="bg1"/>
                </a:solidFill>
              </a:rPr>
              <a:t>/ @YEShelterCCCM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1940C-BF99-4481-9265-D1D4745CB59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552248" y="4913512"/>
            <a:ext cx="182880" cy="18288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62" r:id="rId3"/>
    <p:sldLayoutId id="2147483663" r:id="rId4"/>
    <p:sldLayoutId id="2147483664" r:id="rId5"/>
    <p:sldLayoutId id="2147483665" r:id="rId6"/>
    <p:sldLayoutId id="214748366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2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TextBox 7"/>
          <p:cNvSpPr txBox="1">
            <a:spLocks noChangeArrowheads="1"/>
          </p:cNvSpPr>
          <p:nvPr userDrawn="1"/>
        </p:nvSpPr>
        <p:spPr bwMode="auto">
          <a:xfrm>
            <a:off x="309851" y="4881516"/>
            <a:ext cx="45901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1pPr>
            <a:lvl2pPr marL="742950" indent="-28575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2pPr>
            <a:lvl3pPr marL="11430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3pPr>
            <a:lvl4pPr marL="16002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4pPr>
            <a:lvl5pPr marL="2057400" indent="-228600"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Helvetica Neue" charset="0"/>
                <a:ea typeface="ヒラギノ角ゴ ProN W3" charset="0"/>
                <a:cs typeface="ヒラギノ角ゴ ProN W3" charset="0"/>
                <a:sym typeface="Helvetica Neue" charset="0"/>
              </a:defRPr>
            </a:lvl9pPr>
          </a:lstStyle>
          <a:p>
            <a:pPr eaLnBrk="1" hangingPunct="1"/>
            <a:r>
              <a:rPr lang="en-GB" altLang="en-US" sz="1000" b="0" dirty="0">
                <a:solidFill>
                  <a:schemeClr val="bg1"/>
                </a:solidFill>
              </a:rPr>
              <a:t>https://cccmcluster.org/</a:t>
            </a:r>
          </a:p>
        </p:txBody>
      </p:sp>
    </p:spTree>
    <p:extLst>
      <p:ext uri="{BB962C8B-B14F-4D97-AF65-F5344CB8AC3E}">
        <p14:creationId xmlns:p14="http://schemas.microsoft.com/office/powerpoint/2010/main" val="11897573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8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pn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5"/>
          <a:stretch/>
        </p:blipFill>
        <p:spPr>
          <a:xfrm>
            <a:off x="5779462" y="170983"/>
            <a:ext cx="2966974" cy="918346"/>
          </a:xfrm>
          <a:prstGeom prst="rect">
            <a:avLst/>
          </a:prstGeom>
        </p:spPr>
      </p:pic>
      <p:sp>
        <p:nvSpPr>
          <p:cNvPr id="91" name="Shape 91"/>
          <p:cNvSpPr txBox="1">
            <a:spLocks noGrp="1"/>
          </p:cNvSpPr>
          <p:nvPr>
            <p:ph type="ctrTitle" idx="4294967295"/>
          </p:nvPr>
        </p:nvSpPr>
        <p:spPr>
          <a:xfrm>
            <a:off x="837993" y="1310850"/>
            <a:ext cx="7031811" cy="25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900" dirty="0">
                <a:latin typeface="Calibri" panose="020F0502020204030204" pitchFamily="34" charset="0"/>
              </a:rPr>
              <a:t>Shelter/NFI Gap Analysis and Preparedness</a:t>
            </a:r>
            <a:br>
              <a:rPr lang="en-US" sz="2900" dirty="0">
                <a:latin typeface="Calibri" panose="020F0502020204030204" pitchFamily="34" charset="0"/>
              </a:rPr>
            </a:br>
            <a:endParaRPr sz="2000" b="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>
            <a:extLst>
              <a:ext uri="{FF2B5EF4-FFF2-40B4-BE49-F238E27FC236}">
                <a16:creationId xmlns:a16="http://schemas.microsoft.com/office/drawing/2014/main" id="{8B181D1C-E814-4397-9325-AD176767BC66}"/>
              </a:ext>
            </a:extLst>
          </p:cNvPr>
          <p:cNvSpPr txBox="1">
            <a:spLocks/>
          </p:cNvSpPr>
          <p:nvPr/>
        </p:nvSpPr>
        <p:spPr>
          <a:xfrm>
            <a:off x="2190750" y="538572"/>
            <a:ext cx="4762500" cy="346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What is our funding status?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B5BE812-AFA5-4FBB-90EC-3F38F7169503}"/>
              </a:ext>
            </a:extLst>
          </p:cNvPr>
          <p:cNvSpPr txBox="1">
            <a:spLocks/>
          </p:cNvSpPr>
          <p:nvPr/>
        </p:nvSpPr>
        <p:spPr>
          <a:xfrm>
            <a:off x="2190750" y="1145516"/>
            <a:ext cx="4514849" cy="11332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sz="3200" b="1" dirty="0">
                <a:solidFill>
                  <a:schemeClr val="bg1"/>
                </a:solidFill>
                <a:cs typeface="Calibri" panose="020F0502020204030204" pitchFamily="34" charset="0"/>
              </a:rPr>
              <a:t>$219 M</a:t>
            </a:r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 requested for HRP 2019</a:t>
            </a:r>
          </a:p>
          <a:p>
            <a:pPr>
              <a:lnSpc>
                <a:spcPct val="100000"/>
              </a:lnSpc>
              <a:buClrTx/>
            </a:pPr>
            <a:r>
              <a:rPr lang="en-US" sz="3600" b="1" dirty="0">
                <a:solidFill>
                  <a:schemeClr val="bg1"/>
                </a:solidFill>
                <a:cs typeface="Calibri" panose="020F0502020204030204" pitchFamily="34" charset="0"/>
              </a:rPr>
              <a:t>5% </a:t>
            </a:r>
            <a:r>
              <a:rPr lang="en-US" sz="2000" b="1" dirty="0">
                <a:solidFill>
                  <a:schemeClr val="bg1"/>
                </a:solidFill>
                <a:cs typeface="Calibri" panose="020F0502020204030204" pitchFamily="34" charset="0"/>
              </a:rPr>
              <a:t>funded UP TO DATE</a:t>
            </a:r>
          </a:p>
          <a:p>
            <a:pPr>
              <a:lnSpc>
                <a:spcPct val="100000"/>
              </a:lnSpc>
              <a:buClrTx/>
            </a:pPr>
            <a:r>
              <a:rPr lang="en-US" sz="1400" b="1" dirty="0">
                <a:solidFill>
                  <a:schemeClr val="bg1"/>
                </a:solidFill>
                <a:cs typeface="Calibri" panose="020F0502020204030204" pitchFamily="34" charset="0"/>
              </a:rPr>
              <a:t>Source: FTS</a:t>
            </a:r>
            <a:endParaRPr lang="en-US" sz="105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Tx/>
            </a:pPr>
            <a:endParaRPr lang="en-US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sz="2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0F7857-32CF-46A4-87A9-93AE40E76EE0}"/>
              </a:ext>
            </a:extLst>
          </p:cNvPr>
          <p:cNvSpPr/>
          <p:nvPr/>
        </p:nvSpPr>
        <p:spPr>
          <a:xfrm>
            <a:off x="0" y="4673601"/>
            <a:ext cx="9144000" cy="469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CFF806F-D351-4256-9056-49299A25A902}"/>
              </a:ext>
            </a:extLst>
          </p:cNvPr>
          <p:cNvSpPr txBox="1">
            <a:spLocks/>
          </p:cNvSpPr>
          <p:nvPr/>
        </p:nvSpPr>
        <p:spPr>
          <a:xfrm>
            <a:off x="2992887" y="2447695"/>
            <a:ext cx="3571818" cy="248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ClrTx/>
              <a:buFontTx/>
              <a:buNone/>
            </a:pPr>
            <a:endParaRPr lang="en-US" sz="105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1775A0-4459-4E36-8DE7-C5C6ADB70812}"/>
              </a:ext>
            </a:extLst>
          </p:cNvPr>
          <p:cNvSpPr/>
          <p:nvPr/>
        </p:nvSpPr>
        <p:spPr>
          <a:xfrm>
            <a:off x="2133600" y="2712532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A Shelter is not just a roof over your head it provides dignity, physical protection, safety and security, a platform for pursuit of livelihoods, a place in the community, an address which allows access to rights, a space for children and family unity and an investment in the future …….imagine a family with none of that …… that’s what will happen if we fail to respond.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5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89FDDDE-7FC1-4F75-9FED-15AED317137F}"/>
              </a:ext>
            </a:extLst>
          </p:cNvPr>
          <p:cNvSpPr/>
          <p:nvPr/>
        </p:nvSpPr>
        <p:spPr>
          <a:xfrm>
            <a:off x="4280652" y="731789"/>
            <a:ext cx="4317675" cy="1358936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title" idx="4294967295"/>
          </p:nvPr>
        </p:nvSpPr>
        <p:spPr>
          <a:xfrm>
            <a:off x="372537" y="-146300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600" dirty="0">
                <a:latin typeface="Calibri" panose="020F0502020204030204" pitchFamily="34" charset="0"/>
                <a:cs typeface="Calibri" panose="020F0502020204030204" pitchFamily="34" charset="0"/>
              </a:rPr>
              <a:t>Displacement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2D Pie Chart"/>
          <p:cNvGraphicFramePr/>
          <p:nvPr>
            <p:extLst>
              <p:ext uri="{D42A27DB-BD31-4B8C-83A1-F6EECF244321}">
                <p14:modId xmlns:p14="http://schemas.microsoft.com/office/powerpoint/2010/main" val="2071540999"/>
              </p:ext>
            </p:extLst>
          </p:nvPr>
        </p:nvGraphicFramePr>
        <p:xfrm>
          <a:off x="4828440" y="2905497"/>
          <a:ext cx="1605184" cy="160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ircle"/>
          <p:cNvSpPr/>
          <p:nvPr/>
        </p:nvSpPr>
        <p:spPr>
          <a:xfrm>
            <a:off x="5010594" y="3082427"/>
            <a:ext cx="1240875" cy="1240874"/>
          </a:xfrm>
          <a:prstGeom prst="ellipse">
            <a:avLst/>
          </a:prstGeom>
          <a:solidFill>
            <a:srgbClr val="FFFFFF">
              <a:lumMod val="90000"/>
              <a:lumOff val="1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defTabSz="1492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00" b="0">
                <a:latin typeface="Calibri"/>
                <a:ea typeface="Calibri"/>
                <a:cs typeface="Calibri"/>
                <a:sym typeface="Calibri"/>
              </a:defRPr>
            </a:pPr>
            <a:endParaRPr kumimoji="0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2BA2DE-B090-4AEC-BAA5-F2A5DBE65145}"/>
              </a:ext>
            </a:extLst>
          </p:cNvPr>
          <p:cNvSpPr/>
          <p:nvPr/>
        </p:nvSpPr>
        <p:spPr>
          <a:xfrm>
            <a:off x="0" y="747004"/>
            <a:ext cx="4244939" cy="1358936"/>
          </a:xfrm>
          <a:prstGeom prst="rect">
            <a:avLst/>
          </a:prstGeom>
          <a:solidFill>
            <a:schemeClr val="bg1">
              <a:lumMod val="8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59" y="823204"/>
            <a:ext cx="1695480" cy="11274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1382" y="734017"/>
            <a:ext cx="1519968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18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IDPs: </a:t>
            </a:r>
          </a:p>
          <a:p>
            <a:pPr lvl="0">
              <a:buClrTx/>
              <a:defRPr/>
            </a:pPr>
            <a:r>
              <a:rPr lang="en-US" sz="40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3.9 M </a:t>
            </a:r>
          </a:p>
          <a:p>
            <a:pPr lvl="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653,500 HHs</a:t>
            </a:r>
          </a:p>
          <a:p>
            <a:pPr lvl="0">
              <a:buClrTx/>
              <a:defRPr/>
            </a:pPr>
            <a:r>
              <a:rPr lang="en-US" sz="10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TFPM</a:t>
            </a:r>
          </a:p>
        </p:txBody>
      </p:sp>
      <p:sp>
        <p:nvSpPr>
          <p:cNvPr id="26" name="Freeform: Shape 57">
            <a:extLst>
              <a:ext uri="{FF2B5EF4-FFF2-40B4-BE49-F238E27FC236}">
                <a16:creationId xmlns:a16="http://schemas.microsoft.com/office/drawing/2014/main" id="{C9184B0B-671D-4A77-8FBF-F1BAB33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478" y="869451"/>
            <a:ext cx="370441" cy="393954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25931" y="763171"/>
            <a:ext cx="942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  <a:defRPr/>
            </a:pPr>
            <a:r>
              <a:rPr lang="en-U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Until 2018</a:t>
            </a:r>
          </a:p>
          <a:p>
            <a:pPr lvl="0" algn="ctr">
              <a:buClrTx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3.6 M</a:t>
            </a:r>
          </a:p>
        </p:txBody>
      </p:sp>
      <p:sp>
        <p:nvSpPr>
          <p:cNvPr id="28" name="Freeform: Shape 57">
            <a:extLst>
              <a:ext uri="{FF2B5EF4-FFF2-40B4-BE49-F238E27FC236}">
                <a16:creationId xmlns:a16="http://schemas.microsoft.com/office/drawing/2014/main" id="{C9184B0B-671D-4A77-8FBF-F1BAB33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3479" y="869451"/>
            <a:ext cx="370441" cy="393954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Freeform: Shape 57">
            <a:extLst>
              <a:ext uri="{FF2B5EF4-FFF2-40B4-BE49-F238E27FC236}">
                <a16:creationId xmlns:a16="http://schemas.microsoft.com/office/drawing/2014/main" id="{C9184B0B-671D-4A77-8FBF-F1BAB33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480" y="869451"/>
            <a:ext cx="370441" cy="393954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Freeform: Shape 57">
            <a:extLst>
              <a:ext uri="{FF2B5EF4-FFF2-40B4-BE49-F238E27FC236}">
                <a16:creationId xmlns:a16="http://schemas.microsoft.com/office/drawing/2014/main" id="{C9184B0B-671D-4A77-8FBF-F1BAB33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3481" y="869451"/>
            <a:ext cx="370441" cy="393954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Freeform: Shape 57">
            <a:extLst>
              <a:ext uri="{FF2B5EF4-FFF2-40B4-BE49-F238E27FC236}">
                <a16:creationId xmlns:a16="http://schemas.microsoft.com/office/drawing/2014/main" id="{C9184B0B-671D-4A77-8FBF-F1BAB33EB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478" y="1541682"/>
            <a:ext cx="370441" cy="393954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27305" y="1441903"/>
            <a:ext cx="1140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Tx/>
              <a:defRPr/>
            </a:pPr>
            <a:r>
              <a:rPr lang="en-U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</a:p>
          <a:p>
            <a:pPr lvl="0" algn="ctr">
              <a:buClrTx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0.3 M </a:t>
            </a:r>
            <a:r>
              <a:rPr lang="en-US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7%</a:t>
            </a:r>
            <a:endParaRPr lang="en-US" sz="18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: Shape 49">
            <a:extLst>
              <a:ext uri="{FF2B5EF4-FFF2-40B4-BE49-F238E27FC236}">
                <a16:creationId xmlns:a16="http://schemas.microsoft.com/office/drawing/2014/main" id="{526C12E5-E3FB-4F9A-A504-299A019E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5819" y="1542444"/>
            <a:ext cx="365760" cy="393192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rgbClr val="08C6F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1" name="Freeform: Shape 49">
            <a:extLst>
              <a:ext uri="{FF2B5EF4-FFF2-40B4-BE49-F238E27FC236}">
                <a16:creationId xmlns:a16="http://schemas.microsoft.com/office/drawing/2014/main" id="{526C12E5-E3FB-4F9A-A504-299A019E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3479" y="1542444"/>
            <a:ext cx="365760" cy="393192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rgbClr val="08C6F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2" name="Freeform: Shape 49">
            <a:extLst>
              <a:ext uri="{FF2B5EF4-FFF2-40B4-BE49-F238E27FC236}">
                <a16:creationId xmlns:a16="http://schemas.microsoft.com/office/drawing/2014/main" id="{526C12E5-E3FB-4F9A-A504-299A019E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821" y="1542444"/>
            <a:ext cx="365760" cy="393192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rgbClr val="08C6F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3" name="Freeform: Shape 49">
            <a:extLst>
              <a:ext uri="{FF2B5EF4-FFF2-40B4-BE49-F238E27FC236}">
                <a16:creationId xmlns:a16="http://schemas.microsoft.com/office/drawing/2014/main" id="{526C12E5-E3FB-4F9A-A504-299A019E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482" y="1542444"/>
            <a:ext cx="365760" cy="393192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rgbClr val="08C6F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04A32433-B5B2-41A1-A58A-405C21AFA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00983"/>
              </p:ext>
            </p:extLst>
          </p:nvPr>
        </p:nvGraphicFramePr>
        <p:xfrm>
          <a:off x="-670560" y="2804745"/>
          <a:ext cx="6499529" cy="1998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4" name="Freeform: Shape 49">
            <a:extLst>
              <a:ext uri="{FF2B5EF4-FFF2-40B4-BE49-F238E27FC236}">
                <a16:creationId xmlns:a16="http://schemas.microsoft.com/office/drawing/2014/main" id="{526C12E5-E3FB-4F9A-A504-299A019EC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3482" y="885072"/>
            <a:ext cx="365760" cy="393192"/>
          </a:xfrm>
          <a:custGeom>
            <a:avLst/>
            <a:gdLst>
              <a:gd name="connsiteX0" fmla="*/ 221579 w 1187561"/>
              <a:gd name="connsiteY0" fmla="*/ 271782 h 1262941"/>
              <a:gd name="connsiteX1" fmla="*/ 408502 w 1187561"/>
              <a:gd name="connsiteY1" fmla="*/ 271782 h 1262941"/>
              <a:gd name="connsiteX2" fmla="*/ 452657 w 1187561"/>
              <a:gd name="connsiteY2" fmla="*/ 301592 h 1262941"/>
              <a:gd name="connsiteX3" fmla="*/ 568932 w 1187561"/>
              <a:gd name="connsiteY3" fmla="*/ 587761 h 1262941"/>
              <a:gd name="connsiteX4" fmla="*/ 593148 w 1187561"/>
              <a:gd name="connsiteY4" fmla="*/ 647496 h 1262941"/>
              <a:gd name="connsiteX5" fmla="*/ 593814 w 1187561"/>
              <a:gd name="connsiteY5" fmla="*/ 649138 h 1262941"/>
              <a:gd name="connsiteX6" fmla="*/ 595074 w 1187561"/>
              <a:gd name="connsiteY6" fmla="*/ 645889 h 1262941"/>
              <a:gd name="connsiteX7" fmla="*/ 736371 w 1187561"/>
              <a:gd name="connsiteY7" fmla="*/ 301592 h 1262941"/>
              <a:gd name="connsiteX8" fmla="*/ 779055 w 1187561"/>
              <a:gd name="connsiteY8" fmla="*/ 271782 h 1262941"/>
              <a:gd name="connsiteX9" fmla="*/ 780527 w 1187561"/>
              <a:gd name="connsiteY9" fmla="*/ 271782 h 1262941"/>
              <a:gd name="connsiteX10" fmla="*/ 965979 w 1187561"/>
              <a:gd name="connsiteY10" fmla="*/ 271782 h 1262941"/>
              <a:gd name="connsiteX11" fmla="*/ 967451 w 1187561"/>
              <a:gd name="connsiteY11" fmla="*/ 271782 h 1262941"/>
              <a:gd name="connsiteX12" fmla="*/ 1010135 w 1187561"/>
              <a:gd name="connsiteY12" fmla="*/ 301592 h 1262941"/>
              <a:gd name="connsiteX13" fmla="*/ 1124939 w 1187561"/>
              <a:gd name="connsiteY13" fmla="*/ 584780 h 1262941"/>
              <a:gd name="connsiteX14" fmla="*/ 1183813 w 1187561"/>
              <a:gd name="connsiteY14" fmla="*/ 729355 h 1262941"/>
              <a:gd name="connsiteX15" fmla="*/ 1158792 w 1187561"/>
              <a:gd name="connsiteY15" fmla="*/ 790464 h 1262941"/>
              <a:gd name="connsiteX16" fmla="*/ 1141129 w 1187561"/>
              <a:gd name="connsiteY16" fmla="*/ 794935 h 1262941"/>
              <a:gd name="connsiteX17" fmla="*/ 1096974 w 1187561"/>
              <a:gd name="connsiteY17" fmla="*/ 765126 h 1262941"/>
              <a:gd name="connsiteX18" fmla="*/ 1020438 w 1187561"/>
              <a:gd name="connsiteY18" fmla="*/ 577327 h 1262941"/>
              <a:gd name="connsiteX19" fmla="*/ 1020438 w 1187561"/>
              <a:gd name="connsiteY19" fmla="*/ 1198851 h 1262941"/>
              <a:gd name="connsiteX20" fmla="*/ 961564 w 1187561"/>
              <a:gd name="connsiteY20" fmla="*/ 1262941 h 1262941"/>
              <a:gd name="connsiteX21" fmla="*/ 898274 w 1187561"/>
              <a:gd name="connsiteY21" fmla="*/ 1200342 h 1262941"/>
              <a:gd name="connsiteX22" fmla="*/ 898274 w 1187561"/>
              <a:gd name="connsiteY22" fmla="*/ 860516 h 1262941"/>
              <a:gd name="connsiteX23" fmla="*/ 871781 w 1187561"/>
              <a:gd name="connsiteY23" fmla="*/ 835178 h 1262941"/>
              <a:gd name="connsiteX24" fmla="*/ 848232 w 1187561"/>
              <a:gd name="connsiteY24" fmla="*/ 862006 h 1262941"/>
              <a:gd name="connsiteX25" fmla="*/ 848232 w 1187561"/>
              <a:gd name="connsiteY25" fmla="*/ 1198851 h 1262941"/>
              <a:gd name="connsiteX26" fmla="*/ 789358 w 1187561"/>
              <a:gd name="connsiteY26" fmla="*/ 1262941 h 1262941"/>
              <a:gd name="connsiteX27" fmla="*/ 726068 w 1187561"/>
              <a:gd name="connsiteY27" fmla="*/ 1200342 h 1262941"/>
              <a:gd name="connsiteX28" fmla="*/ 726068 w 1187561"/>
              <a:gd name="connsiteY28" fmla="*/ 575837 h 1262941"/>
              <a:gd name="connsiteX29" fmla="*/ 698103 w 1187561"/>
              <a:gd name="connsiteY29" fmla="*/ 641417 h 1262941"/>
              <a:gd name="connsiteX30" fmla="*/ 648060 w 1187561"/>
              <a:gd name="connsiteY30" fmla="*/ 765126 h 1262941"/>
              <a:gd name="connsiteX31" fmla="*/ 605377 w 1187561"/>
              <a:gd name="connsiteY31" fmla="*/ 794935 h 1262941"/>
              <a:gd name="connsiteX32" fmla="*/ 595074 w 1187561"/>
              <a:gd name="connsiteY32" fmla="*/ 793445 h 1262941"/>
              <a:gd name="connsiteX33" fmla="*/ 591714 w 1187561"/>
              <a:gd name="connsiteY33" fmla="*/ 792084 h 1262941"/>
              <a:gd name="connsiteX34" fmla="*/ 583650 w 1187561"/>
              <a:gd name="connsiteY34" fmla="*/ 793445 h 1262941"/>
              <a:gd name="connsiteX35" fmla="*/ 539495 w 1187561"/>
              <a:gd name="connsiteY35" fmla="*/ 765126 h 1262941"/>
              <a:gd name="connsiteX36" fmla="*/ 489453 w 1187561"/>
              <a:gd name="connsiteY36" fmla="*/ 641417 h 1262941"/>
              <a:gd name="connsiteX37" fmla="*/ 490925 w 1187561"/>
              <a:gd name="connsiteY37" fmla="*/ 641417 h 1262941"/>
              <a:gd name="connsiteX38" fmla="*/ 462960 w 1187561"/>
              <a:gd name="connsiteY38" fmla="*/ 574347 h 1262941"/>
              <a:gd name="connsiteX39" fmla="*/ 462960 w 1187561"/>
              <a:gd name="connsiteY39" fmla="*/ 610118 h 1262941"/>
              <a:gd name="connsiteX40" fmla="*/ 549798 w 1187561"/>
              <a:gd name="connsiteY40" fmla="*/ 885854 h 1262941"/>
              <a:gd name="connsiteX41" fmla="*/ 482094 w 1187561"/>
              <a:gd name="connsiteY41" fmla="*/ 979753 h 1262941"/>
              <a:gd name="connsiteX42" fmla="*/ 462960 w 1187561"/>
              <a:gd name="connsiteY42" fmla="*/ 979753 h 1262941"/>
              <a:gd name="connsiteX43" fmla="*/ 462960 w 1187561"/>
              <a:gd name="connsiteY43" fmla="*/ 1198851 h 1262941"/>
              <a:gd name="connsiteX44" fmla="*/ 404086 w 1187561"/>
              <a:gd name="connsiteY44" fmla="*/ 1262941 h 1262941"/>
              <a:gd name="connsiteX45" fmla="*/ 339326 w 1187561"/>
              <a:gd name="connsiteY45" fmla="*/ 1200342 h 1262941"/>
              <a:gd name="connsiteX46" fmla="*/ 339326 w 1187561"/>
              <a:gd name="connsiteY46" fmla="*/ 979753 h 1262941"/>
              <a:gd name="connsiteX47" fmla="*/ 290755 w 1187561"/>
              <a:gd name="connsiteY47" fmla="*/ 979753 h 1262941"/>
              <a:gd name="connsiteX48" fmla="*/ 290755 w 1187561"/>
              <a:gd name="connsiteY48" fmla="*/ 1198851 h 1262941"/>
              <a:gd name="connsiteX49" fmla="*/ 230410 w 1187561"/>
              <a:gd name="connsiteY49" fmla="*/ 1262941 h 1262941"/>
              <a:gd name="connsiteX50" fmla="*/ 167121 w 1187561"/>
              <a:gd name="connsiteY50" fmla="*/ 1200342 h 1262941"/>
              <a:gd name="connsiteX51" fmla="*/ 167121 w 1187561"/>
              <a:gd name="connsiteY51" fmla="*/ 979753 h 1262941"/>
              <a:gd name="connsiteX52" fmla="*/ 147987 w 1187561"/>
              <a:gd name="connsiteY52" fmla="*/ 979753 h 1262941"/>
              <a:gd name="connsiteX53" fmla="*/ 80283 w 1187561"/>
              <a:gd name="connsiteY53" fmla="*/ 885854 h 1262941"/>
              <a:gd name="connsiteX54" fmla="*/ 167121 w 1187561"/>
              <a:gd name="connsiteY54" fmla="*/ 610118 h 1262941"/>
              <a:gd name="connsiteX55" fmla="*/ 167121 w 1187561"/>
              <a:gd name="connsiteY55" fmla="*/ 577327 h 1262941"/>
              <a:gd name="connsiteX56" fmla="*/ 90586 w 1187561"/>
              <a:gd name="connsiteY56" fmla="*/ 765126 h 1262941"/>
              <a:gd name="connsiteX57" fmla="*/ 47903 w 1187561"/>
              <a:gd name="connsiteY57" fmla="*/ 794935 h 1262941"/>
              <a:gd name="connsiteX58" fmla="*/ 28769 w 1187561"/>
              <a:gd name="connsiteY58" fmla="*/ 790464 h 1262941"/>
              <a:gd name="connsiteX59" fmla="*/ 3748 w 1187561"/>
              <a:gd name="connsiteY59" fmla="*/ 729355 h 1262941"/>
              <a:gd name="connsiteX60" fmla="*/ 177424 w 1187561"/>
              <a:gd name="connsiteY60" fmla="*/ 301592 h 1262941"/>
              <a:gd name="connsiteX61" fmla="*/ 221579 w 1187561"/>
              <a:gd name="connsiteY61" fmla="*/ 271782 h 1262941"/>
              <a:gd name="connsiteX62" fmla="*/ 873254 w 1187561"/>
              <a:gd name="connsiteY62" fmla="*/ 0 h 1262941"/>
              <a:gd name="connsiteX63" fmla="*/ 995592 w 1187561"/>
              <a:gd name="connsiteY63" fmla="*/ 123804 h 1262941"/>
              <a:gd name="connsiteX64" fmla="*/ 873254 w 1187561"/>
              <a:gd name="connsiteY64" fmla="*/ 247608 h 1262941"/>
              <a:gd name="connsiteX65" fmla="*/ 750916 w 1187561"/>
              <a:gd name="connsiteY65" fmla="*/ 123804 h 1262941"/>
              <a:gd name="connsiteX66" fmla="*/ 873254 w 1187561"/>
              <a:gd name="connsiteY66" fmla="*/ 0 h 1262941"/>
              <a:gd name="connsiteX67" fmla="*/ 315041 w 1187561"/>
              <a:gd name="connsiteY67" fmla="*/ 0 h 1262941"/>
              <a:gd name="connsiteX68" fmla="*/ 436647 w 1187561"/>
              <a:gd name="connsiteY68" fmla="*/ 123804 h 1262941"/>
              <a:gd name="connsiteX69" fmla="*/ 315041 w 1187561"/>
              <a:gd name="connsiteY69" fmla="*/ 247608 h 1262941"/>
              <a:gd name="connsiteX70" fmla="*/ 193435 w 1187561"/>
              <a:gd name="connsiteY70" fmla="*/ 123804 h 1262941"/>
              <a:gd name="connsiteX71" fmla="*/ 315041 w 1187561"/>
              <a:gd name="connsiteY71" fmla="*/ 0 h 126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87561" h="1262941">
                <a:moveTo>
                  <a:pt x="221579" y="271782"/>
                </a:moveTo>
                <a:cubicBezTo>
                  <a:pt x="268678" y="271782"/>
                  <a:pt x="408502" y="271782"/>
                  <a:pt x="408502" y="271782"/>
                </a:cubicBezTo>
                <a:cubicBezTo>
                  <a:pt x="434995" y="271782"/>
                  <a:pt x="448241" y="289668"/>
                  <a:pt x="452657" y="301592"/>
                </a:cubicBezTo>
                <a:cubicBezTo>
                  <a:pt x="452657" y="301592"/>
                  <a:pt x="452657" y="301592"/>
                  <a:pt x="568932" y="587761"/>
                </a:cubicBezTo>
                <a:cubicBezTo>
                  <a:pt x="568932" y="587761"/>
                  <a:pt x="568932" y="587761"/>
                  <a:pt x="593148" y="647496"/>
                </a:cubicBezTo>
                <a:lnTo>
                  <a:pt x="593814" y="649138"/>
                </a:lnTo>
                <a:lnTo>
                  <a:pt x="595074" y="645889"/>
                </a:lnTo>
                <a:cubicBezTo>
                  <a:pt x="595074" y="645889"/>
                  <a:pt x="595074" y="645889"/>
                  <a:pt x="736371" y="301592"/>
                </a:cubicBezTo>
                <a:cubicBezTo>
                  <a:pt x="743730" y="282216"/>
                  <a:pt x="761392" y="271782"/>
                  <a:pt x="779055" y="271782"/>
                </a:cubicBezTo>
                <a:cubicBezTo>
                  <a:pt x="779055" y="271782"/>
                  <a:pt x="779055" y="271782"/>
                  <a:pt x="780527" y="271782"/>
                </a:cubicBezTo>
                <a:cubicBezTo>
                  <a:pt x="780527" y="271782"/>
                  <a:pt x="780527" y="271782"/>
                  <a:pt x="965979" y="271782"/>
                </a:cubicBezTo>
                <a:cubicBezTo>
                  <a:pt x="965979" y="271782"/>
                  <a:pt x="965979" y="271782"/>
                  <a:pt x="967451" y="271782"/>
                </a:cubicBezTo>
                <a:cubicBezTo>
                  <a:pt x="985114" y="271782"/>
                  <a:pt x="1002776" y="282216"/>
                  <a:pt x="1010135" y="301592"/>
                </a:cubicBezTo>
                <a:cubicBezTo>
                  <a:pt x="1010135" y="301592"/>
                  <a:pt x="1010135" y="301592"/>
                  <a:pt x="1124939" y="584780"/>
                </a:cubicBezTo>
                <a:cubicBezTo>
                  <a:pt x="1124939" y="584780"/>
                  <a:pt x="1124939" y="584780"/>
                  <a:pt x="1183813" y="729355"/>
                </a:cubicBezTo>
                <a:cubicBezTo>
                  <a:pt x="1194116" y="753202"/>
                  <a:pt x="1182341" y="781521"/>
                  <a:pt x="1158792" y="790464"/>
                </a:cubicBezTo>
                <a:cubicBezTo>
                  <a:pt x="1152904" y="793445"/>
                  <a:pt x="1147017" y="794935"/>
                  <a:pt x="1141129" y="794935"/>
                </a:cubicBezTo>
                <a:cubicBezTo>
                  <a:pt x="1121995" y="794935"/>
                  <a:pt x="1104333" y="783012"/>
                  <a:pt x="1096974" y="765126"/>
                </a:cubicBezTo>
                <a:cubicBezTo>
                  <a:pt x="1096974" y="765126"/>
                  <a:pt x="1096974" y="765126"/>
                  <a:pt x="1020438" y="577327"/>
                </a:cubicBezTo>
                <a:cubicBezTo>
                  <a:pt x="1020438" y="577327"/>
                  <a:pt x="1020438" y="577327"/>
                  <a:pt x="1020438" y="1198851"/>
                </a:cubicBezTo>
                <a:cubicBezTo>
                  <a:pt x="1020438" y="1231641"/>
                  <a:pt x="995416" y="1261451"/>
                  <a:pt x="961564" y="1262941"/>
                </a:cubicBezTo>
                <a:cubicBezTo>
                  <a:pt x="926240" y="1262941"/>
                  <a:pt x="898274" y="1234622"/>
                  <a:pt x="898274" y="1200342"/>
                </a:cubicBezTo>
                <a:cubicBezTo>
                  <a:pt x="898274" y="1200342"/>
                  <a:pt x="898274" y="1200342"/>
                  <a:pt x="898274" y="860516"/>
                </a:cubicBezTo>
                <a:cubicBezTo>
                  <a:pt x="898274" y="845611"/>
                  <a:pt x="885028" y="835178"/>
                  <a:pt x="871781" y="835178"/>
                </a:cubicBezTo>
                <a:cubicBezTo>
                  <a:pt x="858534" y="836668"/>
                  <a:pt x="848232" y="848592"/>
                  <a:pt x="848232" y="862006"/>
                </a:cubicBezTo>
                <a:cubicBezTo>
                  <a:pt x="848232" y="862006"/>
                  <a:pt x="848232" y="862006"/>
                  <a:pt x="848232" y="1198851"/>
                </a:cubicBezTo>
                <a:cubicBezTo>
                  <a:pt x="848232" y="1231641"/>
                  <a:pt x="823210" y="1261451"/>
                  <a:pt x="789358" y="1262941"/>
                </a:cubicBezTo>
                <a:cubicBezTo>
                  <a:pt x="754033" y="1262941"/>
                  <a:pt x="726068" y="1234622"/>
                  <a:pt x="726068" y="1200342"/>
                </a:cubicBezTo>
                <a:cubicBezTo>
                  <a:pt x="726068" y="1200342"/>
                  <a:pt x="726068" y="1200342"/>
                  <a:pt x="726068" y="575837"/>
                </a:cubicBezTo>
                <a:cubicBezTo>
                  <a:pt x="726068" y="575837"/>
                  <a:pt x="726068" y="575837"/>
                  <a:pt x="698103" y="641417"/>
                </a:cubicBezTo>
                <a:cubicBezTo>
                  <a:pt x="698103" y="641417"/>
                  <a:pt x="698103" y="641417"/>
                  <a:pt x="648060" y="765126"/>
                </a:cubicBezTo>
                <a:cubicBezTo>
                  <a:pt x="640701" y="783012"/>
                  <a:pt x="623039" y="794935"/>
                  <a:pt x="605377" y="794935"/>
                </a:cubicBezTo>
                <a:cubicBezTo>
                  <a:pt x="602433" y="794935"/>
                  <a:pt x="598017" y="794935"/>
                  <a:pt x="595074" y="793445"/>
                </a:cubicBezTo>
                <a:lnTo>
                  <a:pt x="591714" y="792084"/>
                </a:lnTo>
                <a:lnTo>
                  <a:pt x="583650" y="793445"/>
                </a:lnTo>
                <a:cubicBezTo>
                  <a:pt x="564516" y="793445"/>
                  <a:pt x="546854" y="783012"/>
                  <a:pt x="539495" y="765126"/>
                </a:cubicBezTo>
                <a:cubicBezTo>
                  <a:pt x="539495" y="765126"/>
                  <a:pt x="539495" y="765126"/>
                  <a:pt x="489453" y="641417"/>
                </a:cubicBezTo>
                <a:cubicBezTo>
                  <a:pt x="489453" y="641417"/>
                  <a:pt x="489453" y="641417"/>
                  <a:pt x="490925" y="641417"/>
                </a:cubicBezTo>
                <a:cubicBezTo>
                  <a:pt x="490925" y="641417"/>
                  <a:pt x="490925" y="641417"/>
                  <a:pt x="462960" y="574347"/>
                </a:cubicBezTo>
                <a:cubicBezTo>
                  <a:pt x="462960" y="574347"/>
                  <a:pt x="462960" y="574347"/>
                  <a:pt x="462960" y="610118"/>
                </a:cubicBezTo>
                <a:cubicBezTo>
                  <a:pt x="462960" y="610118"/>
                  <a:pt x="462960" y="610118"/>
                  <a:pt x="549798" y="885854"/>
                </a:cubicBezTo>
                <a:cubicBezTo>
                  <a:pt x="564516" y="933549"/>
                  <a:pt x="530664" y="979753"/>
                  <a:pt x="482094" y="979753"/>
                </a:cubicBezTo>
                <a:cubicBezTo>
                  <a:pt x="482094" y="979753"/>
                  <a:pt x="482094" y="979753"/>
                  <a:pt x="462960" y="979753"/>
                </a:cubicBezTo>
                <a:cubicBezTo>
                  <a:pt x="462960" y="979753"/>
                  <a:pt x="462960" y="979753"/>
                  <a:pt x="462960" y="1198851"/>
                </a:cubicBezTo>
                <a:cubicBezTo>
                  <a:pt x="462960" y="1231641"/>
                  <a:pt x="436467" y="1261451"/>
                  <a:pt x="404086" y="1262941"/>
                </a:cubicBezTo>
                <a:cubicBezTo>
                  <a:pt x="368762" y="1262941"/>
                  <a:pt x="339326" y="1234622"/>
                  <a:pt x="339326" y="1200342"/>
                </a:cubicBezTo>
                <a:cubicBezTo>
                  <a:pt x="339326" y="1200342"/>
                  <a:pt x="339326" y="1200342"/>
                  <a:pt x="339326" y="979753"/>
                </a:cubicBezTo>
                <a:cubicBezTo>
                  <a:pt x="339326" y="979753"/>
                  <a:pt x="339326" y="979753"/>
                  <a:pt x="290755" y="979753"/>
                </a:cubicBezTo>
                <a:cubicBezTo>
                  <a:pt x="290755" y="979753"/>
                  <a:pt x="290755" y="979753"/>
                  <a:pt x="290755" y="1198851"/>
                </a:cubicBezTo>
                <a:cubicBezTo>
                  <a:pt x="290755" y="1231641"/>
                  <a:pt x="264262" y="1261451"/>
                  <a:pt x="230410" y="1262941"/>
                </a:cubicBezTo>
                <a:cubicBezTo>
                  <a:pt x="196558" y="1262941"/>
                  <a:pt x="167121" y="1234622"/>
                  <a:pt x="167121" y="1200342"/>
                </a:cubicBezTo>
                <a:cubicBezTo>
                  <a:pt x="167121" y="1200342"/>
                  <a:pt x="167121" y="1200342"/>
                  <a:pt x="167121" y="979753"/>
                </a:cubicBezTo>
                <a:cubicBezTo>
                  <a:pt x="167121" y="979753"/>
                  <a:pt x="167121" y="979753"/>
                  <a:pt x="147987" y="979753"/>
                </a:cubicBezTo>
                <a:cubicBezTo>
                  <a:pt x="99417" y="979753"/>
                  <a:pt x="65565" y="933549"/>
                  <a:pt x="80283" y="885854"/>
                </a:cubicBezTo>
                <a:cubicBezTo>
                  <a:pt x="80283" y="885854"/>
                  <a:pt x="80283" y="885854"/>
                  <a:pt x="167121" y="610118"/>
                </a:cubicBezTo>
                <a:cubicBezTo>
                  <a:pt x="167121" y="610118"/>
                  <a:pt x="167121" y="610118"/>
                  <a:pt x="167121" y="577327"/>
                </a:cubicBezTo>
                <a:cubicBezTo>
                  <a:pt x="167121" y="577327"/>
                  <a:pt x="167121" y="577327"/>
                  <a:pt x="90586" y="765126"/>
                </a:cubicBezTo>
                <a:cubicBezTo>
                  <a:pt x="83227" y="783012"/>
                  <a:pt x="65565" y="794935"/>
                  <a:pt x="47903" y="794935"/>
                </a:cubicBezTo>
                <a:cubicBezTo>
                  <a:pt x="42015" y="794935"/>
                  <a:pt x="34656" y="793445"/>
                  <a:pt x="28769" y="790464"/>
                </a:cubicBezTo>
                <a:cubicBezTo>
                  <a:pt x="5220" y="781521"/>
                  <a:pt x="-6555" y="753202"/>
                  <a:pt x="3748" y="729355"/>
                </a:cubicBezTo>
                <a:cubicBezTo>
                  <a:pt x="3748" y="729355"/>
                  <a:pt x="3748" y="729355"/>
                  <a:pt x="177424" y="301592"/>
                </a:cubicBezTo>
                <a:cubicBezTo>
                  <a:pt x="184783" y="282216"/>
                  <a:pt x="202445" y="271782"/>
                  <a:pt x="221579" y="271782"/>
                </a:cubicBezTo>
                <a:close/>
                <a:moveTo>
                  <a:pt x="873254" y="0"/>
                </a:moveTo>
                <a:cubicBezTo>
                  <a:pt x="940819" y="0"/>
                  <a:pt x="995592" y="55429"/>
                  <a:pt x="995592" y="123804"/>
                </a:cubicBezTo>
                <a:cubicBezTo>
                  <a:pt x="995592" y="192179"/>
                  <a:pt x="940819" y="247608"/>
                  <a:pt x="873254" y="247608"/>
                </a:cubicBezTo>
                <a:cubicBezTo>
                  <a:pt x="805689" y="247608"/>
                  <a:pt x="750916" y="192179"/>
                  <a:pt x="750916" y="123804"/>
                </a:cubicBezTo>
                <a:cubicBezTo>
                  <a:pt x="750916" y="55429"/>
                  <a:pt x="805689" y="0"/>
                  <a:pt x="873254" y="0"/>
                </a:cubicBezTo>
                <a:close/>
                <a:moveTo>
                  <a:pt x="315041" y="0"/>
                </a:moveTo>
                <a:cubicBezTo>
                  <a:pt x="382202" y="0"/>
                  <a:pt x="436647" y="55429"/>
                  <a:pt x="436647" y="123804"/>
                </a:cubicBezTo>
                <a:cubicBezTo>
                  <a:pt x="436647" y="192179"/>
                  <a:pt x="382202" y="247608"/>
                  <a:pt x="315041" y="247608"/>
                </a:cubicBezTo>
                <a:cubicBezTo>
                  <a:pt x="247880" y="247608"/>
                  <a:pt x="193435" y="192179"/>
                  <a:pt x="193435" y="123804"/>
                </a:cubicBezTo>
                <a:cubicBezTo>
                  <a:pt x="193435" y="55429"/>
                  <a:pt x="247880" y="0"/>
                  <a:pt x="315041" y="0"/>
                </a:cubicBezTo>
                <a:close/>
              </a:path>
            </a:pathLst>
          </a:custGeom>
          <a:noFill/>
          <a:ln w="9525">
            <a:solidFill>
              <a:srgbClr val="08C6F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7214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97589" y="2853945"/>
            <a:ext cx="115381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0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774,228 = </a:t>
            </a:r>
            <a:r>
              <a:rPr lang="en-US" sz="11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63157" y="3178010"/>
            <a:ext cx="1192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05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479,568 = </a:t>
            </a:r>
            <a:r>
              <a:rPr lang="en-US" sz="12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12%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53555" y="3563824"/>
            <a:ext cx="12730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05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421,464 =</a:t>
            </a:r>
            <a:r>
              <a:rPr lang="en-US" sz="12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11%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521199" y="3920138"/>
            <a:ext cx="1204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05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403,590 =</a:t>
            </a:r>
            <a:r>
              <a:rPr lang="en-US" sz="12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10%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059065" y="4276452"/>
            <a:ext cx="10402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sz="105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265,728 = </a:t>
            </a:r>
            <a:r>
              <a:rPr lang="en-US" sz="12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7%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8B181D1C-E814-4397-9325-AD176767BC66}"/>
              </a:ext>
            </a:extLst>
          </p:cNvPr>
          <p:cNvSpPr txBox="1">
            <a:spLocks/>
          </p:cNvSpPr>
          <p:nvPr/>
        </p:nvSpPr>
        <p:spPr>
          <a:xfrm>
            <a:off x="161953" y="2421203"/>
            <a:ext cx="3918586" cy="346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  <a:buNone/>
            </a:pPr>
            <a:r>
              <a:rPr lang="en-US" sz="1800" b="1" dirty="0">
                <a:solidFill>
                  <a:srgbClr val="172144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 5 Governorates </a:t>
            </a:r>
            <a:r>
              <a:rPr lang="en-US" sz="1200" i="1" dirty="0">
                <a:solidFill>
                  <a:srgbClr val="172144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(% of overall IDP population)</a:t>
            </a:r>
            <a:endParaRPr lang="en-US" sz="1800" i="1" dirty="0">
              <a:solidFill>
                <a:srgbClr val="172144">
                  <a:lumMod val="90000"/>
                  <a:lumOff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8B181D1C-E814-4397-9325-AD176767BC66}"/>
              </a:ext>
            </a:extLst>
          </p:cNvPr>
          <p:cNvSpPr txBox="1">
            <a:spLocks/>
          </p:cNvSpPr>
          <p:nvPr/>
        </p:nvSpPr>
        <p:spPr>
          <a:xfrm>
            <a:off x="4752653" y="2337315"/>
            <a:ext cx="3812769" cy="346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1800" b="1" dirty="0">
                <a:solidFill>
                  <a:srgbClr val="172144">
                    <a:lumMod val="90000"/>
                    <a:lumOff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Displacement by Shelter Settings</a:t>
            </a:r>
          </a:p>
        </p:txBody>
      </p:sp>
      <p:sp>
        <p:nvSpPr>
          <p:cNvPr id="76" name="Oval 75"/>
          <p:cNvSpPr/>
          <p:nvPr/>
        </p:nvSpPr>
        <p:spPr>
          <a:xfrm>
            <a:off x="6720641" y="2976047"/>
            <a:ext cx="235312" cy="235312"/>
          </a:xfrm>
          <a:prstGeom prst="ellipse">
            <a:avLst/>
          </a:prstGeom>
          <a:solidFill>
            <a:srgbClr val="FFD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012919" y="2843976"/>
            <a:ext cx="1979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</a:t>
            </a:r>
            <a:r>
              <a:rPr lang="en-US" kern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Arrang</a:t>
            </a:r>
            <a:r>
              <a:rPr lang="en-U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(Hosted)</a:t>
            </a:r>
          </a:p>
          <a:p>
            <a:pPr lvl="0">
              <a:buClrTx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36%</a:t>
            </a:r>
          </a:p>
        </p:txBody>
      </p:sp>
      <p:sp>
        <p:nvSpPr>
          <p:cNvPr id="78" name="Oval 77"/>
          <p:cNvSpPr/>
          <p:nvPr/>
        </p:nvSpPr>
        <p:spPr>
          <a:xfrm>
            <a:off x="6720641" y="3583266"/>
            <a:ext cx="235312" cy="235312"/>
          </a:xfrm>
          <a:prstGeom prst="ellipse">
            <a:avLst/>
          </a:prstGeom>
          <a:solidFill>
            <a:srgbClr val="5243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12919" y="3451195"/>
            <a:ext cx="71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Rented</a:t>
            </a:r>
          </a:p>
          <a:p>
            <a:pPr lvl="0">
              <a:buClrTx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33%</a:t>
            </a:r>
          </a:p>
        </p:txBody>
      </p:sp>
      <p:sp>
        <p:nvSpPr>
          <p:cNvPr id="80" name="Oval 79"/>
          <p:cNvSpPr/>
          <p:nvPr/>
        </p:nvSpPr>
        <p:spPr>
          <a:xfrm>
            <a:off x="6720641" y="4185473"/>
            <a:ext cx="235312" cy="235312"/>
          </a:xfrm>
          <a:prstGeom prst="ellipse">
            <a:avLst/>
          </a:prstGeom>
          <a:solidFill>
            <a:srgbClr val="329A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012919" y="4053402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Sites</a:t>
            </a:r>
          </a:p>
          <a:p>
            <a:pPr lvl="0">
              <a:buClrTx/>
              <a:defRPr/>
            </a:pPr>
            <a:r>
              <a:rPr lang="en-US" sz="1800" b="1" kern="1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31%</a:t>
            </a:r>
          </a:p>
        </p:txBody>
      </p:sp>
      <p:sp>
        <p:nvSpPr>
          <p:cNvPr id="82" name="Oval 81"/>
          <p:cNvSpPr/>
          <p:nvPr/>
        </p:nvSpPr>
        <p:spPr>
          <a:xfrm>
            <a:off x="3445233" y="4324349"/>
            <a:ext cx="125820" cy="125820"/>
          </a:xfrm>
          <a:prstGeom prst="ellipse">
            <a:avLst/>
          </a:prstGeom>
          <a:solidFill>
            <a:srgbClr val="329AF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519547" y="4254262"/>
            <a:ext cx="8306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1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2019</a:t>
            </a:r>
            <a:endParaRPr lang="en-US" sz="18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3442299" y="4526575"/>
            <a:ext cx="125820" cy="125820"/>
          </a:xfrm>
          <a:prstGeom prst="ellipse">
            <a:avLst/>
          </a:prstGeom>
          <a:solidFill>
            <a:srgbClr val="FFD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516613" y="4456488"/>
            <a:ext cx="4475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Tx/>
              <a:defRPr/>
            </a:pPr>
            <a:r>
              <a:rPr lang="en-US" sz="10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lang="en-US" sz="18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8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76" grpId="0" animBg="1"/>
      <p:bldP spid="78" grpId="0" animBg="1"/>
      <p:bldP spid="8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07AA2A-B4C8-4D9F-A2F5-3D25D2888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83407"/>
              </p:ext>
            </p:extLst>
          </p:nvPr>
        </p:nvGraphicFramePr>
        <p:xfrm>
          <a:off x="1902481" y="736298"/>
          <a:ext cx="6096000" cy="3408982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2046715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2437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330957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20316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551594"/>
                    </a:ext>
                  </a:extLst>
                </a:gridCol>
              </a:tblGrid>
              <a:tr h="1404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Distributed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Available </a:t>
                      </a:r>
                      <a:r>
                        <a:rPr lang="en-US" sz="1600" b="1" i="0" u="none" strike="noStrike" kern="1200" cap="none" dirty="0">
                          <a:solidFill>
                            <a:prstClr val="white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Resources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kern="1200" cap="none" dirty="0">
                          <a:solidFill>
                            <a:prstClr val="white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Gaps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2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Funding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243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307,000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59,000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198,000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$ 46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6094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218,000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41,000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50,000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127,000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$ 29.5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90857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89,000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18,000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71,000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$ 16.5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12717"/>
                  </a:ext>
                </a:extLst>
              </a:tr>
            </a:tbl>
          </a:graphicData>
        </a:graphic>
      </p:graphicFrame>
      <p:pic>
        <p:nvPicPr>
          <p:cNvPr id="46" name="Picture 45">
            <a:extLst>
              <a:ext uri="{FF2B5EF4-FFF2-40B4-BE49-F238E27FC236}">
                <a16:creationId xmlns:a16="http://schemas.microsoft.com/office/drawing/2014/main" id="{8AD7977F-93D2-41ED-A870-D64E2839BD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9" r="58349" b="55989"/>
          <a:stretch/>
        </p:blipFill>
        <p:spPr>
          <a:xfrm>
            <a:off x="378576" y="763020"/>
            <a:ext cx="1427534" cy="1375963"/>
          </a:xfrm>
          <a:prstGeom prst="rect">
            <a:avLst/>
          </a:prstGeom>
        </p:spPr>
      </p:pic>
      <p:sp>
        <p:nvSpPr>
          <p:cNvPr id="43" name="Shape 232">
            <a:extLst>
              <a:ext uri="{FF2B5EF4-FFF2-40B4-BE49-F238E27FC236}">
                <a16:creationId xmlns:a16="http://schemas.microsoft.com/office/drawing/2014/main" id="{89141DAE-DE70-4B70-803C-1382E4942326}"/>
              </a:ext>
            </a:extLst>
          </p:cNvPr>
          <p:cNvSpPr txBox="1">
            <a:spLocks/>
          </p:cNvSpPr>
          <p:nvPr/>
        </p:nvSpPr>
        <p:spPr>
          <a:xfrm>
            <a:off x="479214" y="845988"/>
            <a:ext cx="124460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Non-Food Items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EF36912-CE0F-4261-A6CC-1A80E86C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0" y="1427175"/>
            <a:ext cx="856873" cy="546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14231A-1B7B-406E-8ED5-1DA54E73B39C}"/>
              </a:ext>
            </a:extLst>
          </p:cNvPr>
          <p:cNvSpPr/>
          <p:nvPr/>
        </p:nvSpPr>
        <p:spPr>
          <a:xfrm>
            <a:off x="375324" y="2874210"/>
            <a:ext cx="1427534" cy="402336"/>
          </a:xfrm>
          <a:prstGeom prst="rect">
            <a:avLst/>
          </a:prstGeom>
          <a:solidFill>
            <a:srgbClr val="83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0EDB4F7-9797-437E-A478-A0D6DF3F67DB}"/>
              </a:ext>
            </a:extLst>
          </p:cNvPr>
          <p:cNvSpPr/>
          <p:nvPr/>
        </p:nvSpPr>
        <p:spPr>
          <a:xfrm>
            <a:off x="375324" y="3512758"/>
            <a:ext cx="1427534" cy="397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Medium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03EA65-5A55-41CF-9172-4B3474EAD7AF}"/>
              </a:ext>
            </a:extLst>
          </p:cNvPr>
          <p:cNvSpPr/>
          <p:nvPr/>
        </p:nvSpPr>
        <p:spPr>
          <a:xfrm>
            <a:off x="116244" y="104046"/>
            <a:ext cx="29317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Analysis Results (HHs) - NFIs</a:t>
            </a:r>
            <a:endPara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B274F1E-25F4-433B-9FD0-29AAA1D53CCE}"/>
              </a:ext>
            </a:extLst>
          </p:cNvPr>
          <p:cNvSpPr/>
          <p:nvPr/>
        </p:nvSpPr>
        <p:spPr>
          <a:xfrm>
            <a:off x="375324" y="2269290"/>
            <a:ext cx="1427534" cy="402336"/>
          </a:xfrm>
          <a:prstGeom prst="rect">
            <a:avLst/>
          </a:prstGeom>
          <a:solidFill>
            <a:srgbClr val="76B2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7F9C12-CE4D-437D-B117-438604F34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76965"/>
              </p:ext>
            </p:extLst>
          </p:nvPr>
        </p:nvGraphicFramePr>
        <p:xfrm>
          <a:off x="1902481" y="4407202"/>
          <a:ext cx="2203402" cy="307889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1101701">
                  <a:extLst>
                    <a:ext uri="{9D8B030D-6E8A-4147-A177-3AD203B41FA5}">
                      <a16:colId xmlns:a16="http://schemas.microsoft.com/office/drawing/2014/main" val="87133305"/>
                    </a:ext>
                  </a:extLst>
                </a:gridCol>
                <a:gridCol w="1101701">
                  <a:extLst>
                    <a:ext uri="{9D8B030D-6E8A-4147-A177-3AD203B41FA5}">
                      <a16:colId xmlns:a16="http://schemas.microsoft.com/office/drawing/2014/main" val="1489071330"/>
                    </a:ext>
                  </a:extLst>
                </a:gridCol>
              </a:tblGrid>
              <a:tr h="3078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Unit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B2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$230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6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47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92243E0-D63E-4EBD-9A93-266D13E3B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96" r="38821" b="55989"/>
          <a:stretch/>
        </p:blipFill>
        <p:spPr>
          <a:xfrm>
            <a:off x="464305" y="763019"/>
            <a:ext cx="1426818" cy="1375963"/>
          </a:xfrm>
          <a:prstGeom prst="rect">
            <a:avLst/>
          </a:prstGeom>
        </p:spPr>
      </p:pic>
      <p:sp>
        <p:nvSpPr>
          <p:cNvPr id="43" name="Shape 232">
            <a:extLst>
              <a:ext uri="{FF2B5EF4-FFF2-40B4-BE49-F238E27FC236}">
                <a16:creationId xmlns:a16="http://schemas.microsoft.com/office/drawing/2014/main" id="{89141DAE-DE70-4B70-803C-1382E4942326}"/>
              </a:ext>
            </a:extLst>
          </p:cNvPr>
          <p:cNvSpPr txBox="1">
            <a:spLocks/>
          </p:cNvSpPr>
          <p:nvPr/>
        </p:nvSpPr>
        <p:spPr>
          <a:xfrm>
            <a:off x="555414" y="845988"/>
            <a:ext cx="124460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Shelter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7728009-0554-4EB2-A7BC-D328422BCE6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6" y="1485914"/>
            <a:ext cx="754531" cy="53345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5590D1A-C1E1-48F3-A148-7C9FFFA22ABC}"/>
              </a:ext>
            </a:extLst>
          </p:cNvPr>
          <p:cNvSpPr/>
          <p:nvPr/>
        </p:nvSpPr>
        <p:spPr>
          <a:xfrm>
            <a:off x="116244" y="104046"/>
            <a:ext cx="25355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Analysis Results (HHs) - ES</a:t>
            </a:r>
            <a:endPara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DCAE0B2C-5660-42F6-86AE-22726639D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06888"/>
              </p:ext>
            </p:extLst>
          </p:nvPr>
        </p:nvGraphicFramePr>
        <p:xfrm>
          <a:off x="1991462" y="763019"/>
          <a:ext cx="6096000" cy="3408982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2046715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2437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330957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20316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551594"/>
                    </a:ext>
                  </a:extLst>
                </a:gridCol>
              </a:tblGrid>
              <a:tr h="1404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Distributed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Available </a:t>
                      </a:r>
                      <a:r>
                        <a:rPr lang="en-US" sz="1600" b="1" i="0" u="none" strike="noStrike" kern="1200" cap="none" dirty="0">
                          <a:solidFill>
                            <a:prstClr val="white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Resources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kern="1200" cap="none" dirty="0">
                          <a:solidFill>
                            <a:prstClr val="white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Gaps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Funding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243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279,000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19,000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239,000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$ 72.5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6094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212,000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14,500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21,000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176,000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$ 53.5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90857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67,000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4,500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62,500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$ 19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12717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6C1B95CC-CE19-4813-8DA7-757109432762}"/>
              </a:ext>
            </a:extLst>
          </p:cNvPr>
          <p:cNvSpPr/>
          <p:nvPr/>
        </p:nvSpPr>
        <p:spPr>
          <a:xfrm>
            <a:off x="464305" y="2900931"/>
            <a:ext cx="1427534" cy="402336"/>
          </a:xfrm>
          <a:prstGeom prst="rect">
            <a:avLst/>
          </a:prstGeom>
          <a:solidFill>
            <a:srgbClr val="83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42C678F-76FF-4B81-BA04-88C156C987D1}"/>
              </a:ext>
            </a:extLst>
          </p:cNvPr>
          <p:cNvSpPr/>
          <p:nvPr/>
        </p:nvSpPr>
        <p:spPr>
          <a:xfrm>
            <a:off x="464305" y="3539479"/>
            <a:ext cx="1427534" cy="397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Medium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73F7F01-167F-4D0F-87FB-52C4E2736A32}"/>
              </a:ext>
            </a:extLst>
          </p:cNvPr>
          <p:cNvSpPr/>
          <p:nvPr/>
        </p:nvSpPr>
        <p:spPr>
          <a:xfrm>
            <a:off x="464305" y="2296011"/>
            <a:ext cx="1427534" cy="402336"/>
          </a:xfrm>
          <a:prstGeom prst="rect">
            <a:avLst/>
          </a:prstGeom>
          <a:solidFill>
            <a:srgbClr val="69A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578EB377-618C-4F15-9A12-2FBC3977D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36672"/>
              </p:ext>
            </p:extLst>
          </p:nvPr>
        </p:nvGraphicFramePr>
        <p:xfrm>
          <a:off x="1991462" y="4380481"/>
          <a:ext cx="2203402" cy="307889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1101701">
                  <a:extLst>
                    <a:ext uri="{9D8B030D-6E8A-4147-A177-3AD203B41FA5}">
                      <a16:colId xmlns:a16="http://schemas.microsoft.com/office/drawing/2014/main" val="87133305"/>
                    </a:ext>
                  </a:extLst>
                </a:gridCol>
                <a:gridCol w="1101701">
                  <a:extLst>
                    <a:ext uri="{9D8B030D-6E8A-4147-A177-3AD203B41FA5}">
                      <a16:colId xmlns:a16="http://schemas.microsoft.com/office/drawing/2014/main" val="1489071330"/>
                    </a:ext>
                  </a:extLst>
                </a:gridCol>
              </a:tblGrid>
              <a:tr h="3078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Unit Cost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9A0D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$303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66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09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5CFE31E4-80D6-4A36-95F0-28AB66CC5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20" r="19589" b="55989"/>
          <a:stretch/>
        </p:blipFill>
        <p:spPr>
          <a:xfrm>
            <a:off x="578417" y="695317"/>
            <a:ext cx="1563853" cy="1396520"/>
          </a:xfrm>
          <a:prstGeom prst="rect">
            <a:avLst/>
          </a:prstGeom>
        </p:spPr>
      </p:pic>
      <p:sp>
        <p:nvSpPr>
          <p:cNvPr id="43" name="Shape 232">
            <a:extLst>
              <a:ext uri="{FF2B5EF4-FFF2-40B4-BE49-F238E27FC236}">
                <a16:creationId xmlns:a16="http://schemas.microsoft.com/office/drawing/2014/main" id="{89141DAE-DE70-4B70-803C-1382E4942326}"/>
              </a:ext>
            </a:extLst>
          </p:cNvPr>
          <p:cNvSpPr txBox="1">
            <a:spLocks/>
          </p:cNvSpPr>
          <p:nvPr/>
        </p:nvSpPr>
        <p:spPr>
          <a:xfrm>
            <a:off x="577495" y="765374"/>
            <a:ext cx="1563852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Rental Subsidy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Grants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4933F4-7D7B-4A26-B329-85BBE829E9DC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33" y="1350839"/>
            <a:ext cx="636405" cy="39902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B592056-7560-48BC-9C2C-2BE517163281}"/>
              </a:ext>
            </a:extLst>
          </p:cNvPr>
          <p:cNvSpPr/>
          <p:nvPr/>
        </p:nvSpPr>
        <p:spPr>
          <a:xfrm>
            <a:off x="116244" y="104046"/>
            <a:ext cx="3548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Analysis Results (HHs) – Rental Support</a:t>
            </a:r>
            <a:endPara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D2045BD-E9FC-4ACE-836B-B11E92C3A185}"/>
              </a:ext>
            </a:extLst>
          </p:cNvPr>
          <p:cNvSpPr txBox="1"/>
          <p:nvPr/>
        </p:nvSpPr>
        <p:spPr>
          <a:xfrm>
            <a:off x="673961" y="4387793"/>
            <a:ext cx="566882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Tx/>
              <a:buFontTx/>
              <a:buNone/>
            </a:pPr>
            <a:r>
              <a:rPr lang="en-US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* The gap of funding was calculated for 9 months rental subsidy payment.</a:t>
            </a:r>
          </a:p>
        </p:txBody>
      </p: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1D3094A8-63BA-401B-9923-3B69FF31F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565392"/>
              </p:ext>
            </p:extLst>
          </p:nvPr>
        </p:nvGraphicFramePr>
        <p:xfrm>
          <a:off x="2201118" y="695317"/>
          <a:ext cx="4876800" cy="3408982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2046715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2437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20316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551594"/>
                    </a:ext>
                  </a:extLst>
                </a:gridCol>
              </a:tblGrid>
              <a:tr h="1404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5E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Distributed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5E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kern="1200" cap="none" dirty="0">
                          <a:solidFill>
                            <a:prstClr val="white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Gaps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5E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Funding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5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243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174,000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25,000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149,000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$ 154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6094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128,000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17,500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110,500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$ 114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90857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46,000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7,500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38,500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$ 40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12717"/>
                  </a:ext>
                </a:extLst>
              </a:tr>
            </a:tbl>
          </a:graphicData>
        </a:graphic>
      </p:graphicFrame>
      <p:sp>
        <p:nvSpPr>
          <p:cNvPr id="67" name="Rectangle 66">
            <a:extLst>
              <a:ext uri="{FF2B5EF4-FFF2-40B4-BE49-F238E27FC236}">
                <a16:creationId xmlns:a16="http://schemas.microsoft.com/office/drawing/2014/main" id="{0041FC4B-4B0D-445D-9F88-710EB9E7E83C}"/>
              </a:ext>
            </a:extLst>
          </p:cNvPr>
          <p:cNvSpPr/>
          <p:nvPr/>
        </p:nvSpPr>
        <p:spPr>
          <a:xfrm>
            <a:off x="577494" y="2833229"/>
            <a:ext cx="1563853" cy="402336"/>
          </a:xfrm>
          <a:prstGeom prst="rect">
            <a:avLst/>
          </a:prstGeom>
          <a:solidFill>
            <a:srgbClr val="83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59EB020-3223-49A8-9777-DA34A172A339}"/>
              </a:ext>
            </a:extLst>
          </p:cNvPr>
          <p:cNvSpPr/>
          <p:nvPr/>
        </p:nvSpPr>
        <p:spPr>
          <a:xfrm>
            <a:off x="577494" y="3471777"/>
            <a:ext cx="1563853" cy="397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Medium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E4DE796-E7EB-41A7-B78D-1046544079ED}"/>
              </a:ext>
            </a:extLst>
          </p:cNvPr>
          <p:cNvSpPr/>
          <p:nvPr/>
        </p:nvSpPr>
        <p:spPr>
          <a:xfrm>
            <a:off x="577494" y="2228309"/>
            <a:ext cx="1563853" cy="402336"/>
          </a:xfrm>
          <a:prstGeom prst="rect">
            <a:avLst/>
          </a:prstGeom>
          <a:solidFill>
            <a:srgbClr val="3D5E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8A71C000-3561-42B9-8EB8-AB698B521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146222"/>
              </p:ext>
            </p:extLst>
          </p:nvPr>
        </p:nvGraphicFramePr>
        <p:xfrm>
          <a:off x="7361130" y="1441975"/>
          <a:ext cx="1101701" cy="615778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1101701">
                  <a:extLst>
                    <a:ext uri="{9D8B030D-6E8A-4147-A177-3AD203B41FA5}">
                      <a16:colId xmlns:a16="http://schemas.microsoft.com/office/drawing/2014/main" val="87133305"/>
                    </a:ext>
                  </a:extLst>
                </a:gridCol>
              </a:tblGrid>
              <a:tr h="3078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Unit Cost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5E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66153"/>
                  </a:ext>
                </a:extLst>
              </a:tr>
              <a:tr h="3078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$1,035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0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7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7A8AF0D0-31B2-497D-A69C-353A33FFE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870" b="55989"/>
          <a:stretch/>
        </p:blipFill>
        <p:spPr>
          <a:xfrm>
            <a:off x="613823" y="763019"/>
            <a:ext cx="1422341" cy="1375963"/>
          </a:xfrm>
          <a:prstGeom prst="rect">
            <a:avLst/>
          </a:prstGeom>
        </p:spPr>
      </p:pic>
      <p:sp>
        <p:nvSpPr>
          <p:cNvPr id="43" name="Shape 232">
            <a:extLst>
              <a:ext uri="{FF2B5EF4-FFF2-40B4-BE49-F238E27FC236}">
                <a16:creationId xmlns:a16="http://schemas.microsoft.com/office/drawing/2014/main" id="{89141DAE-DE70-4B70-803C-1382E4942326}"/>
              </a:ext>
            </a:extLst>
          </p:cNvPr>
          <p:cNvSpPr txBox="1">
            <a:spLocks/>
          </p:cNvSpPr>
          <p:nvPr/>
        </p:nvSpPr>
        <p:spPr>
          <a:xfrm>
            <a:off x="648151" y="845988"/>
            <a:ext cx="124460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Transitional Shelter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7C90A222-BCE3-42CA-B170-32B9E29336D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8" y="1485914"/>
            <a:ext cx="800446" cy="52109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FB910048-1F5C-4530-A210-CE83523F058B}"/>
              </a:ext>
            </a:extLst>
          </p:cNvPr>
          <p:cNvSpPr/>
          <p:nvPr/>
        </p:nvSpPr>
        <p:spPr>
          <a:xfrm>
            <a:off x="116244" y="104046"/>
            <a:ext cx="24745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  <a:defRPr/>
            </a:pPr>
            <a:r>
              <a:rPr lang="en-US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 Analysis Results (HHs) - TS</a:t>
            </a:r>
            <a:endParaRPr lang="en-US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50BCE9D-2A72-4232-8D96-0DCA7859E5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64624"/>
              </p:ext>
            </p:extLst>
          </p:nvPr>
        </p:nvGraphicFramePr>
        <p:xfrm>
          <a:off x="2113985" y="763019"/>
          <a:ext cx="4876800" cy="3408982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20467158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2437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20316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551594"/>
                    </a:ext>
                  </a:extLst>
                </a:gridCol>
              </a:tblGrid>
              <a:tr h="1404922"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Needs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D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Constructed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D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i="0" u="none" strike="noStrike" kern="1200" cap="none" dirty="0">
                          <a:solidFill>
                            <a:prstClr val="white"/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Gaps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D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Funding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3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2432"/>
                  </a:ext>
                </a:extLst>
              </a:tr>
              <a:tr h="619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40,000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3,000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37,000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$ 22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960942"/>
                  </a:ext>
                </a:extLst>
              </a:tr>
              <a:tr h="645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30,000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3,000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27,000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$ 16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390857"/>
                  </a:ext>
                </a:extLst>
              </a:tr>
              <a:tr h="7391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10,000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noProof="0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dirty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10,000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Arial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Arial"/>
                          <a:cs typeface="Arial"/>
                          <a:sym typeface="Arial"/>
                        </a:rPr>
                        <a:t>$ 6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12717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B9910049-61FF-46D5-97D8-AE93E68CD1B8}"/>
              </a:ext>
            </a:extLst>
          </p:cNvPr>
          <p:cNvSpPr/>
          <p:nvPr/>
        </p:nvSpPr>
        <p:spPr>
          <a:xfrm>
            <a:off x="613823" y="2900931"/>
            <a:ext cx="1422341" cy="402336"/>
          </a:xfrm>
          <a:prstGeom prst="rect">
            <a:avLst/>
          </a:prstGeom>
          <a:solidFill>
            <a:srgbClr val="832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A63F84C-2FDC-4440-826F-F197F59240F3}"/>
              </a:ext>
            </a:extLst>
          </p:cNvPr>
          <p:cNvSpPr/>
          <p:nvPr/>
        </p:nvSpPr>
        <p:spPr>
          <a:xfrm>
            <a:off x="613823" y="3539479"/>
            <a:ext cx="1422341" cy="397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Medium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6A11C7-29B2-4C80-8B4B-B16E63E56ACF}"/>
              </a:ext>
            </a:extLst>
          </p:cNvPr>
          <p:cNvSpPr/>
          <p:nvPr/>
        </p:nvSpPr>
        <p:spPr>
          <a:xfrm>
            <a:off x="613823" y="2296011"/>
            <a:ext cx="1422341" cy="402336"/>
          </a:xfrm>
          <a:prstGeom prst="rect">
            <a:avLst/>
          </a:prstGeom>
          <a:solidFill>
            <a:srgbClr val="1D3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</a:t>
            </a:r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AA648BD8-C920-4C0C-BE05-A4AD826E6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95390"/>
              </p:ext>
            </p:extLst>
          </p:nvPr>
        </p:nvGraphicFramePr>
        <p:xfrm>
          <a:off x="7361130" y="1441975"/>
          <a:ext cx="1101701" cy="615778"/>
        </p:xfrm>
        <a:graphic>
          <a:graphicData uri="http://schemas.openxmlformats.org/drawingml/2006/table">
            <a:tbl>
              <a:tblPr firstRow="1" bandRow="1">
                <a:tableStyleId>{6DECAC87-13C8-4551-9572-8F8624667EA9}</a:tableStyleId>
              </a:tblPr>
              <a:tblGrid>
                <a:gridCol w="1101701">
                  <a:extLst>
                    <a:ext uri="{9D8B030D-6E8A-4147-A177-3AD203B41FA5}">
                      <a16:colId xmlns:a16="http://schemas.microsoft.com/office/drawing/2014/main" val="87133305"/>
                    </a:ext>
                  </a:extLst>
                </a:gridCol>
              </a:tblGrid>
              <a:tr h="3078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Unit Cost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3D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966153"/>
                  </a:ext>
                </a:extLst>
              </a:tr>
              <a:tr h="30788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$601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000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45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3" y="946150"/>
            <a:ext cx="8028126" cy="3126414"/>
          </a:xfrm>
          <a:prstGeom prst="rect">
            <a:avLst/>
          </a:prstGeom>
        </p:spPr>
      </p:pic>
      <p:sp>
        <p:nvSpPr>
          <p:cNvPr id="232" name="Shape 232"/>
          <p:cNvSpPr txBox="1">
            <a:spLocks noGrp="1"/>
          </p:cNvSpPr>
          <p:nvPr>
            <p:ph type="title" idx="4294967295"/>
          </p:nvPr>
        </p:nvSpPr>
        <p:spPr>
          <a:xfrm>
            <a:off x="372537" y="-146300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Summary of Countrywide Shelter/NFI Gaps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hape 232"/>
          <p:cNvSpPr txBox="1">
            <a:spLocks/>
          </p:cNvSpPr>
          <p:nvPr/>
        </p:nvSpPr>
        <p:spPr>
          <a:xfrm>
            <a:off x="2347689" y="1033792"/>
            <a:ext cx="938441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Non-Food Items</a:t>
            </a:r>
          </a:p>
        </p:txBody>
      </p:sp>
      <p:sp>
        <p:nvSpPr>
          <p:cNvPr id="52" name="Shape 232"/>
          <p:cNvSpPr txBox="1">
            <a:spLocks/>
          </p:cNvSpPr>
          <p:nvPr/>
        </p:nvSpPr>
        <p:spPr>
          <a:xfrm>
            <a:off x="3813754" y="1000319"/>
            <a:ext cx="1137977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Shelter</a:t>
            </a:r>
          </a:p>
        </p:txBody>
      </p:sp>
      <p:sp>
        <p:nvSpPr>
          <p:cNvPr id="57" name="Shape 232"/>
          <p:cNvSpPr txBox="1">
            <a:spLocks/>
          </p:cNvSpPr>
          <p:nvPr/>
        </p:nvSpPr>
        <p:spPr>
          <a:xfrm>
            <a:off x="6912304" y="1037950"/>
            <a:ext cx="108794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Transitional Shelter</a:t>
            </a:r>
          </a:p>
        </p:txBody>
      </p:sp>
      <p:sp>
        <p:nvSpPr>
          <p:cNvPr id="58" name="Shape 232"/>
          <p:cNvSpPr txBox="1">
            <a:spLocks/>
          </p:cNvSpPr>
          <p:nvPr/>
        </p:nvSpPr>
        <p:spPr>
          <a:xfrm>
            <a:off x="5293152" y="1048565"/>
            <a:ext cx="1336971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Rental Support – Cash Grants</a:t>
            </a:r>
          </a:p>
        </p:txBody>
      </p:sp>
      <p:sp>
        <p:nvSpPr>
          <p:cNvPr id="59" name="Shape 232"/>
          <p:cNvSpPr txBox="1">
            <a:spLocks/>
          </p:cNvSpPr>
          <p:nvPr/>
        </p:nvSpPr>
        <p:spPr>
          <a:xfrm>
            <a:off x="203734" y="2341546"/>
            <a:ext cx="1720840" cy="30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Gaps (HHs)</a:t>
            </a:r>
          </a:p>
        </p:txBody>
      </p:sp>
      <p:sp>
        <p:nvSpPr>
          <p:cNvPr id="61" name="Shape 232"/>
          <p:cNvSpPr txBox="1">
            <a:spLocks/>
          </p:cNvSpPr>
          <p:nvPr/>
        </p:nvSpPr>
        <p:spPr>
          <a:xfrm>
            <a:off x="46871" y="3318955"/>
            <a:ext cx="2083278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Gaps (HHs)</a:t>
            </a:r>
          </a:p>
        </p:txBody>
      </p:sp>
      <p:sp>
        <p:nvSpPr>
          <p:cNvPr id="62" name="Shape 232"/>
          <p:cNvSpPr txBox="1">
            <a:spLocks/>
          </p:cNvSpPr>
          <p:nvPr/>
        </p:nvSpPr>
        <p:spPr>
          <a:xfrm>
            <a:off x="395139" y="2699613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Gap</a:t>
            </a:r>
          </a:p>
        </p:txBody>
      </p:sp>
      <p:sp>
        <p:nvSpPr>
          <p:cNvPr id="63" name="Shape 232"/>
          <p:cNvSpPr txBox="1">
            <a:spLocks/>
          </p:cNvSpPr>
          <p:nvPr/>
        </p:nvSpPr>
        <p:spPr>
          <a:xfrm>
            <a:off x="194482" y="3697369"/>
            <a:ext cx="178764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Gap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359" y="1614979"/>
            <a:ext cx="856873" cy="546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466" y="1649694"/>
            <a:ext cx="678555" cy="479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05" y="1680160"/>
            <a:ext cx="636405" cy="399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94" y="1670453"/>
            <a:ext cx="668962" cy="4354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6803" y="3039532"/>
            <a:ext cx="8303362" cy="334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Shape 232"/>
          <p:cNvSpPr txBox="1">
            <a:spLocks/>
          </p:cNvSpPr>
          <p:nvPr/>
        </p:nvSpPr>
        <p:spPr>
          <a:xfrm>
            <a:off x="2017122" y="2341546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198,000</a:t>
            </a:r>
          </a:p>
        </p:txBody>
      </p:sp>
      <p:sp>
        <p:nvSpPr>
          <p:cNvPr id="18" name="Shape 232"/>
          <p:cNvSpPr txBox="1">
            <a:spLocks/>
          </p:cNvSpPr>
          <p:nvPr/>
        </p:nvSpPr>
        <p:spPr>
          <a:xfrm>
            <a:off x="1969848" y="2699613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$ 46 M USD</a:t>
            </a:r>
          </a:p>
        </p:txBody>
      </p:sp>
      <p:sp>
        <p:nvSpPr>
          <p:cNvPr id="19" name="Shape 232"/>
          <p:cNvSpPr txBox="1">
            <a:spLocks/>
          </p:cNvSpPr>
          <p:nvPr/>
        </p:nvSpPr>
        <p:spPr>
          <a:xfrm>
            <a:off x="3621912" y="2341546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239,000</a:t>
            </a:r>
          </a:p>
        </p:txBody>
      </p:sp>
      <p:sp>
        <p:nvSpPr>
          <p:cNvPr id="20" name="Shape 232"/>
          <p:cNvSpPr txBox="1">
            <a:spLocks/>
          </p:cNvSpPr>
          <p:nvPr/>
        </p:nvSpPr>
        <p:spPr>
          <a:xfrm>
            <a:off x="3574638" y="2699613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$ 72.5 M USD</a:t>
            </a:r>
          </a:p>
        </p:txBody>
      </p:sp>
      <p:sp>
        <p:nvSpPr>
          <p:cNvPr id="21" name="Shape 232">
            <a:extLst>
              <a:ext uri="{FF2B5EF4-FFF2-40B4-BE49-F238E27FC236}">
                <a16:creationId xmlns:a16="http://schemas.microsoft.com/office/drawing/2014/main" id="{0C6BEA00-C9B9-4440-B7CB-B9DD49445FB4}"/>
              </a:ext>
            </a:extLst>
          </p:cNvPr>
          <p:cNvSpPr txBox="1">
            <a:spLocks/>
          </p:cNvSpPr>
          <p:nvPr/>
        </p:nvSpPr>
        <p:spPr>
          <a:xfrm>
            <a:off x="5205073" y="2341546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149,000</a:t>
            </a:r>
          </a:p>
        </p:txBody>
      </p:sp>
      <p:sp>
        <p:nvSpPr>
          <p:cNvPr id="22" name="Shape 232">
            <a:extLst>
              <a:ext uri="{FF2B5EF4-FFF2-40B4-BE49-F238E27FC236}">
                <a16:creationId xmlns:a16="http://schemas.microsoft.com/office/drawing/2014/main" id="{01C36D2E-C328-E34C-8FCF-9586654F92A2}"/>
              </a:ext>
            </a:extLst>
          </p:cNvPr>
          <p:cNvSpPr txBox="1">
            <a:spLocks/>
          </p:cNvSpPr>
          <p:nvPr/>
        </p:nvSpPr>
        <p:spPr>
          <a:xfrm>
            <a:off x="5157799" y="2699613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$ 154 M USD</a:t>
            </a:r>
          </a:p>
        </p:txBody>
      </p:sp>
      <p:sp>
        <p:nvSpPr>
          <p:cNvPr id="23" name="Shape 232">
            <a:extLst>
              <a:ext uri="{FF2B5EF4-FFF2-40B4-BE49-F238E27FC236}">
                <a16:creationId xmlns:a16="http://schemas.microsoft.com/office/drawing/2014/main" id="{69CB3498-4FDE-D145-98D1-8D69DD2880DA}"/>
              </a:ext>
            </a:extLst>
          </p:cNvPr>
          <p:cNvSpPr txBox="1">
            <a:spLocks/>
          </p:cNvSpPr>
          <p:nvPr/>
        </p:nvSpPr>
        <p:spPr>
          <a:xfrm>
            <a:off x="6801991" y="2310920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37,000</a:t>
            </a:r>
          </a:p>
        </p:txBody>
      </p:sp>
      <p:sp>
        <p:nvSpPr>
          <p:cNvPr id="24" name="Shape 232">
            <a:extLst>
              <a:ext uri="{FF2B5EF4-FFF2-40B4-BE49-F238E27FC236}">
                <a16:creationId xmlns:a16="http://schemas.microsoft.com/office/drawing/2014/main" id="{941A4EE3-D935-864C-A7AC-D3D0AB2FFC06}"/>
              </a:ext>
            </a:extLst>
          </p:cNvPr>
          <p:cNvSpPr txBox="1">
            <a:spLocks/>
          </p:cNvSpPr>
          <p:nvPr/>
        </p:nvSpPr>
        <p:spPr>
          <a:xfrm>
            <a:off x="6754717" y="2668987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$ 22 M USD</a:t>
            </a:r>
          </a:p>
        </p:txBody>
      </p:sp>
      <p:sp>
        <p:nvSpPr>
          <p:cNvPr id="25" name="Shape 232">
            <a:extLst>
              <a:ext uri="{FF2B5EF4-FFF2-40B4-BE49-F238E27FC236}">
                <a16:creationId xmlns:a16="http://schemas.microsoft.com/office/drawing/2014/main" id="{77A7480F-980C-DC4F-A170-363D78426C2F}"/>
              </a:ext>
            </a:extLst>
          </p:cNvPr>
          <p:cNvSpPr txBox="1">
            <a:spLocks/>
          </p:cNvSpPr>
          <p:nvPr/>
        </p:nvSpPr>
        <p:spPr>
          <a:xfrm>
            <a:off x="2017122" y="3365324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127,000</a:t>
            </a:r>
          </a:p>
        </p:txBody>
      </p:sp>
      <p:sp>
        <p:nvSpPr>
          <p:cNvPr id="26" name="Shape 232">
            <a:extLst>
              <a:ext uri="{FF2B5EF4-FFF2-40B4-BE49-F238E27FC236}">
                <a16:creationId xmlns:a16="http://schemas.microsoft.com/office/drawing/2014/main" id="{CA33DB6C-F1B5-A948-B535-B7B95A1A21FA}"/>
              </a:ext>
            </a:extLst>
          </p:cNvPr>
          <p:cNvSpPr txBox="1">
            <a:spLocks/>
          </p:cNvSpPr>
          <p:nvPr/>
        </p:nvSpPr>
        <p:spPr>
          <a:xfrm>
            <a:off x="2038751" y="3713885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$ 29.5 M USD</a:t>
            </a:r>
          </a:p>
        </p:txBody>
      </p:sp>
      <p:sp>
        <p:nvSpPr>
          <p:cNvPr id="27" name="Shape 232">
            <a:extLst>
              <a:ext uri="{FF2B5EF4-FFF2-40B4-BE49-F238E27FC236}">
                <a16:creationId xmlns:a16="http://schemas.microsoft.com/office/drawing/2014/main" id="{15F2B7B7-7DCE-AE45-8943-930634A84F1E}"/>
              </a:ext>
            </a:extLst>
          </p:cNvPr>
          <p:cNvSpPr txBox="1">
            <a:spLocks/>
          </p:cNvSpPr>
          <p:nvPr/>
        </p:nvSpPr>
        <p:spPr>
          <a:xfrm>
            <a:off x="3621912" y="3365324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176,000</a:t>
            </a:r>
          </a:p>
        </p:txBody>
      </p:sp>
      <p:sp>
        <p:nvSpPr>
          <p:cNvPr id="28" name="Shape 232">
            <a:extLst>
              <a:ext uri="{FF2B5EF4-FFF2-40B4-BE49-F238E27FC236}">
                <a16:creationId xmlns:a16="http://schemas.microsoft.com/office/drawing/2014/main" id="{37512154-2104-5B4D-BC8B-38A04F34F27B}"/>
              </a:ext>
            </a:extLst>
          </p:cNvPr>
          <p:cNvSpPr txBox="1">
            <a:spLocks/>
          </p:cNvSpPr>
          <p:nvPr/>
        </p:nvSpPr>
        <p:spPr>
          <a:xfrm>
            <a:off x="3614040" y="3699228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$ 53.5 M USD</a:t>
            </a:r>
          </a:p>
        </p:txBody>
      </p:sp>
      <p:sp>
        <p:nvSpPr>
          <p:cNvPr id="29" name="Shape 232">
            <a:extLst>
              <a:ext uri="{FF2B5EF4-FFF2-40B4-BE49-F238E27FC236}">
                <a16:creationId xmlns:a16="http://schemas.microsoft.com/office/drawing/2014/main" id="{46B16F6E-BD43-B54D-98E5-75476647588C}"/>
              </a:ext>
            </a:extLst>
          </p:cNvPr>
          <p:cNvSpPr txBox="1">
            <a:spLocks/>
          </p:cNvSpPr>
          <p:nvPr/>
        </p:nvSpPr>
        <p:spPr>
          <a:xfrm>
            <a:off x="5218830" y="3365324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110,500</a:t>
            </a:r>
          </a:p>
        </p:txBody>
      </p:sp>
      <p:sp>
        <p:nvSpPr>
          <p:cNvPr id="30" name="Shape 232">
            <a:extLst>
              <a:ext uri="{FF2B5EF4-FFF2-40B4-BE49-F238E27FC236}">
                <a16:creationId xmlns:a16="http://schemas.microsoft.com/office/drawing/2014/main" id="{362015E5-4398-9143-B74B-6751A485E223}"/>
              </a:ext>
            </a:extLst>
          </p:cNvPr>
          <p:cNvSpPr txBox="1">
            <a:spLocks/>
          </p:cNvSpPr>
          <p:nvPr/>
        </p:nvSpPr>
        <p:spPr>
          <a:xfrm>
            <a:off x="5171556" y="3723391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$ 114 M USD</a:t>
            </a:r>
          </a:p>
        </p:txBody>
      </p:sp>
      <p:sp>
        <p:nvSpPr>
          <p:cNvPr id="31" name="Shape 232">
            <a:extLst>
              <a:ext uri="{FF2B5EF4-FFF2-40B4-BE49-F238E27FC236}">
                <a16:creationId xmlns:a16="http://schemas.microsoft.com/office/drawing/2014/main" id="{2D057302-6232-6A4A-9A69-0B05C9B8EF80}"/>
              </a:ext>
            </a:extLst>
          </p:cNvPr>
          <p:cNvSpPr txBox="1">
            <a:spLocks/>
          </p:cNvSpPr>
          <p:nvPr/>
        </p:nvSpPr>
        <p:spPr>
          <a:xfrm>
            <a:off x="6801991" y="3334698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27,000</a:t>
            </a:r>
          </a:p>
        </p:txBody>
      </p:sp>
      <p:sp>
        <p:nvSpPr>
          <p:cNvPr id="32" name="Shape 232">
            <a:extLst>
              <a:ext uri="{FF2B5EF4-FFF2-40B4-BE49-F238E27FC236}">
                <a16:creationId xmlns:a16="http://schemas.microsoft.com/office/drawing/2014/main" id="{8D8F3EB3-64C3-F74E-884E-3BF5CC31C54B}"/>
              </a:ext>
            </a:extLst>
          </p:cNvPr>
          <p:cNvSpPr txBox="1">
            <a:spLocks/>
          </p:cNvSpPr>
          <p:nvPr/>
        </p:nvSpPr>
        <p:spPr>
          <a:xfrm>
            <a:off x="6754717" y="3692765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$ 16 M USD</a:t>
            </a:r>
          </a:p>
        </p:txBody>
      </p:sp>
      <p:sp>
        <p:nvSpPr>
          <p:cNvPr id="33" name="Shape 232">
            <a:extLst>
              <a:ext uri="{FF2B5EF4-FFF2-40B4-BE49-F238E27FC236}">
                <a16:creationId xmlns:a16="http://schemas.microsoft.com/office/drawing/2014/main" id="{4FFE8658-DFF4-42B1-95FE-FC414F4FE5E5}"/>
              </a:ext>
            </a:extLst>
          </p:cNvPr>
          <p:cNvSpPr txBox="1">
            <a:spLocks/>
          </p:cNvSpPr>
          <p:nvPr/>
        </p:nvSpPr>
        <p:spPr>
          <a:xfrm>
            <a:off x="7963300" y="1606133"/>
            <a:ext cx="1308570" cy="158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</a:p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$294.5 M</a:t>
            </a:r>
          </a:p>
        </p:txBody>
      </p:sp>
      <p:sp>
        <p:nvSpPr>
          <p:cNvPr id="34" name="Shape 232">
            <a:extLst>
              <a:ext uri="{FF2B5EF4-FFF2-40B4-BE49-F238E27FC236}">
                <a16:creationId xmlns:a16="http://schemas.microsoft.com/office/drawing/2014/main" id="{0B0A54A2-F3CB-4303-B46E-DFE51FF4A82C}"/>
              </a:ext>
            </a:extLst>
          </p:cNvPr>
          <p:cNvSpPr txBox="1">
            <a:spLocks/>
          </p:cNvSpPr>
          <p:nvPr/>
        </p:nvSpPr>
        <p:spPr>
          <a:xfrm>
            <a:off x="7891941" y="3669214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$213 M</a:t>
            </a:r>
          </a:p>
        </p:txBody>
      </p:sp>
    </p:spTree>
    <p:extLst>
      <p:ext uri="{BB962C8B-B14F-4D97-AF65-F5344CB8AC3E}">
        <p14:creationId xmlns:p14="http://schemas.microsoft.com/office/powerpoint/2010/main" val="370321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8330" b="56635"/>
          <a:stretch/>
        </p:blipFill>
        <p:spPr>
          <a:xfrm>
            <a:off x="781914" y="647698"/>
            <a:ext cx="6486015" cy="1355770"/>
          </a:xfrm>
          <a:prstGeom prst="rect">
            <a:avLst/>
          </a:prstGeom>
        </p:spPr>
      </p:pic>
      <p:sp>
        <p:nvSpPr>
          <p:cNvPr id="232" name="Shape 232"/>
          <p:cNvSpPr txBox="1">
            <a:spLocks noGrp="1"/>
          </p:cNvSpPr>
          <p:nvPr>
            <p:ph type="title" idx="4294967295"/>
          </p:nvPr>
        </p:nvSpPr>
        <p:spPr>
          <a:xfrm>
            <a:off x="372537" y="-159002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Preparedness/Contingency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hape 232"/>
          <p:cNvSpPr txBox="1">
            <a:spLocks/>
          </p:cNvSpPr>
          <p:nvPr/>
        </p:nvSpPr>
        <p:spPr>
          <a:xfrm>
            <a:off x="3579321" y="750112"/>
            <a:ext cx="1376828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Most-Likely Scenario</a:t>
            </a:r>
          </a:p>
        </p:txBody>
      </p:sp>
      <p:sp>
        <p:nvSpPr>
          <p:cNvPr id="52" name="Shape 232"/>
          <p:cNvSpPr txBox="1">
            <a:spLocks/>
          </p:cNvSpPr>
          <p:nvPr/>
        </p:nvSpPr>
        <p:spPr>
          <a:xfrm>
            <a:off x="5756279" y="726162"/>
            <a:ext cx="1137977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Worst Case Scenario</a:t>
            </a:r>
          </a:p>
        </p:txBody>
      </p:sp>
      <p:sp>
        <p:nvSpPr>
          <p:cNvPr id="62" name="Shape 232"/>
          <p:cNvSpPr txBox="1">
            <a:spLocks/>
          </p:cNvSpPr>
          <p:nvPr/>
        </p:nvSpPr>
        <p:spPr>
          <a:xfrm>
            <a:off x="811169" y="2401160"/>
            <a:ext cx="158698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Shape 232"/>
          <p:cNvSpPr txBox="1">
            <a:spLocks/>
          </p:cNvSpPr>
          <p:nvPr/>
        </p:nvSpPr>
        <p:spPr>
          <a:xfrm>
            <a:off x="3647579" y="1399735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25,450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 HHs</a:t>
            </a:r>
          </a:p>
        </p:txBody>
      </p:sp>
      <p:sp>
        <p:nvSpPr>
          <p:cNvPr id="39" name="Shape 232"/>
          <p:cNvSpPr txBox="1">
            <a:spLocks/>
          </p:cNvSpPr>
          <p:nvPr/>
        </p:nvSpPr>
        <p:spPr>
          <a:xfrm>
            <a:off x="5663563" y="1399735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160,500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IDP HHs</a:t>
            </a:r>
          </a:p>
        </p:txBody>
      </p:sp>
      <p:sp>
        <p:nvSpPr>
          <p:cNvPr id="37" name="Shape 232">
            <a:extLst>
              <a:ext uri="{FF2B5EF4-FFF2-40B4-BE49-F238E27FC236}">
                <a16:creationId xmlns:a16="http://schemas.microsoft.com/office/drawing/2014/main" id="{9E8A9303-BD12-426B-A58E-9AD3478527E9}"/>
              </a:ext>
            </a:extLst>
          </p:cNvPr>
          <p:cNvSpPr txBox="1">
            <a:spLocks/>
          </p:cNvSpPr>
          <p:nvPr/>
        </p:nvSpPr>
        <p:spPr>
          <a:xfrm>
            <a:off x="1713074" y="1324535"/>
            <a:ext cx="1638709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05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ICCM agreed scenarios and projected displacement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D54D65-A44F-445F-9222-CB9C81D9F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001491"/>
              </p:ext>
            </p:extLst>
          </p:nvPr>
        </p:nvGraphicFramePr>
        <p:xfrm>
          <a:off x="763265" y="2049358"/>
          <a:ext cx="6479423" cy="2555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42894">
                  <a:extLst>
                    <a:ext uri="{9D8B030D-6E8A-4147-A177-3AD203B41FA5}">
                      <a16:colId xmlns:a16="http://schemas.microsoft.com/office/drawing/2014/main" val="2625151701"/>
                    </a:ext>
                  </a:extLst>
                </a:gridCol>
                <a:gridCol w="210129">
                  <a:extLst>
                    <a:ext uri="{9D8B030D-6E8A-4147-A177-3AD203B41FA5}">
                      <a16:colId xmlns:a16="http://schemas.microsoft.com/office/drawing/2014/main" val="3902789250"/>
                    </a:ext>
                  </a:extLst>
                </a:gridCol>
                <a:gridCol w="1862976">
                  <a:extLst>
                    <a:ext uri="{9D8B030D-6E8A-4147-A177-3AD203B41FA5}">
                      <a16:colId xmlns:a16="http://schemas.microsoft.com/office/drawing/2014/main" val="824025270"/>
                    </a:ext>
                  </a:extLst>
                </a:gridCol>
                <a:gridCol w="210129">
                  <a:extLst>
                    <a:ext uri="{9D8B030D-6E8A-4147-A177-3AD203B41FA5}">
                      <a16:colId xmlns:a16="http://schemas.microsoft.com/office/drawing/2014/main" val="4092649391"/>
                    </a:ext>
                  </a:extLst>
                </a:gridCol>
                <a:gridCol w="1853295">
                  <a:extLst>
                    <a:ext uri="{9D8B030D-6E8A-4147-A177-3AD203B41FA5}">
                      <a16:colId xmlns:a16="http://schemas.microsoft.com/office/drawing/2014/main" val="3738110486"/>
                    </a:ext>
                  </a:extLst>
                </a:gridCol>
              </a:tblGrid>
              <a:tr h="243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NFIs</a:t>
                      </a:r>
                      <a:r>
                        <a:rPr lang="en-US" sz="1200" b="0" dirty="0"/>
                        <a:t> Needs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/>
                        <a:t>15,000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93,000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36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Funding Required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$ 3.5 M USD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$ 21.5 M USD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4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ESKs</a:t>
                      </a:r>
                      <a:r>
                        <a:rPr lang="en-US" sz="1200" dirty="0"/>
                        <a:t> Needs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13,000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82,000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20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Funding Required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$ 4 M USD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$24.5 M USD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11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Rental Support </a:t>
                      </a:r>
                      <a:r>
                        <a:rPr lang="en-US" sz="1200" dirty="0"/>
                        <a:t>Needs </a:t>
                      </a:r>
                      <a:r>
                        <a:rPr lang="en-US" sz="1000" dirty="0"/>
                        <a:t>(for 6 months)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8,000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61,000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47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Funding Required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$ 5.5 M USD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dirty="0"/>
                        <a:t>$42 M USD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946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Total Funding Required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E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$ 13 M USD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E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E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$88 M USD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8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365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135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48D8952D-5938-48F1-A95A-1DD6216A6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26" b="33993"/>
          <a:stretch/>
        </p:blipFill>
        <p:spPr>
          <a:xfrm>
            <a:off x="7470560" y="825506"/>
            <a:ext cx="1259447" cy="26203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015AC1-05EC-4C4C-80F3-1BAF52CE3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251"/>
          <a:stretch/>
        </p:blipFill>
        <p:spPr>
          <a:xfrm>
            <a:off x="206537" y="3454761"/>
            <a:ext cx="7207723" cy="367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3993"/>
          <a:stretch/>
        </p:blipFill>
        <p:spPr>
          <a:xfrm>
            <a:off x="206537" y="831811"/>
            <a:ext cx="7207723" cy="2620321"/>
          </a:xfrm>
          <a:prstGeom prst="rect">
            <a:avLst/>
          </a:prstGeom>
        </p:spPr>
      </p:pic>
      <p:sp>
        <p:nvSpPr>
          <p:cNvPr id="232" name="Shape 232"/>
          <p:cNvSpPr txBox="1">
            <a:spLocks noGrp="1"/>
          </p:cNvSpPr>
          <p:nvPr>
            <p:ph type="title" idx="4294967295"/>
          </p:nvPr>
        </p:nvSpPr>
        <p:spPr>
          <a:xfrm>
            <a:off x="361046" y="-137538"/>
            <a:ext cx="67395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Other Response Gaps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Shape 232"/>
          <p:cNvSpPr txBox="1">
            <a:spLocks/>
          </p:cNvSpPr>
          <p:nvPr/>
        </p:nvSpPr>
        <p:spPr>
          <a:xfrm>
            <a:off x="1840054" y="961087"/>
            <a:ext cx="14937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Grant for Rehabilitation of Damaged Houses</a:t>
            </a:r>
          </a:p>
        </p:txBody>
      </p:sp>
      <p:sp>
        <p:nvSpPr>
          <p:cNvPr id="52" name="Shape 232"/>
          <p:cNvSpPr txBox="1">
            <a:spLocks/>
          </p:cNvSpPr>
          <p:nvPr/>
        </p:nvSpPr>
        <p:spPr>
          <a:xfrm>
            <a:off x="4815208" y="983646"/>
            <a:ext cx="1259447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 and Upgrade</a:t>
            </a:r>
          </a:p>
        </p:txBody>
      </p:sp>
      <p:sp>
        <p:nvSpPr>
          <p:cNvPr id="57" name="Shape 232"/>
          <p:cNvSpPr txBox="1">
            <a:spLocks/>
          </p:cNvSpPr>
          <p:nvPr/>
        </p:nvSpPr>
        <p:spPr>
          <a:xfrm>
            <a:off x="6216003" y="973396"/>
            <a:ext cx="108794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Livelihood Cash Grant</a:t>
            </a:r>
          </a:p>
        </p:txBody>
      </p:sp>
      <p:sp>
        <p:nvSpPr>
          <p:cNvPr id="58" name="Shape 232"/>
          <p:cNvSpPr txBox="1">
            <a:spLocks/>
          </p:cNvSpPr>
          <p:nvPr/>
        </p:nvSpPr>
        <p:spPr>
          <a:xfrm>
            <a:off x="7470294" y="973396"/>
            <a:ext cx="1208569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Winterization Cash Grant</a:t>
            </a:r>
          </a:p>
        </p:txBody>
      </p:sp>
      <p:sp>
        <p:nvSpPr>
          <p:cNvPr id="59" name="Shape 232"/>
          <p:cNvSpPr txBox="1">
            <a:spLocks/>
          </p:cNvSpPr>
          <p:nvPr/>
        </p:nvSpPr>
        <p:spPr>
          <a:xfrm>
            <a:off x="258712" y="3094405"/>
            <a:ext cx="1549869" cy="30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Gaps (HHs) – </a:t>
            </a:r>
            <a:r>
              <a: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HRP 2019 Target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Shape 232"/>
          <p:cNvSpPr txBox="1">
            <a:spLocks/>
          </p:cNvSpPr>
          <p:nvPr/>
        </p:nvSpPr>
        <p:spPr>
          <a:xfrm>
            <a:off x="469572" y="3419063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Gap</a:t>
            </a:r>
          </a:p>
        </p:txBody>
      </p:sp>
      <p:sp>
        <p:nvSpPr>
          <p:cNvPr id="17" name="Shape 232"/>
          <p:cNvSpPr txBox="1">
            <a:spLocks/>
          </p:cNvSpPr>
          <p:nvPr/>
        </p:nvSpPr>
        <p:spPr>
          <a:xfrm>
            <a:off x="2091555" y="3053348"/>
            <a:ext cx="107505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15,362</a:t>
            </a:r>
            <a:endParaRPr lang="en-US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Shape 232"/>
          <p:cNvSpPr txBox="1">
            <a:spLocks/>
          </p:cNvSpPr>
          <p:nvPr/>
        </p:nvSpPr>
        <p:spPr>
          <a:xfrm>
            <a:off x="1892064" y="3426537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$35 M USD</a:t>
            </a:r>
          </a:p>
        </p:txBody>
      </p:sp>
      <p:sp>
        <p:nvSpPr>
          <p:cNvPr id="19" name="Shape 232"/>
          <p:cNvSpPr txBox="1">
            <a:spLocks/>
          </p:cNvSpPr>
          <p:nvPr/>
        </p:nvSpPr>
        <p:spPr>
          <a:xfrm>
            <a:off x="3312578" y="3037962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2,335</a:t>
            </a:r>
          </a:p>
        </p:txBody>
      </p:sp>
      <p:sp>
        <p:nvSpPr>
          <p:cNvPr id="20" name="Shape 232"/>
          <p:cNvSpPr txBox="1">
            <a:spLocks/>
          </p:cNvSpPr>
          <p:nvPr/>
        </p:nvSpPr>
        <p:spPr>
          <a:xfrm>
            <a:off x="3310706" y="3426683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$13.5 M USD</a:t>
            </a:r>
          </a:p>
        </p:txBody>
      </p:sp>
      <p:sp>
        <p:nvSpPr>
          <p:cNvPr id="21" name="Shape 232">
            <a:extLst>
              <a:ext uri="{FF2B5EF4-FFF2-40B4-BE49-F238E27FC236}">
                <a16:creationId xmlns:a16="http://schemas.microsoft.com/office/drawing/2014/main" id="{0C6BEA00-C9B9-4440-B7CB-B9DD49445FB4}"/>
              </a:ext>
            </a:extLst>
          </p:cNvPr>
          <p:cNvSpPr txBox="1">
            <a:spLocks/>
          </p:cNvSpPr>
          <p:nvPr/>
        </p:nvSpPr>
        <p:spPr>
          <a:xfrm>
            <a:off x="4767118" y="3039885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15,269</a:t>
            </a:r>
          </a:p>
        </p:txBody>
      </p:sp>
      <p:sp>
        <p:nvSpPr>
          <p:cNvPr id="22" name="Shape 232">
            <a:extLst>
              <a:ext uri="{FF2B5EF4-FFF2-40B4-BE49-F238E27FC236}">
                <a16:creationId xmlns:a16="http://schemas.microsoft.com/office/drawing/2014/main" id="{01C36D2E-C328-E34C-8FCF-9586654F92A2}"/>
              </a:ext>
            </a:extLst>
          </p:cNvPr>
          <p:cNvSpPr txBox="1">
            <a:spLocks/>
          </p:cNvSpPr>
          <p:nvPr/>
        </p:nvSpPr>
        <p:spPr>
          <a:xfrm>
            <a:off x="4692731" y="3426537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 M USD</a:t>
            </a:r>
          </a:p>
        </p:txBody>
      </p:sp>
      <p:sp>
        <p:nvSpPr>
          <p:cNvPr id="23" name="Shape 232">
            <a:extLst>
              <a:ext uri="{FF2B5EF4-FFF2-40B4-BE49-F238E27FC236}">
                <a16:creationId xmlns:a16="http://schemas.microsoft.com/office/drawing/2014/main" id="{69CB3498-4FDE-D145-98D1-8D69DD2880DA}"/>
              </a:ext>
            </a:extLst>
          </p:cNvPr>
          <p:cNvSpPr txBox="1">
            <a:spLocks/>
          </p:cNvSpPr>
          <p:nvPr/>
        </p:nvSpPr>
        <p:spPr>
          <a:xfrm>
            <a:off x="6105690" y="3031837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21,290</a:t>
            </a:r>
          </a:p>
        </p:txBody>
      </p:sp>
      <p:sp>
        <p:nvSpPr>
          <p:cNvPr id="24" name="Shape 232">
            <a:extLst>
              <a:ext uri="{FF2B5EF4-FFF2-40B4-BE49-F238E27FC236}">
                <a16:creationId xmlns:a16="http://schemas.microsoft.com/office/drawing/2014/main" id="{941A4EE3-D935-864C-A7AC-D3D0AB2FFC06}"/>
              </a:ext>
            </a:extLst>
          </p:cNvPr>
          <p:cNvSpPr txBox="1">
            <a:spLocks/>
          </p:cNvSpPr>
          <p:nvPr/>
        </p:nvSpPr>
        <p:spPr>
          <a:xfrm>
            <a:off x="6105690" y="3411469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$7.5 M USD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18EC6FB-8241-4AF9-A628-0AA387146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233" y="1669863"/>
            <a:ext cx="752635" cy="68262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9BDA2CD-1CEA-4F36-98A0-CF1539336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346" y="1614320"/>
            <a:ext cx="584200" cy="711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82A0584-075A-4BD2-9C76-5452D9727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443" y="1669863"/>
            <a:ext cx="673100" cy="6223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6EDE3E0-EE3E-4FDF-830D-D027D8E89DC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46237" y="1654409"/>
            <a:ext cx="698500" cy="685800"/>
          </a:xfrm>
          <a:prstGeom prst="rect">
            <a:avLst/>
          </a:prstGeom>
        </p:spPr>
      </p:pic>
      <p:sp>
        <p:nvSpPr>
          <p:cNvPr id="41" name="Shape 232">
            <a:extLst>
              <a:ext uri="{FF2B5EF4-FFF2-40B4-BE49-F238E27FC236}">
                <a16:creationId xmlns:a16="http://schemas.microsoft.com/office/drawing/2014/main" id="{319F68AE-8815-4049-B4E9-6FFA423D2EBC}"/>
              </a:ext>
            </a:extLst>
          </p:cNvPr>
          <p:cNvSpPr txBox="1">
            <a:spLocks/>
          </p:cNvSpPr>
          <p:nvPr/>
        </p:nvSpPr>
        <p:spPr>
          <a:xfrm>
            <a:off x="278167" y="2645211"/>
            <a:ext cx="1530414" cy="303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Cost</a:t>
            </a:r>
          </a:p>
        </p:txBody>
      </p:sp>
      <p:sp>
        <p:nvSpPr>
          <p:cNvPr id="42" name="Shape 232">
            <a:extLst>
              <a:ext uri="{FF2B5EF4-FFF2-40B4-BE49-F238E27FC236}">
                <a16:creationId xmlns:a16="http://schemas.microsoft.com/office/drawing/2014/main" id="{E299A69D-CA4F-4260-A315-EACD80D7AB01}"/>
              </a:ext>
            </a:extLst>
          </p:cNvPr>
          <p:cNvSpPr txBox="1">
            <a:spLocks/>
          </p:cNvSpPr>
          <p:nvPr/>
        </p:nvSpPr>
        <p:spPr>
          <a:xfrm>
            <a:off x="2091555" y="2617124"/>
            <a:ext cx="107505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$2,300</a:t>
            </a:r>
          </a:p>
        </p:txBody>
      </p:sp>
      <p:sp>
        <p:nvSpPr>
          <p:cNvPr id="43" name="Shape 232">
            <a:extLst>
              <a:ext uri="{FF2B5EF4-FFF2-40B4-BE49-F238E27FC236}">
                <a16:creationId xmlns:a16="http://schemas.microsoft.com/office/drawing/2014/main" id="{7651D16D-62C1-4764-9675-F80BFF33D1C3}"/>
              </a:ext>
            </a:extLst>
          </p:cNvPr>
          <p:cNvSpPr txBox="1">
            <a:spLocks/>
          </p:cNvSpPr>
          <p:nvPr/>
        </p:nvSpPr>
        <p:spPr>
          <a:xfrm>
            <a:off x="3312578" y="2601738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$5,750</a:t>
            </a:r>
          </a:p>
        </p:txBody>
      </p:sp>
      <p:sp>
        <p:nvSpPr>
          <p:cNvPr id="44" name="Shape 232">
            <a:extLst>
              <a:ext uri="{FF2B5EF4-FFF2-40B4-BE49-F238E27FC236}">
                <a16:creationId xmlns:a16="http://schemas.microsoft.com/office/drawing/2014/main" id="{1CF15124-BF80-4DAF-AEDB-51FEE04E620B}"/>
              </a:ext>
            </a:extLst>
          </p:cNvPr>
          <p:cNvSpPr txBox="1">
            <a:spLocks/>
          </p:cNvSpPr>
          <p:nvPr/>
        </p:nvSpPr>
        <p:spPr>
          <a:xfrm>
            <a:off x="4767118" y="2603661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$130</a:t>
            </a:r>
          </a:p>
        </p:txBody>
      </p:sp>
      <p:sp>
        <p:nvSpPr>
          <p:cNvPr id="45" name="Shape 232">
            <a:extLst>
              <a:ext uri="{FF2B5EF4-FFF2-40B4-BE49-F238E27FC236}">
                <a16:creationId xmlns:a16="http://schemas.microsoft.com/office/drawing/2014/main" id="{B1894D34-C042-4706-AE4C-C29016C367B1}"/>
              </a:ext>
            </a:extLst>
          </p:cNvPr>
          <p:cNvSpPr txBox="1">
            <a:spLocks/>
          </p:cNvSpPr>
          <p:nvPr/>
        </p:nvSpPr>
        <p:spPr>
          <a:xfrm>
            <a:off x="6105690" y="2595613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$345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CE58939C-1876-4B3C-969E-67AF7AC26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526" t="88251"/>
          <a:stretch/>
        </p:blipFill>
        <p:spPr>
          <a:xfrm>
            <a:off x="7470560" y="3433497"/>
            <a:ext cx="1259447" cy="3673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9CB8F31-D329-4698-955A-8445E26F39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72"/>
          <a:stretch/>
        </p:blipFill>
        <p:spPr>
          <a:xfrm>
            <a:off x="3802380" y="1678144"/>
            <a:ext cx="577490" cy="682623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B414BC-EC1A-4142-B40A-9BD751CE6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010407"/>
              </p:ext>
            </p:extLst>
          </p:nvPr>
        </p:nvGraphicFramePr>
        <p:xfrm>
          <a:off x="-87132" y="4087968"/>
          <a:ext cx="6096000" cy="58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3" name="Shape 232">
            <a:extLst>
              <a:ext uri="{FF2B5EF4-FFF2-40B4-BE49-F238E27FC236}">
                <a16:creationId xmlns:a16="http://schemas.microsoft.com/office/drawing/2014/main" id="{A5D87A45-A086-49A0-B403-9993A46DC8FC}"/>
              </a:ext>
            </a:extLst>
          </p:cNvPr>
          <p:cNvSpPr txBox="1">
            <a:spLocks/>
          </p:cNvSpPr>
          <p:nvPr/>
        </p:nvSpPr>
        <p:spPr>
          <a:xfrm>
            <a:off x="7411270" y="3023398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42,296</a:t>
            </a:r>
          </a:p>
        </p:txBody>
      </p:sp>
      <p:sp>
        <p:nvSpPr>
          <p:cNvPr id="54" name="Shape 232">
            <a:extLst>
              <a:ext uri="{FF2B5EF4-FFF2-40B4-BE49-F238E27FC236}">
                <a16:creationId xmlns:a16="http://schemas.microsoft.com/office/drawing/2014/main" id="{E280E432-90B4-4E72-9BF7-9945C2C47CA7}"/>
              </a:ext>
            </a:extLst>
          </p:cNvPr>
          <p:cNvSpPr txBox="1">
            <a:spLocks/>
          </p:cNvSpPr>
          <p:nvPr/>
        </p:nvSpPr>
        <p:spPr>
          <a:xfrm>
            <a:off x="7411270" y="3403030"/>
            <a:ext cx="14055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$11 M USD</a:t>
            </a:r>
          </a:p>
        </p:txBody>
      </p:sp>
      <p:sp>
        <p:nvSpPr>
          <p:cNvPr id="55" name="Shape 232">
            <a:extLst>
              <a:ext uri="{FF2B5EF4-FFF2-40B4-BE49-F238E27FC236}">
                <a16:creationId xmlns:a16="http://schemas.microsoft.com/office/drawing/2014/main" id="{5AB89AF5-96EE-4D95-986F-6F089980030C}"/>
              </a:ext>
            </a:extLst>
          </p:cNvPr>
          <p:cNvSpPr txBox="1">
            <a:spLocks/>
          </p:cNvSpPr>
          <p:nvPr/>
        </p:nvSpPr>
        <p:spPr>
          <a:xfrm>
            <a:off x="7411270" y="2587174"/>
            <a:ext cx="1308570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$265</a:t>
            </a:r>
          </a:p>
        </p:txBody>
      </p:sp>
      <p:sp>
        <p:nvSpPr>
          <p:cNvPr id="65" name="Shape 232">
            <a:extLst>
              <a:ext uri="{FF2B5EF4-FFF2-40B4-BE49-F238E27FC236}">
                <a16:creationId xmlns:a16="http://schemas.microsoft.com/office/drawing/2014/main" id="{D67432DE-106C-4147-A05C-814031258BAD}"/>
              </a:ext>
            </a:extLst>
          </p:cNvPr>
          <p:cNvSpPr txBox="1">
            <a:spLocks/>
          </p:cNvSpPr>
          <p:nvPr/>
        </p:nvSpPr>
        <p:spPr>
          <a:xfrm>
            <a:off x="3245969" y="965680"/>
            <a:ext cx="1493713" cy="40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algn="ctr"/>
            <a:r>
              <a: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Cash Grant for Reconstruction of Destroyed Houses</a:t>
            </a:r>
          </a:p>
        </p:txBody>
      </p:sp>
    </p:spTree>
    <p:extLst>
      <p:ext uri="{BB962C8B-B14F-4D97-AF65-F5344CB8AC3E}">
        <p14:creationId xmlns:p14="http://schemas.microsoft.com/office/powerpoint/2010/main" val="585991487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ssive X V.2.6 - Blue">
    <a:dk1>
      <a:srgbClr val="172144"/>
    </a:dk1>
    <a:lt1>
      <a:srgbClr val="FFFFFF"/>
    </a:lt1>
    <a:dk2>
      <a:srgbClr val="08C6F9"/>
    </a:dk2>
    <a:lt2>
      <a:srgbClr val="0FBCFA"/>
    </a:lt2>
    <a:accent1>
      <a:srgbClr val="377DFF"/>
    </a:accent1>
    <a:accent2>
      <a:srgbClr val="3087FE"/>
    </a:accent2>
    <a:accent3>
      <a:srgbClr val="2A92FD"/>
    </a:accent3>
    <a:accent4>
      <a:srgbClr val="239CFC"/>
    </a:accent4>
    <a:accent5>
      <a:srgbClr val="1CA7FC"/>
    </a:accent5>
    <a:accent6>
      <a:srgbClr val="15B1FB"/>
    </a:accent6>
    <a:hlink>
      <a:srgbClr val="2F8299"/>
    </a:hlink>
    <a:folHlink>
      <a:srgbClr val="8C8C8C"/>
    </a:folHlink>
  </a:clrScheme>
  <a:fontScheme name="Massive X">
    <a:majorFont>
      <a:latin typeface="Open Sans Light"/>
      <a:ea typeface=""/>
      <a:cs typeface=""/>
    </a:majorFont>
    <a:minorFont>
      <a:latin typeface="Open Sans Light"/>
      <a:ea typeface=""/>
      <a:cs typeface="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15049</TotalTime>
  <Words>601</Words>
  <Application>Microsoft Macintosh PowerPoint</Application>
  <PresentationFormat>On-screen Show (16:9)</PresentationFormat>
  <Paragraphs>218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Helvetica Neue</vt:lpstr>
      <vt:lpstr>Barlow</vt:lpstr>
      <vt:lpstr>Calibri</vt:lpstr>
      <vt:lpstr>Montserrat</vt:lpstr>
      <vt:lpstr>Arial</vt:lpstr>
      <vt:lpstr>Basset template</vt:lpstr>
      <vt:lpstr>1_Basset template</vt:lpstr>
      <vt:lpstr>Shelter/NFI Gap Analysis and Preparedness </vt:lpstr>
      <vt:lpstr>Displacement</vt:lpstr>
      <vt:lpstr>PowerPoint Presentation</vt:lpstr>
      <vt:lpstr>PowerPoint Presentation</vt:lpstr>
      <vt:lpstr>PowerPoint Presentation</vt:lpstr>
      <vt:lpstr>PowerPoint Presentation</vt:lpstr>
      <vt:lpstr>Summary of Countrywide Shelter/NFI Gaps</vt:lpstr>
      <vt:lpstr>Preparedness/Contingency </vt:lpstr>
      <vt:lpstr>Other Response Gaps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Food Items and Emergemcey Shelter Kits</dc:title>
  <dc:creator>MONIR_h1gk</dc:creator>
  <cp:lastModifiedBy>Ali Al-Eryani</cp:lastModifiedBy>
  <cp:revision>606</cp:revision>
  <cp:lastPrinted>2019-07-03T08:05:07Z</cp:lastPrinted>
  <dcterms:modified xsi:type="dcterms:W3CDTF">2019-07-24T09:24:23Z</dcterms:modified>
</cp:coreProperties>
</file>