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3" r:id="rId3"/>
    <p:sldId id="274" r:id="rId4"/>
    <p:sldId id="275" r:id="rId5"/>
    <p:sldId id="258" r:id="rId6"/>
    <p:sldId id="259" r:id="rId7"/>
    <p:sldId id="257" r:id="rId8"/>
    <p:sldId id="260" r:id="rId9"/>
    <p:sldId id="261" r:id="rId10"/>
    <p:sldId id="262" r:id="rId11"/>
    <p:sldId id="263" r:id="rId12"/>
    <p:sldId id="264" r:id="rId13"/>
    <p:sldId id="270" r:id="rId14"/>
    <p:sldId id="276" r:id="rId15"/>
    <p:sldId id="269" r:id="rId16"/>
    <p:sldId id="271" r:id="rId17"/>
    <p:sldId id="265" r:id="rId18"/>
    <p:sldId id="266" r:id="rId19"/>
    <p:sldId id="267" r:id="rId20"/>
    <p:sldId id="268" r:id="rId21"/>
    <p:sldId id="272" r:id="rId22"/>
    <p:sldId id="277" r:id="rId23"/>
    <p:sldId id="279" r:id="rId24"/>
    <p:sldId id="280" r:id="rId25"/>
    <p:sldId id="281" r:id="rId26"/>
    <p:sldId id="282" r:id="rId27"/>
    <p:sldId id="283" r:id="rId28"/>
    <p:sldId id="284" r:id="rId29"/>
    <p:sldId id="278"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9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10482805369852"/>
          <c:y val="7.4632958814369557E-2"/>
          <c:w val="0.82592324431061837"/>
          <c:h val="0.65930191146601369"/>
        </c:manualLayout>
      </c:layout>
      <c:barChart>
        <c:barDir val="col"/>
        <c:grouping val="clustered"/>
        <c:varyColors val="0"/>
        <c:ser>
          <c:idx val="0"/>
          <c:order val="0"/>
          <c:tx>
            <c:strRef>
              <c:f>Feuil1!$B$1</c:f>
              <c:strCache>
                <c:ptCount val="1"/>
                <c:pt idx="0">
                  <c:v>Série 1</c:v>
                </c:pt>
              </c:strCache>
            </c:strRef>
          </c:tx>
          <c:spPr>
            <a:solidFill>
              <a:schemeClr val="accent1"/>
            </a:solidFill>
            <a:ln>
              <a:solidFill>
                <a:schemeClr val="accent4">
                  <a:lumMod val="40000"/>
                  <a:lumOff val="60000"/>
                </a:schemeClr>
              </a:solidFill>
            </a:ln>
            <a:effectLst/>
          </c:spPr>
          <c:invertIfNegative val="0"/>
          <c:cat>
            <c:numRef>
              <c:f>Feuil1!$A$2:$A$5</c:f>
              <c:numCache>
                <c:formatCode>General</c:formatCode>
                <c:ptCount val="4"/>
                <c:pt idx="0">
                  <c:v>2017</c:v>
                </c:pt>
                <c:pt idx="1">
                  <c:v>2018</c:v>
                </c:pt>
                <c:pt idx="2">
                  <c:v>2019</c:v>
                </c:pt>
              </c:numCache>
            </c:numRef>
          </c:cat>
          <c:val>
            <c:numRef>
              <c:f>Feuil1!$B$2:$B$5</c:f>
              <c:numCache>
                <c:formatCode>General</c:formatCode>
                <c:ptCount val="4"/>
                <c:pt idx="0">
                  <c:v>9629</c:v>
                </c:pt>
                <c:pt idx="1">
                  <c:v>10565</c:v>
                </c:pt>
                <c:pt idx="2">
                  <c:v>18068</c:v>
                </c:pt>
              </c:numCache>
            </c:numRef>
          </c:val>
          <c:extLst>
            <c:ext xmlns:c16="http://schemas.microsoft.com/office/drawing/2014/chart" uri="{C3380CC4-5D6E-409C-BE32-E72D297353CC}">
              <c16:uniqueId val="{00000000-D6F4-4DD9-855F-E32F88F22299}"/>
            </c:ext>
          </c:extLst>
        </c:ser>
        <c:ser>
          <c:idx val="1"/>
          <c:order val="1"/>
          <c:tx>
            <c:strRef>
              <c:f>Feuil1!$C$1</c:f>
              <c:strCache>
                <c:ptCount val="1"/>
                <c:pt idx="0">
                  <c:v>Colonne1</c:v>
                </c:pt>
              </c:strCache>
            </c:strRef>
          </c:tx>
          <c:spPr>
            <a:solidFill>
              <a:schemeClr val="accent2"/>
            </a:solidFill>
            <a:ln>
              <a:noFill/>
            </a:ln>
            <a:effectLst/>
          </c:spPr>
          <c:invertIfNegative val="0"/>
          <c:cat>
            <c:numRef>
              <c:f>Feuil1!$A$2:$A$5</c:f>
              <c:numCache>
                <c:formatCode>General</c:formatCode>
                <c:ptCount val="4"/>
                <c:pt idx="0">
                  <c:v>2017</c:v>
                </c:pt>
                <c:pt idx="1">
                  <c:v>2018</c:v>
                </c:pt>
                <c:pt idx="2">
                  <c:v>2019</c:v>
                </c:pt>
              </c:numCache>
            </c:numRef>
          </c:cat>
          <c:val>
            <c:numRef>
              <c:f>Feuil1!$C$2:$C$5</c:f>
              <c:numCache>
                <c:formatCode>General</c:formatCode>
                <c:ptCount val="4"/>
              </c:numCache>
            </c:numRef>
          </c:val>
          <c:extLst>
            <c:ext xmlns:c16="http://schemas.microsoft.com/office/drawing/2014/chart" uri="{C3380CC4-5D6E-409C-BE32-E72D297353CC}">
              <c16:uniqueId val="{00000001-D6F4-4DD9-855F-E32F88F22299}"/>
            </c:ext>
          </c:extLst>
        </c:ser>
        <c:ser>
          <c:idx val="2"/>
          <c:order val="2"/>
          <c:tx>
            <c:strRef>
              <c:f>Feuil1!$D$1</c:f>
              <c:strCache>
                <c:ptCount val="1"/>
                <c:pt idx="0">
                  <c:v>Colonne2</c:v>
                </c:pt>
              </c:strCache>
            </c:strRef>
          </c:tx>
          <c:spPr>
            <a:solidFill>
              <a:schemeClr val="accent3"/>
            </a:solidFill>
            <a:ln>
              <a:noFill/>
            </a:ln>
            <a:effectLst/>
          </c:spPr>
          <c:invertIfNegative val="0"/>
          <c:cat>
            <c:numRef>
              <c:f>Feuil1!$A$2:$A$5</c:f>
              <c:numCache>
                <c:formatCode>General</c:formatCode>
                <c:ptCount val="4"/>
                <c:pt idx="0">
                  <c:v>2017</c:v>
                </c:pt>
                <c:pt idx="1">
                  <c:v>2018</c:v>
                </c:pt>
                <c:pt idx="2">
                  <c:v>2019</c:v>
                </c:pt>
              </c:numCache>
            </c:numRef>
          </c:cat>
          <c:val>
            <c:numRef>
              <c:f>Feuil1!$D$2:$D$5</c:f>
              <c:numCache>
                <c:formatCode>General</c:formatCode>
                <c:ptCount val="4"/>
              </c:numCache>
            </c:numRef>
          </c:val>
          <c:extLst>
            <c:ext xmlns:c16="http://schemas.microsoft.com/office/drawing/2014/chart" uri="{C3380CC4-5D6E-409C-BE32-E72D297353CC}">
              <c16:uniqueId val="{00000002-D6F4-4DD9-855F-E32F88F22299}"/>
            </c:ext>
          </c:extLst>
        </c:ser>
        <c:dLbls>
          <c:showLegendKey val="0"/>
          <c:showVal val="0"/>
          <c:showCatName val="0"/>
          <c:showSerName val="0"/>
          <c:showPercent val="0"/>
          <c:showBubbleSize val="0"/>
        </c:dLbls>
        <c:gapWidth val="219"/>
        <c:overlap val="-27"/>
        <c:axId val="198559040"/>
        <c:axId val="198562960"/>
      </c:barChart>
      <c:catAx>
        <c:axId val="1985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fr-FR"/>
          </a:p>
        </c:txPr>
        <c:crossAx val="198562960"/>
        <c:crosses val="autoZero"/>
        <c:auto val="1"/>
        <c:lblAlgn val="ctr"/>
        <c:lblOffset val="100"/>
        <c:noMultiLvlLbl val="0"/>
      </c:catAx>
      <c:valAx>
        <c:axId val="19856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fr-FR"/>
          </a:p>
        </c:txPr>
        <c:crossAx val="198559040"/>
        <c:crosses val="autoZero"/>
        <c:crossBetween val="between"/>
      </c:valAx>
      <c:spPr>
        <a:noFill/>
        <a:ln>
          <a:noFill/>
        </a:ln>
        <a:effectLst/>
      </c:spPr>
    </c:plotArea>
    <c:plotVisOnly val="1"/>
    <c:dispBlanksAs val="gap"/>
    <c:showDLblsOverMax val="0"/>
  </c:chart>
  <c:spPr>
    <a:noFill/>
    <a:ln>
      <a:noFill/>
    </a:ln>
    <a:effectLst/>
  </c:spPr>
  <c:txPr>
    <a:bodyPr/>
    <a:lstStyle/>
    <a:p>
      <a:pPr>
        <a:defRPr sz="36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91919678162494E-2"/>
          <c:y val="2.6616677332294586E-2"/>
          <c:w val="0.93500808032183746"/>
          <c:h val="0.66049330847778298"/>
        </c:manualLayout>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Feuil1!$A$2:$A$6</c:f>
              <c:strCache>
                <c:ptCount val="5"/>
                <c:pt idx="0">
                  <c:v>Février MAJ -DTM</c:v>
                </c:pt>
                <c:pt idx="1">
                  <c:v>Mars</c:v>
                </c:pt>
                <c:pt idx="2">
                  <c:v>Avril</c:v>
                </c:pt>
                <c:pt idx="3">
                  <c:v>20-mai</c:v>
                </c:pt>
                <c:pt idx="4">
                  <c:v>Toatl</c:v>
                </c:pt>
              </c:strCache>
            </c:strRef>
          </c:cat>
          <c:val>
            <c:numRef>
              <c:f>Feuil1!$B$2:$B$6</c:f>
              <c:numCache>
                <c:formatCode>General</c:formatCode>
                <c:ptCount val="5"/>
                <c:pt idx="0">
                  <c:v>0</c:v>
                </c:pt>
                <c:pt idx="1">
                  <c:v>825</c:v>
                </c:pt>
                <c:pt idx="2">
                  <c:v>1027</c:v>
                </c:pt>
                <c:pt idx="3">
                  <c:v>2189</c:v>
                </c:pt>
                <c:pt idx="4">
                  <c:v>4041</c:v>
                </c:pt>
              </c:numCache>
            </c:numRef>
          </c:val>
          <c:extLst>
            <c:ext xmlns:c16="http://schemas.microsoft.com/office/drawing/2014/chart" uri="{C3380CC4-5D6E-409C-BE32-E72D297353CC}">
              <c16:uniqueId val="{00000000-702A-4093-BDD9-E7D72940755A}"/>
            </c:ext>
          </c:extLst>
        </c:ser>
        <c:ser>
          <c:idx val="1"/>
          <c:order val="1"/>
          <c:tx>
            <c:strRef>
              <c:f>Feuil1!$C$1</c:f>
              <c:strCache>
                <c:ptCount val="1"/>
                <c:pt idx="0">
                  <c:v>Série 2</c:v>
                </c:pt>
              </c:strCache>
            </c:strRef>
          </c:tx>
          <c:spPr>
            <a:solidFill>
              <a:schemeClr val="accent2"/>
            </a:solidFill>
            <a:ln>
              <a:noFill/>
            </a:ln>
            <a:effectLst/>
          </c:spPr>
          <c:invertIfNegative val="0"/>
          <c:cat>
            <c:strRef>
              <c:f>Feuil1!$A$2:$A$6</c:f>
              <c:strCache>
                <c:ptCount val="5"/>
                <c:pt idx="0">
                  <c:v>Février MAJ -DTM</c:v>
                </c:pt>
                <c:pt idx="1">
                  <c:v>Mars</c:v>
                </c:pt>
                <c:pt idx="2">
                  <c:v>Avril</c:v>
                </c:pt>
                <c:pt idx="3">
                  <c:v>20-mai</c:v>
                </c:pt>
                <c:pt idx="4">
                  <c:v>Toatl</c:v>
                </c:pt>
              </c:strCache>
            </c:strRef>
          </c:cat>
          <c:val>
            <c:numRef>
              <c:f>Feuil1!$C$2:$C$6</c:f>
              <c:numCache>
                <c:formatCode>General</c:formatCode>
                <c:ptCount val="5"/>
              </c:numCache>
            </c:numRef>
          </c:val>
          <c:extLst>
            <c:ext xmlns:c16="http://schemas.microsoft.com/office/drawing/2014/chart" uri="{C3380CC4-5D6E-409C-BE32-E72D297353CC}">
              <c16:uniqueId val="{00000001-702A-4093-BDD9-E7D72940755A}"/>
            </c:ext>
          </c:extLst>
        </c:ser>
        <c:ser>
          <c:idx val="2"/>
          <c:order val="2"/>
          <c:tx>
            <c:strRef>
              <c:f>Feuil1!$D$1</c:f>
              <c:strCache>
                <c:ptCount val="1"/>
                <c:pt idx="0">
                  <c:v>Série 3</c:v>
                </c:pt>
              </c:strCache>
            </c:strRef>
          </c:tx>
          <c:spPr>
            <a:solidFill>
              <a:schemeClr val="accent3"/>
            </a:solidFill>
            <a:ln>
              <a:noFill/>
            </a:ln>
            <a:effectLst/>
          </c:spPr>
          <c:invertIfNegative val="0"/>
          <c:cat>
            <c:strRef>
              <c:f>Feuil1!$A$2:$A$6</c:f>
              <c:strCache>
                <c:ptCount val="5"/>
                <c:pt idx="0">
                  <c:v>Février MAJ -DTM</c:v>
                </c:pt>
                <c:pt idx="1">
                  <c:v>Mars</c:v>
                </c:pt>
                <c:pt idx="2">
                  <c:v>Avril</c:v>
                </c:pt>
                <c:pt idx="3">
                  <c:v>20-mai</c:v>
                </c:pt>
                <c:pt idx="4">
                  <c:v>Toatl</c:v>
                </c:pt>
              </c:strCache>
            </c:strRef>
          </c:cat>
          <c:val>
            <c:numRef>
              <c:f>Feuil1!$D$2:$D$6</c:f>
              <c:numCache>
                <c:formatCode>General</c:formatCode>
                <c:ptCount val="5"/>
              </c:numCache>
            </c:numRef>
          </c:val>
          <c:extLst>
            <c:ext xmlns:c16="http://schemas.microsoft.com/office/drawing/2014/chart" uri="{C3380CC4-5D6E-409C-BE32-E72D297353CC}">
              <c16:uniqueId val="{00000002-702A-4093-BDD9-E7D72940755A}"/>
            </c:ext>
          </c:extLst>
        </c:ser>
        <c:dLbls>
          <c:showLegendKey val="0"/>
          <c:showVal val="0"/>
          <c:showCatName val="0"/>
          <c:showSerName val="0"/>
          <c:showPercent val="0"/>
          <c:showBubbleSize val="0"/>
        </c:dLbls>
        <c:gapWidth val="219"/>
        <c:overlap val="-27"/>
        <c:axId val="198555904"/>
        <c:axId val="197252296"/>
      </c:barChart>
      <c:catAx>
        <c:axId val="19855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fr-FR"/>
          </a:p>
        </c:txPr>
        <c:crossAx val="197252296"/>
        <c:crosses val="autoZero"/>
        <c:auto val="1"/>
        <c:lblAlgn val="ctr"/>
        <c:lblOffset val="100"/>
        <c:noMultiLvlLbl val="0"/>
      </c:catAx>
      <c:valAx>
        <c:axId val="197252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fr-FR"/>
          </a:p>
        </c:txPr>
        <c:crossAx val="198555904"/>
        <c:crosses val="autoZero"/>
        <c:crossBetween val="between"/>
      </c:valAx>
      <c:spPr>
        <a:noFill/>
        <a:ln>
          <a:noFill/>
        </a:ln>
        <a:effectLst/>
      </c:spPr>
    </c:plotArea>
    <c:plotVisOnly val="1"/>
    <c:dispBlanksAs val="gap"/>
    <c:showDLblsOverMax val="0"/>
  </c:chart>
  <c:spPr>
    <a:noFill/>
    <a:ln>
      <a:noFill/>
    </a:ln>
    <a:effectLst/>
  </c:spPr>
  <c:txPr>
    <a:bodyPr/>
    <a:lstStyle/>
    <a:p>
      <a:pPr>
        <a:defRPr sz="32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F758111-533D-45B6-B526-4EE1C925F4BB}" type="datetimeFigureOut">
              <a:rPr lang="fr-FR" smtClean="0"/>
              <a:t>28/05/2019</a:t>
            </a:fld>
            <a:endParaRPr lang="fr-F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r-F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F4D8294-5020-4600-84E4-506715D5EC4D}" type="slidenum">
              <a:rPr lang="fr-FR" smtClean="0"/>
              <a:t>‹#›</a:t>
            </a:fld>
            <a:endParaRPr lang="fr-F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885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758111-533D-45B6-B526-4EE1C925F4BB}" type="datetimeFigureOut">
              <a:rPr lang="fr-FR" smtClean="0"/>
              <a:t>28/05/2019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D8294-5020-4600-84E4-506715D5EC4D}" type="slidenum">
              <a:rPr lang="fr-FR" smtClean="0"/>
              <a:t>‹#›</a:t>
            </a:fld>
            <a:endParaRPr lang="fr-FR"/>
          </a:p>
        </p:txBody>
      </p:sp>
    </p:spTree>
    <p:extLst>
      <p:ext uri="{BB962C8B-B14F-4D97-AF65-F5344CB8AC3E}">
        <p14:creationId xmlns:p14="http://schemas.microsoft.com/office/powerpoint/2010/main" val="279209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758111-533D-45B6-B526-4EE1C925F4BB}" type="datetimeFigureOut">
              <a:rPr lang="fr-FR" smtClean="0"/>
              <a:t>28/05/2019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D8294-5020-4600-84E4-506715D5EC4D}" type="slidenum">
              <a:rPr lang="fr-FR" smtClean="0"/>
              <a:t>‹#›</a:t>
            </a:fld>
            <a:endParaRPr lang="fr-FR"/>
          </a:p>
        </p:txBody>
      </p:sp>
    </p:spTree>
    <p:extLst>
      <p:ext uri="{BB962C8B-B14F-4D97-AF65-F5344CB8AC3E}">
        <p14:creationId xmlns:p14="http://schemas.microsoft.com/office/powerpoint/2010/main" val="201667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758111-533D-45B6-B526-4EE1C925F4BB}" type="datetimeFigureOut">
              <a:rPr lang="fr-FR" smtClean="0"/>
              <a:t>28/05/2019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D8294-5020-4600-84E4-506715D5EC4D}" type="slidenum">
              <a:rPr lang="fr-FR" smtClean="0"/>
              <a:t>‹#›</a:t>
            </a:fld>
            <a:endParaRPr lang="fr-FR"/>
          </a:p>
        </p:txBody>
      </p:sp>
    </p:spTree>
    <p:extLst>
      <p:ext uri="{BB962C8B-B14F-4D97-AF65-F5344CB8AC3E}">
        <p14:creationId xmlns:p14="http://schemas.microsoft.com/office/powerpoint/2010/main" val="147922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F758111-533D-45B6-B526-4EE1C925F4BB}" type="datetimeFigureOut">
              <a:rPr lang="fr-FR" smtClean="0"/>
              <a:t>28/05/2019</a:t>
            </a:fld>
            <a:endParaRPr lang="fr-F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F4D8294-5020-4600-84E4-506715D5EC4D}" type="slidenum">
              <a:rPr lang="fr-FR" smtClean="0"/>
              <a:t>‹#›</a:t>
            </a:fld>
            <a:endParaRPr lang="fr-F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299738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F758111-533D-45B6-B526-4EE1C925F4BB}" type="datetimeFigureOut">
              <a:rPr lang="fr-FR" smtClean="0"/>
              <a:t>28/05/2019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4D8294-5020-4600-84E4-506715D5EC4D}" type="slidenum">
              <a:rPr lang="fr-FR" smtClean="0"/>
              <a:t>‹#›</a:t>
            </a:fld>
            <a:endParaRPr lang="fr-FR"/>
          </a:p>
        </p:txBody>
      </p:sp>
    </p:spTree>
    <p:extLst>
      <p:ext uri="{BB962C8B-B14F-4D97-AF65-F5344CB8AC3E}">
        <p14:creationId xmlns:p14="http://schemas.microsoft.com/office/powerpoint/2010/main" val="18204818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F758111-533D-45B6-B526-4EE1C925F4BB}" type="datetimeFigureOut">
              <a:rPr lang="fr-FR" smtClean="0"/>
              <a:t>28/05/2019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F4D8294-5020-4600-84E4-506715D5EC4D}" type="slidenum">
              <a:rPr lang="fr-FR" smtClean="0"/>
              <a:t>‹#›</a:t>
            </a:fld>
            <a:endParaRPr lang="fr-FR"/>
          </a:p>
        </p:txBody>
      </p:sp>
    </p:spTree>
    <p:extLst>
      <p:ext uri="{BB962C8B-B14F-4D97-AF65-F5344CB8AC3E}">
        <p14:creationId xmlns:p14="http://schemas.microsoft.com/office/powerpoint/2010/main" val="371913207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758111-533D-45B6-B526-4EE1C925F4BB}" type="datetimeFigureOut">
              <a:rPr lang="fr-FR" smtClean="0"/>
              <a:t>28/05/2019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F4D8294-5020-4600-84E4-506715D5EC4D}" type="slidenum">
              <a:rPr lang="fr-FR" smtClean="0"/>
              <a:t>‹#›</a:t>
            </a:fld>
            <a:endParaRPr lang="fr-FR"/>
          </a:p>
        </p:txBody>
      </p:sp>
    </p:spTree>
    <p:extLst>
      <p:ext uri="{BB962C8B-B14F-4D97-AF65-F5344CB8AC3E}">
        <p14:creationId xmlns:p14="http://schemas.microsoft.com/office/powerpoint/2010/main" val="256568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58111-533D-45B6-B526-4EE1C925F4BB}" type="datetimeFigureOut">
              <a:rPr lang="fr-FR" smtClean="0"/>
              <a:t>28/05/2019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F4D8294-5020-4600-84E4-506715D5EC4D}" type="slidenum">
              <a:rPr lang="fr-FR" smtClean="0"/>
              <a:t>‹#›</a:t>
            </a:fld>
            <a:endParaRPr lang="fr-FR"/>
          </a:p>
        </p:txBody>
      </p:sp>
    </p:spTree>
    <p:extLst>
      <p:ext uri="{BB962C8B-B14F-4D97-AF65-F5344CB8AC3E}">
        <p14:creationId xmlns:p14="http://schemas.microsoft.com/office/powerpoint/2010/main" val="72516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BF758111-533D-45B6-B526-4EE1C925F4BB}" type="datetimeFigureOut">
              <a:rPr lang="fr-FR" smtClean="0"/>
              <a:t>28/05/2019</a:t>
            </a:fld>
            <a:endParaRPr lang="fr-FR"/>
          </a:p>
        </p:txBody>
      </p:sp>
      <p:sp>
        <p:nvSpPr>
          <p:cNvPr id="6" name="Footer Placeholder 5"/>
          <p:cNvSpPr>
            <a:spLocks noGrp="1"/>
          </p:cNvSpPr>
          <p:nvPr>
            <p:ph type="ftr" sz="quarter" idx="11"/>
          </p:nvPr>
        </p:nvSpPr>
        <p:spPr>
          <a:xfrm>
            <a:off x="2103620" y="6375679"/>
            <a:ext cx="3482179" cy="345796"/>
          </a:xfrm>
        </p:spPr>
        <p:txBody>
          <a:bodyPr/>
          <a:lstStyle/>
          <a:p>
            <a:endParaRPr lang="fr-FR"/>
          </a:p>
        </p:txBody>
      </p:sp>
      <p:sp>
        <p:nvSpPr>
          <p:cNvPr id="7" name="Slide Number Placeholder 6"/>
          <p:cNvSpPr>
            <a:spLocks noGrp="1"/>
          </p:cNvSpPr>
          <p:nvPr>
            <p:ph type="sldNum" sz="quarter" idx="12"/>
          </p:nvPr>
        </p:nvSpPr>
        <p:spPr>
          <a:xfrm>
            <a:off x="5691014" y="6375679"/>
            <a:ext cx="1232456" cy="345796"/>
          </a:xfrm>
        </p:spPr>
        <p:txBody>
          <a:bodyPr/>
          <a:lstStyle/>
          <a:p>
            <a:fld id="{0F4D8294-5020-4600-84E4-506715D5EC4D}" type="slidenum">
              <a:rPr lang="fr-FR" smtClean="0"/>
              <a:t>‹#›</a:t>
            </a:fld>
            <a:endParaRPr lang="fr-F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068250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BF758111-533D-45B6-B526-4EE1C925F4BB}" type="datetimeFigureOut">
              <a:rPr lang="fr-FR" smtClean="0"/>
              <a:t>28/05/2019</a:t>
            </a:fld>
            <a:endParaRPr lang="fr-FR"/>
          </a:p>
        </p:txBody>
      </p:sp>
      <p:sp>
        <p:nvSpPr>
          <p:cNvPr id="6" name="Footer Placeholder 5"/>
          <p:cNvSpPr>
            <a:spLocks noGrp="1"/>
          </p:cNvSpPr>
          <p:nvPr>
            <p:ph type="ftr" sz="quarter" idx="11"/>
          </p:nvPr>
        </p:nvSpPr>
        <p:spPr>
          <a:xfrm>
            <a:off x="2103621" y="6375679"/>
            <a:ext cx="3482178" cy="345796"/>
          </a:xfrm>
        </p:spPr>
        <p:txBody>
          <a:bodyPr/>
          <a:lstStyle/>
          <a:p>
            <a:endParaRPr lang="fr-FR"/>
          </a:p>
        </p:txBody>
      </p:sp>
      <p:sp>
        <p:nvSpPr>
          <p:cNvPr id="7" name="Slide Number Placeholder 6"/>
          <p:cNvSpPr>
            <a:spLocks noGrp="1"/>
          </p:cNvSpPr>
          <p:nvPr>
            <p:ph type="sldNum" sz="quarter" idx="12"/>
          </p:nvPr>
        </p:nvSpPr>
        <p:spPr>
          <a:xfrm>
            <a:off x="5687568" y="6375679"/>
            <a:ext cx="1234440" cy="345796"/>
          </a:xfrm>
        </p:spPr>
        <p:txBody>
          <a:bodyPr/>
          <a:lstStyle/>
          <a:p>
            <a:fld id="{0F4D8294-5020-4600-84E4-506715D5EC4D}" type="slidenum">
              <a:rPr lang="fr-FR" smtClean="0"/>
              <a:t>‹#›</a:t>
            </a:fld>
            <a:endParaRPr lang="fr-FR"/>
          </a:p>
        </p:txBody>
      </p:sp>
    </p:spTree>
    <p:extLst>
      <p:ext uri="{BB962C8B-B14F-4D97-AF65-F5344CB8AC3E}">
        <p14:creationId xmlns:p14="http://schemas.microsoft.com/office/powerpoint/2010/main" val="123700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F758111-533D-45B6-B526-4EE1C925F4BB}" type="datetimeFigureOut">
              <a:rPr lang="fr-FR" smtClean="0"/>
              <a:t>28/05/2019</a:t>
            </a:fld>
            <a:endParaRPr lang="fr-F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F4D8294-5020-4600-84E4-506715D5EC4D}" type="slidenum">
              <a:rPr lang="fr-FR" smtClean="0"/>
              <a:t>‹#›</a:t>
            </a:fld>
            <a:endParaRPr lang="fr-F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91623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8522" y="1160734"/>
            <a:ext cx="10318418" cy="2735857"/>
          </a:xfrm>
        </p:spPr>
        <p:txBody>
          <a:bodyPr>
            <a:normAutofit/>
          </a:bodyPr>
          <a:lstStyle/>
          <a:p>
            <a:r>
              <a:rPr lang="fr-FR" sz="4000" dirty="0"/>
              <a:t>Rencontre avec les acteurs humanitaires sur la situation des PDI dans la </a:t>
            </a:r>
            <a:r>
              <a:rPr lang="fr-FR" sz="4000" dirty="0" err="1"/>
              <a:t>region</a:t>
            </a:r>
            <a:endParaRPr lang="fr-FR" sz="4000" dirty="0"/>
          </a:p>
        </p:txBody>
      </p:sp>
      <p:sp>
        <p:nvSpPr>
          <p:cNvPr id="3" name="Sous-titre 2"/>
          <p:cNvSpPr>
            <a:spLocks noGrp="1"/>
          </p:cNvSpPr>
          <p:nvPr>
            <p:ph type="subTitle" idx="1"/>
          </p:nvPr>
        </p:nvSpPr>
        <p:spPr/>
        <p:txBody>
          <a:bodyPr/>
          <a:lstStyle/>
          <a:p>
            <a:r>
              <a:rPr lang="fr-FR" dirty="0"/>
              <a:t>DRDSES-Ségou      Mai </a:t>
            </a:r>
            <a:r>
              <a:rPr lang="fr-FR" sz="1800" dirty="0"/>
              <a:t>2019</a:t>
            </a:r>
            <a:endParaRPr lang="fr-FR" dirty="0"/>
          </a:p>
        </p:txBody>
      </p:sp>
    </p:spTree>
    <p:extLst>
      <p:ext uri="{BB962C8B-B14F-4D97-AF65-F5344CB8AC3E}">
        <p14:creationId xmlns:p14="http://schemas.microsoft.com/office/powerpoint/2010/main" val="473225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5768" y="1397359"/>
            <a:ext cx="10178322" cy="3593591"/>
          </a:xfrm>
        </p:spPr>
        <p:txBody>
          <a:bodyPr/>
          <a:lstStyle/>
          <a:p>
            <a:pPr lvl="0">
              <a:buFont typeface="Wingdings" panose="05000000000000000000" pitchFamily="2" charset="2"/>
              <a:buChar char="v"/>
            </a:pPr>
            <a:r>
              <a:rPr lang="fr-FR" b="1" dirty="0">
                <a:solidFill>
                  <a:schemeClr val="tx1"/>
                </a:solidFill>
              </a:rPr>
              <a:t>A Ségou : </a:t>
            </a:r>
            <a:endParaRPr lang="fr-FR" dirty="0">
              <a:solidFill>
                <a:schemeClr val="tx1"/>
              </a:solidFill>
            </a:endParaRPr>
          </a:p>
          <a:p>
            <a:pPr marL="0" indent="0">
              <a:buNone/>
            </a:pPr>
            <a:r>
              <a:rPr lang="fr-FR" i="1" dirty="0">
                <a:solidFill>
                  <a:schemeClr val="tx1"/>
                </a:solidFill>
              </a:rPr>
              <a:t>Identification de 225 personnes déplacées dans communes de </a:t>
            </a:r>
            <a:r>
              <a:rPr lang="fr-FR" i="1" dirty="0" err="1">
                <a:solidFill>
                  <a:schemeClr val="tx1"/>
                </a:solidFill>
              </a:rPr>
              <a:t>Pelengana</a:t>
            </a:r>
            <a:r>
              <a:rPr lang="fr-FR" i="1" dirty="0">
                <a:solidFill>
                  <a:schemeClr val="tx1"/>
                </a:solidFill>
              </a:rPr>
              <a:t> et remise de dons (vivres et non vivres) à 30 personnes déplacées par la DRDSES</a:t>
            </a:r>
            <a:endParaRPr lang="fr-FR" dirty="0">
              <a:solidFill>
                <a:schemeClr val="tx1"/>
              </a:solidFill>
            </a:endParaRPr>
          </a:p>
          <a:p>
            <a:pPr>
              <a:buFont typeface="Wingdings" panose="05000000000000000000" pitchFamily="2" charset="2"/>
              <a:buChar char="v"/>
            </a:pPr>
            <a:endParaRPr lang="fr-FR" dirty="0"/>
          </a:p>
        </p:txBody>
      </p:sp>
      <p:sp>
        <p:nvSpPr>
          <p:cNvPr id="4" name="Titre 1"/>
          <p:cNvSpPr>
            <a:spLocks noGrp="1"/>
          </p:cNvSpPr>
          <p:nvPr>
            <p:ph type="title"/>
          </p:nvPr>
        </p:nvSpPr>
        <p:spPr>
          <a:xfrm>
            <a:off x="1251678" y="382385"/>
            <a:ext cx="10178322" cy="771006"/>
          </a:xfrm>
        </p:spPr>
        <p:txBody>
          <a:bodyPr>
            <a:normAutofit/>
          </a:bodyPr>
          <a:lstStyle/>
          <a:p>
            <a:r>
              <a:rPr lang="fr-FR" sz="4800" dirty="0"/>
              <a:t>Actions en faveur des </a:t>
            </a:r>
            <a:r>
              <a:rPr lang="fr-FR" sz="4800" dirty="0" err="1"/>
              <a:t>PDI’s</a:t>
            </a:r>
            <a:r>
              <a:rPr lang="fr-FR" sz="4800" dirty="0"/>
              <a:t> en 2018</a:t>
            </a:r>
          </a:p>
        </p:txBody>
      </p:sp>
    </p:spTree>
    <p:extLst>
      <p:ext uri="{BB962C8B-B14F-4D97-AF65-F5344CB8AC3E}">
        <p14:creationId xmlns:p14="http://schemas.microsoft.com/office/powerpoint/2010/main" val="274973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196823254"/>
              </p:ext>
            </p:extLst>
          </p:nvPr>
        </p:nvGraphicFramePr>
        <p:xfrm>
          <a:off x="798490" y="1532586"/>
          <a:ext cx="11011436" cy="4826938"/>
        </p:xfrm>
        <a:graphic>
          <a:graphicData uri="http://schemas.openxmlformats.org/drawingml/2006/table">
            <a:tbl>
              <a:tblPr>
                <a:tableStyleId>{5C22544A-7EE6-4342-B048-85BDC9FD1C3A}</a:tableStyleId>
              </a:tblPr>
              <a:tblGrid>
                <a:gridCol w="4204006">
                  <a:extLst>
                    <a:ext uri="{9D8B030D-6E8A-4147-A177-3AD203B41FA5}">
                      <a16:colId xmlns:a16="http://schemas.microsoft.com/office/drawing/2014/main" val="20000"/>
                    </a:ext>
                  </a:extLst>
                </a:gridCol>
                <a:gridCol w="1414617">
                  <a:extLst>
                    <a:ext uri="{9D8B030D-6E8A-4147-A177-3AD203B41FA5}">
                      <a16:colId xmlns:a16="http://schemas.microsoft.com/office/drawing/2014/main" val="20001"/>
                    </a:ext>
                  </a:extLst>
                </a:gridCol>
                <a:gridCol w="1328279">
                  <a:extLst>
                    <a:ext uri="{9D8B030D-6E8A-4147-A177-3AD203B41FA5}">
                      <a16:colId xmlns:a16="http://schemas.microsoft.com/office/drawing/2014/main" val="20002"/>
                    </a:ext>
                  </a:extLst>
                </a:gridCol>
                <a:gridCol w="1593936">
                  <a:extLst>
                    <a:ext uri="{9D8B030D-6E8A-4147-A177-3AD203B41FA5}">
                      <a16:colId xmlns:a16="http://schemas.microsoft.com/office/drawing/2014/main" val="20003"/>
                    </a:ext>
                  </a:extLst>
                </a:gridCol>
                <a:gridCol w="2470598">
                  <a:extLst>
                    <a:ext uri="{9D8B030D-6E8A-4147-A177-3AD203B41FA5}">
                      <a16:colId xmlns:a16="http://schemas.microsoft.com/office/drawing/2014/main" val="20004"/>
                    </a:ext>
                  </a:extLst>
                </a:gridCol>
              </a:tblGrid>
              <a:tr h="284074">
                <a:tc>
                  <a:txBody>
                    <a:bodyPr/>
                    <a:lstStyle/>
                    <a:p>
                      <a:pPr algn="ctr" fontAlgn="b"/>
                      <a:r>
                        <a:rPr lang="fr-FR" sz="1800" u="none" strike="noStrike" dirty="0">
                          <a:effectLst/>
                        </a:rPr>
                        <a:t>Localités</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u="none" strike="noStrike" dirty="0">
                          <a:effectLst/>
                        </a:rPr>
                        <a:t>Ménages</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u="none" strike="noStrike" dirty="0">
                          <a:effectLst/>
                        </a:rPr>
                        <a:t>Femmes</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u="none" strike="noStrike" dirty="0">
                          <a:effectLst/>
                        </a:rPr>
                        <a:t>Hommes</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u="none" strike="noStrike" dirty="0">
                          <a:effectLst/>
                        </a:rPr>
                        <a:t>Total</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074">
                <a:tc>
                  <a:txBody>
                    <a:bodyPr/>
                    <a:lstStyle/>
                    <a:p>
                      <a:pPr algn="l" fontAlgn="b"/>
                      <a:r>
                        <a:rPr lang="fr-FR" sz="1800" b="1" u="none" strike="noStrike" dirty="0">
                          <a:effectLst/>
                        </a:rPr>
                        <a:t>MACINA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a:effectLst/>
                        </a:rPr>
                        <a:t>            257   </a:t>
                      </a:r>
                      <a:endParaRPr lang="fr-FR" sz="1800" b="1"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920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870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1 790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284074">
                <a:tc>
                  <a:txBody>
                    <a:bodyPr/>
                    <a:lstStyle/>
                    <a:p>
                      <a:pPr algn="l" fontAlgn="b"/>
                      <a:r>
                        <a:rPr lang="fr-FR" sz="1800" u="none" strike="noStrike" dirty="0">
                          <a:effectLst/>
                        </a:rPr>
                        <a:t>KOKRY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53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164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168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332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4074">
                <a:tc>
                  <a:txBody>
                    <a:bodyPr/>
                    <a:lstStyle/>
                    <a:p>
                      <a:pPr algn="l" fontAlgn="b"/>
                      <a:r>
                        <a:rPr lang="fr-FR" sz="1800" u="none" strike="noStrike">
                          <a:effectLst/>
                        </a:rPr>
                        <a:t>KOLONGO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14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56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54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110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4074">
                <a:tc>
                  <a:txBody>
                    <a:bodyPr/>
                    <a:lstStyle/>
                    <a:p>
                      <a:pPr algn="l" fontAlgn="b"/>
                      <a:r>
                        <a:rPr lang="fr-FR" sz="1800" u="none" strike="noStrike" dirty="0">
                          <a:effectLst/>
                        </a:rPr>
                        <a:t>MACINA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190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700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648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1 348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4074">
                <a:tc>
                  <a:txBody>
                    <a:bodyPr/>
                    <a:lstStyle/>
                    <a:p>
                      <a:pPr algn="l" fontAlgn="b"/>
                      <a:r>
                        <a:rPr lang="fr-FR" sz="1800" b="1" u="none" strike="noStrike" dirty="0">
                          <a:effectLst/>
                        </a:rPr>
                        <a:t>NIONO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2 383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5 832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5 744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11 834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84074">
                <a:tc>
                  <a:txBody>
                    <a:bodyPr/>
                    <a:lstStyle/>
                    <a:p>
                      <a:pPr algn="l" fontAlgn="b"/>
                      <a:r>
                        <a:rPr lang="fr-FR" sz="1800" u="none" strike="noStrike" dirty="0">
                          <a:effectLst/>
                        </a:rPr>
                        <a:t>DOGOFRY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268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461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787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1 248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84074">
                <a:tc>
                  <a:txBody>
                    <a:bodyPr/>
                    <a:lstStyle/>
                    <a:p>
                      <a:pPr algn="l" fontAlgn="b"/>
                      <a:r>
                        <a:rPr lang="fr-FR" sz="1800" u="none" strike="noStrike" dirty="0">
                          <a:effectLst/>
                        </a:rPr>
                        <a:t>DIABALY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592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1 168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1 036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2 204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4074">
                <a:tc>
                  <a:txBody>
                    <a:bodyPr/>
                    <a:lstStyle/>
                    <a:p>
                      <a:pPr algn="l" fontAlgn="b"/>
                      <a:r>
                        <a:rPr lang="fr-FR" sz="1800" u="none" strike="noStrike" dirty="0">
                          <a:effectLst/>
                        </a:rPr>
                        <a:t>KALA SIGUIDA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165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504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530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1 034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84074">
                <a:tc>
                  <a:txBody>
                    <a:bodyPr/>
                    <a:lstStyle/>
                    <a:p>
                      <a:pPr algn="l" fontAlgn="b"/>
                      <a:r>
                        <a:rPr lang="fr-FR" sz="1800" u="none" strike="noStrike" dirty="0">
                          <a:effectLst/>
                        </a:rPr>
                        <a:t>MARIKO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36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155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127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282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4074">
                <a:tc>
                  <a:txBody>
                    <a:bodyPr/>
                    <a:lstStyle/>
                    <a:p>
                      <a:pPr algn="l" fontAlgn="b"/>
                      <a:r>
                        <a:rPr lang="fr-FR" sz="1800" u="none" strike="noStrike" dirty="0">
                          <a:effectLst/>
                        </a:rPr>
                        <a:t>NAMPALARI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236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691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550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1 241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84074">
                <a:tc>
                  <a:txBody>
                    <a:bodyPr/>
                    <a:lstStyle/>
                    <a:p>
                      <a:pPr algn="l" fontAlgn="b"/>
                      <a:r>
                        <a:rPr lang="fr-FR" sz="1800" u="none" strike="noStrike" dirty="0">
                          <a:effectLst/>
                        </a:rPr>
                        <a:t>NIONO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117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157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168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325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84074">
                <a:tc>
                  <a:txBody>
                    <a:bodyPr/>
                    <a:lstStyle/>
                    <a:p>
                      <a:pPr algn="l" fontAlgn="b"/>
                      <a:r>
                        <a:rPr lang="fr-FR" sz="1800" u="none" strike="noStrike" dirty="0">
                          <a:effectLst/>
                        </a:rPr>
                        <a:t>POGO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20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63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43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106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84074">
                <a:tc>
                  <a:txBody>
                    <a:bodyPr/>
                    <a:lstStyle/>
                    <a:p>
                      <a:pPr algn="l" fontAlgn="b"/>
                      <a:r>
                        <a:rPr lang="fr-FR" sz="1800" u="none" strike="noStrike" dirty="0">
                          <a:effectLst/>
                        </a:rPr>
                        <a:t>SIRIBALA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29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83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92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175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84074">
                <a:tc>
                  <a:txBody>
                    <a:bodyPr/>
                    <a:lstStyle/>
                    <a:p>
                      <a:pPr algn="l" fontAlgn="b"/>
                      <a:r>
                        <a:rPr lang="fr-FR" sz="1800" u="none" strike="noStrike" dirty="0">
                          <a:effectLst/>
                        </a:rPr>
                        <a:t>SOKOLO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444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1 362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1 460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2 822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84074">
                <a:tc>
                  <a:txBody>
                    <a:bodyPr/>
                    <a:lstStyle/>
                    <a:p>
                      <a:pPr algn="l" fontAlgn="b"/>
                      <a:r>
                        <a:rPr lang="fr-FR" sz="1800" u="none" strike="noStrike" dirty="0">
                          <a:effectLst/>
                        </a:rPr>
                        <a:t>TORIDAGAKO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433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1 211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898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2 109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05364">
                <a:tc>
                  <a:txBody>
                    <a:bodyPr/>
                    <a:lstStyle/>
                    <a:p>
                      <a:pPr algn="l" fontAlgn="b"/>
                      <a:r>
                        <a:rPr lang="fr-FR" sz="1800" u="none" strike="noStrike" dirty="0">
                          <a:effectLst/>
                        </a:rPr>
                        <a:t>YEREDON SANIONA </a:t>
                      </a:r>
                      <a:endParaRPr lang="fr-FR" sz="1800" b="1"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43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135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153   </a:t>
                      </a:r>
                      <a:endParaRPr lang="fr-FR" sz="1800" b="0" i="0" u="none" strike="noStrike">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288   </a:t>
                      </a:r>
                      <a:endParaRPr lang="fr-FR" sz="1800" b="0" i="0" u="none" strike="noStrike" dirty="0">
                        <a:solidFill>
                          <a:srgbClr val="000000"/>
                        </a:solidFill>
                        <a:effectLst/>
                        <a:latin typeface="Calibri" panose="020F0502020204030204" pitchFamily="34" charset="0"/>
                      </a:endParaRPr>
                    </a:p>
                  </a:txBody>
                  <a:tcPr marL="7434" marR="7434" marT="7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4" name="Titre 1"/>
          <p:cNvSpPr>
            <a:spLocks noGrp="1"/>
          </p:cNvSpPr>
          <p:nvPr>
            <p:ph type="title"/>
          </p:nvPr>
        </p:nvSpPr>
        <p:spPr>
          <a:xfrm>
            <a:off x="1238799" y="124808"/>
            <a:ext cx="10178322" cy="1407778"/>
          </a:xfrm>
        </p:spPr>
        <p:txBody>
          <a:bodyPr>
            <a:normAutofit fontScale="90000"/>
          </a:bodyPr>
          <a:lstStyle/>
          <a:p>
            <a:pPr algn="ctr"/>
            <a:r>
              <a:rPr lang="fr-FR" b="1" dirty="0"/>
              <a:t>SITUAION DES </a:t>
            </a:r>
            <a:r>
              <a:rPr lang="fr-FR" b="1" dirty="0" err="1"/>
              <a:t>PDI’s</a:t>
            </a:r>
            <a:r>
              <a:rPr lang="fr-FR" b="1" dirty="0"/>
              <a:t> en 2019 (30/04/2019</a:t>
            </a:r>
          </a:p>
        </p:txBody>
      </p:sp>
    </p:spTree>
    <p:extLst>
      <p:ext uri="{BB962C8B-B14F-4D97-AF65-F5344CB8AC3E}">
        <p14:creationId xmlns:p14="http://schemas.microsoft.com/office/powerpoint/2010/main" val="349350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4212661988"/>
              </p:ext>
            </p:extLst>
          </p:nvPr>
        </p:nvGraphicFramePr>
        <p:xfrm>
          <a:off x="862884" y="864641"/>
          <a:ext cx="11075832" cy="4636394"/>
        </p:xfrm>
        <a:graphic>
          <a:graphicData uri="http://schemas.openxmlformats.org/drawingml/2006/table">
            <a:tbl>
              <a:tblPr>
                <a:tableStyleId>{5C22544A-7EE6-4342-B048-85BDC9FD1C3A}</a:tableStyleId>
              </a:tblPr>
              <a:tblGrid>
                <a:gridCol w="4228590">
                  <a:extLst>
                    <a:ext uri="{9D8B030D-6E8A-4147-A177-3AD203B41FA5}">
                      <a16:colId xmlns:a16="http://schemas.microsoft.com/office/drawing/2014/main" val="20000"/>
                    </a:ext>
                  </a:extLst>
                </a:gridCol>
                <a:gridCol w="1422890">
                  <a:extLst>
                    <a:ext uri="{9D8B030D-6E8A-4147-A177-3AD203B41FA5}">
                      <a16:colId xmlns:a16="http://schemas.microsoft.com/office/drawing/2014/main" val="20001"/>
                    </a:ext>
                  </a:extLst>
                </a:gridCol>
                <a:gridCol w="1336047">
                  <a:extLst>
                    <a:ext uri="{9D8B030D-6E8A-4147-A177-3AD203B41FA5}">
                      <a16:colId xmlns:a16="http://schemas.microsoft.com/office/drawing/2014/main" val="20002"/>
                    </a:ext>
                  </a:extLst>
                </a:gridCol>
                <a:gridCol w="1603257">
                  <a:extLst>
                    <a:ext uri="{9D8B030D-6E8A-4147-A177-3AD203B41FA5}">
                      <a16:colId xmlns:a16="http://schemas.microsoft.com/office/drawing/2014/main" val="20003"/>
                    </a:ext>
                  </a:extLst>
                </a:gridCol>
                <a:gridCol w="2485048">
                  <a:extLst>
                    <a:ext uri="{9D8B030D-6E8A-4147-A177-3AD203B41FA5}">
                      <a16:colId xmlns:a16="http://schemas.microsoft.com/office/drawing/2014/main" val="20004"/>
                    </a:ext>
                  </a:extLst>
                </a:gridCol>
              </a:tblGrid>
              <a:tr h="540912">
                <a:tc>
                  <a:txBody>
                    <a:bodyPr/>
                    <a:lstStyle/>
                    <a:p>
                      <a:pPr algn="ctr" fontAlgn="b"/>
                      <a:r>
                        <a:rPr lang="fr-FR" sz="1800" b="1" i="0" u="none" strike="noStrike" dirty="0">
                          <a:solidFill>
                            <a:srgbClr val="000000"/>
                          </a:solidFill>
                          <a:effectLst/>
                          <a:latin typeface="Calibri" panose="020F0502020204030204" pitchFamily="34" charset="0"/>
                        </a:rPr>
                        <a:t>Localités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Ménages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Femmes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Hommes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8767">
                <a:tc>
                  <a:txBody>
                    <a:bodyPr/>
                    <a:lstStyle/>
                    <a:p>
                      <a:pPr algn="l" fontAlgn="b"/>
                      <a:r>
                        <a:rPr lang="fr-FR" sz="1800" b="1" u="none" strike="noStrike" dirty="0">
                          <a:effectLst/>
                        </a:rPr>
                        <a:t>SAN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92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362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334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696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48767">
                <a:tc>
                  <a:txBody>
                    <a:bodyPr/>
                    <a:lstStyle/>
                    <a:p>
                      <a:pPr algn="l" fontAlgn="b"/>
                      <a:r>
                        <a:rPr lang="fr-FR" sz="1800" u="none" strike="noStrike" dirty="0">
                          <a:effectLst/>
                        </a:rPr>
                        <a:t>SAN </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82   </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333   </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314   </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647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8767">
                <a:tc>
                  <a:txBody>
                    <a:bodyPr/>
                    <a:lstStyle/>
                    <a:p>
                      <a:pPr algn="l" fontAlgn="b"/>
                      <a:r>
                        <a:rPr lang="fr-FR" sz="1800" u="none" strike="noStrike">
                          <a:effectLst/>
                        </a:rPr>
                        <a:t>TENE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10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29   </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20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49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8767">
                <a:tc>
                  <a:txBody>
                    <a:bodyPr/>
                    <a:lstStyle/>
                    <a:p>
                      <a:pPr algn="l" fontAlgn="b"/>
                      <a:r>
                        <a:rPr lang="fr-FR" sz="1800" b="1" u="none" strike="noStrike" dirty="0">
                          <a:effectLst/>
                        </a:rPr>
                        <a:t>SEGOU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a:effectLst/>
                        </a:rPr>
                        <a:t>            396   </a:t>
                      </a:r>
                      <a:endParaRPr lang="fr-FR"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893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900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1 793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48767">
                <a:tc>
                  <a:txBody>
                    <a:bodyPr/>
                    <a:lstStyle/>
                    <a:p>
                      <a:pPr algn="l" fontAlgn="b"/>
                      <a:r>
                        <a:rPr lang="fr-FR" sz="1800" u="none" strike="noStrike" dirty="0">
                          <a:effectLst/>
                        </a:rPr>
                        <a:t>COMMUNE DE SEGOU </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264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599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602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1 201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8767">
                <a:tc>
                  <a:txBody>
                    <a:bodyPr/>
                    <a:lstStyle/>
                    <a:p>
                      <a:pPr algn="l" fontAlgn="b"/>
                      <a:r>
                        <a:rPr lang="fr-FR" sz="1800" u="none" strike="noStrike">
                          <a:effectLst/>
                        </a:rPr>
                        <a:t>PELENGANA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73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152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153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305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8767">
                <a:tc>
                  <a:txBody>
                    <a:bodyPr/>
                    <a:lstStyle/>
                    <a:p>
                      <a:pPr algn="l" fontAlgn="b"/>
                      <a:r>
                        <a:rPr lang="fr-FR" sz="1800" u="none" strike="noStrike">
                          <a:effectLst/>
                        </a:rPr>
                        <a:t>SEBOUGOU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42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109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121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230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8767">
                <a:tc>
                  <a:txBody>
                    <a:bodyPr/>
                    <a:lstStyle/>
                    <a:p>
                      <a:pPr algn="l" fontAlgn="b"/>
                      <a:r>
                        <a:rPr lang="fr-FR" sz="1800" u="none" strike="noStrike">
                          <a:effectLst/>
                        </a:rPr>
                        <a:t>SAKOIBA</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17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33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24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57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8767">
                <a:tc>
                  <a:txBody>
                    <a:bodyPr/>
                    <a:lstStyle/>
                    <a:p>
                      <a:pPr algn="l" fontAlgn="b"/>
                      <a:r>
                        <a:rPr lang="fr-FR" sz="1800" b="1" u="none" strike="noStrike" dirty="0">
                          <a:effectLst/>
                        </a:rPr>
                        <a:t>BLA</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1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6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7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fr-FR" sz="1800" b="1" u="none" strike="noStrike" dirty="0">
                          <a:effectLst/>
                        </a:rPr>
                        <a:t>                                13   </a:t>
                      </a:r>
                      <a:endParaRPr lang="fr-FR"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9"/>
                  </a:ext>
                </a:extLst>
              </a:tr>
              <a:tr h="348767">
                <a:tc>
                  <a:txBody>
                    <a:bodyPr/>
                    <a:lstStyle/>
                    <a:p>
                      <a:pPr algn="l" fontAlgn="b"/>
                      <a:r>
                        <a:rPr lang="fr-FR" sz="1800" u="none" strike="noStrike" dirty="0">
                          <a:effectLst/>
                        </a:rPr>
                        <a:t>NAMPASSO</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1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6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a:effectLst/>
                        </a:rPr>
                        <a:t>                   7   </a:t>
                      </a:r>
                      <a:endParaRPr lang="fr-FR"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800" u="none" strike="noStrike" dirty="0">
                          <a:effectLst/>
                        </a:rPr>
                        <a:t>                                13   </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07812">
                <a:tc>
                  <a:txBody>
                    <a:bodyPr/>
                    <a:lstStyle/>
                    <a:p>
                      <a:pPr algn="l" fontAlgn="b"/>
                      <a:r>
                        <a:rPr lang="fr-FR" sz="2400" b="1" i="0" u="none" strike="noStrike" dirty="0">
                          <a:solidFill>
                            <a:srgbClr val="000000"/>
                          </a:solidFill>
                          <a:effectLst/>
                          <a:latin typeface="Calibri" panose="020F0502020204030204" pitchFamily="34" charset="0"/>
                        </a:rPr>
                        <a:t>Situation globale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FR" sz="2400" b="1" i="0" u="none" strike="noStrike" dirty="0">
                          <a:solidFill>
                            <a:srgbClr val="000000"/>
                          </a:solidFill>
                          <a:effectLst/>
                          <a:latin typeface="Calibri" panose="020F0502020204030204" pitchFamily="34" charset="0"/>
                        </a:rPr>
                        <a:t>        3 129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FR" sz="2400" b="1" i="0" u="none" strike="noStrike" dirty="0">
                          <a:solidFill>
                            <a:srgbClr val="000000"/>
                          </a:solidFill>
                          <a:effectLst/>
                          <a:latin typeface="Calibri" panose="020F0502020204030204" pitchFamily="34" charset="0"/>
                        </a:rPr>
                        <a:t>       8 193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FR" sz="2400" b="1" i="0" u="none" strike="noStrike" dirty="0">
                          <a:solidFill>
                            <a:srgbClr val="000000"/>
                          </a:solidFill>
                          <a:effectLst/>
                          <a:latin typeface="Calibri" panose="020F0502020204030204" pitchFamily="34" charset="0"/>
                        </a:rPr>
                        <a:t>           7 933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FR" sz="2400" b="1" i="0" u="none" strike="noStrike" dirty="0">
                          <a:solidFill>
                            <a:srgbClr val="000000"/>
                          </a:solidFill>
                          <a:effectLst/>
                          <a:latin typeface="Calibri" panose="020F0502020204030204" pitchFamily="34" charset="0"/>
                        </a:rPr>
                        <a:t>         16 126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11"/>
                  </a:ext>
                </a:extLst>
              </a:tr>
            </a:tbl>
          </a:graphicData>
        </a:graphic>
      </p:graphicFrame>
      <p:sp>
        <p:nvSpPr>
          <p:cNvPr id="6" name="Titre 1"/>
          <p:cNvSpPr>
            <a:spLocks noGrp="1"/>
          </p:cNvSpPr>
          <p:nvPr>
            <p:ph type="title"/>
          </p:nvPr>
        </p:nvSpPr>
        <p:spPr>
          <a:xfrm>
            <a:off x="1238799" y="124808"/>
            <a:ext cx="10178322" cy="739833"/>
          </a:xfrm>
        </p:spPr>
        <p:txBody>
          <a:bodyPr>
            <a:normAutofit fontScale="90000"/>
          </a:bodyPr>
          <a:lstStyle/>
          <a:p>
            <a:pPr algn="ctr"/>
            <a:r>
              <a:rPr lang="fr-FR" b="1" dirty="0"/>
              <a:t>SITUAION DES </a:t>
            </a:r>
            <a:r>
              <a:rPr lang="fr-FR" b="1" dirty="0" err="1"/>
              <a:t>PDI’s</a:t>
            </a:r>
            <a:r>
              <a:rPr lang="fr-FR" b="1" dirty="0"/>
              <a:t> en 2019  </a:t>
            </a:r>
            <a:r>
              <a:rPr lang="fr-FR" sz="3100" b="1" dirty="0"/>
              <a:t>(suite et fin)</a:t>
            </a:r>
            <a:endParaRPr lang="fr-FR" b="1" dirty="0"/>
          </a:p>
        </p:txBody>
      </p:sp>
    </p:spTree>
    <p:extLst>
      <p:ext uri="{BB962C8B-B14F-4D97-AF65-F5344CB8AC3E}">
        <p14:creationId xmlns:p14="http://schemas.microsoft.com/office/powerpoint/2010/main" val="342840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Cumul des </a:t>
            </a:r>
            <a:r>
              <a:rPr lang="fr-FR" dirty="0" err="1"/>
              <a:t>pdi</a:t>
            </a:r>
            <a:r>
              <a:rPr lang="fr-FR" dirty="0"/>
              <a:t> de 2017 à 2019</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12267601"/>
              </p:ext>
            </p:extLst>
          </p:nvPr>
        </p:nvGraphicFramePr>
        <p:xfrm>
          <a:off x="1251678" y="1111348"/>
          <a:ext cx="10179050" cy="5528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02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Espace réservé du contenu 16"/>
          <p:cNvGraphicFramePr>
            <a:graphicFrameLocks noGrp="1"/>
          </p:cNvGraphicFramePr>
          <p:nvPr>
            <p:ph idx="1"/>
            <p:extLst>
              <p:ext uri="{D42A27DB-BD31-4B8C-83A1-F6EECF244321}">
                <p14:modId xmlns:p14="http://schemas.microsoft.com/office/powerpoint/2010/main" val="3554350483"/>
              </p:ext>
            </p:extLst>
          </p:nvPr>
        </p:nvGraphicFramePr>
        <p:xfrm>
          <a:off x="1250950" y="1420837"/>
          <a:ext cx="10179050" cy="528945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re 1"/>
          <p:cNvSpPr>
            <a:spLocks noGrp="1"/>
          </p:cNvSpPr>
          <p:nvPr>
            <p:ph type="title"/>
          </p:nvPr>
        </p:nvSpPr>
        <p:spPr/>
        <p:txBody>
          <a:bodyPr>
            <a:normAutofit/>
          </a:bodyPr>
          <a:lstStyle/>
          <a:p>
            <a:pPr algn="ctr"/>
            <a:r>
              <a:rPr lang="fr-FR" sz="3600" dirty="0"/>
              <a:t>Progression mensuelle de l’arrivée des </a:t>
            </a:r>
            <a:r>
              <a:rPr lang="fr-FR" sz="3600" dirty="0" err="1"/>
              <a:t>pdi’s</a:t>
            </a:r>
            <a:r>
              <a:rPr lang="fr-FR" sz="3600" dirty="0"/>
              <a:t> de février à mai en 2019</a:t>
            </a:r>
          </a:p>
        </p:txBody>
      </p:sp>
    </p:spTree>
    <p:extLst>
      <p:ext uri="{BB962C8B-B14F-4D97-AF65-F5344CB8AC3E}">
        <p14:creationId xmlns:p14="http://schemas.microsoft.com/office/powerpoint/2010/main" val="327710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995654"/>
          </a:xfrm>
        </p:spPr>
        <p:txBody>
          <a:bodyPr>
            <a:normAutofit fontScale="90000"/>
          </a:bodyPr>
          <a:lstStyle/>
          <a:p>
            <a:pPr algn="ctr"/>
            <a:r>
              <a:rPr lang="fr-FR" sz="3600" dirty="0"/>
              <a:t>Situation des enfants déplaces ( 0-18 ans) –Février à mai 2019</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05803995"/>
              </p:ext>
            </p:extLst>
          </p:nvPr>
        </p:nvGraphicFramePr>
        <p:xfrm>
          <a:off x="954737" y="1378039"/>
          <a:ext cx="9773364" cy="4344443"/>
        </p:xfrm>
        <a:graphic>
          <a:graphicData uri="http://schemas.openxmlformats.org/drawingml/2006/table">
            <a:tbl>
              <a:tblPr firstRow="1" bandRow="1">
                <a:tableStyleId>{5C22544A-7EE6-4342-B048-85BDC9FD1C3A}</a:tableStyleId>
              </a:tblPr>
              <a:tblGrid>
                <a:gridCol w="3257788">
                  <a:extLst>
                    <a:ext uri="{9D8B030D-6E8A-4147-A177-3AD203B41FA5}">
                      <a16:colId xmlns:a16="http://schemas.microsoft.com/office/drawing/2014/main" val="20000"/>
                    </a:ext>
                  </a:extLst>
                </a:gridCol>
                <a:gridCol w="3257788">
                  <a:extLst>
                    <a:ext uri="{9D8B030D-6E8A-4147-A177-3AD203B41FA5}">
                      <a16:colId xmlns:a16="http://schemas.microsoft.com/office/drawing/2014/main" val="20001"/>
                    </a:ext>
                  </a:extLst>
                </a:gridCol>
                <a:gridCol w="3257788">
                  <a:extLst>
                    <a:ext uri="{9D8B030D-6E8A-4147-A177-3AD203B41FA5}">
                      <a16:colId xmlns:a16="http://schemas.microsoft.com/office/drawing/2014/main" val="20002"/>
                    </a:ext>
                  </a:extLst>
                </a:gridCol>
              </a:tblGrid>
              <a:tr h="961163">
                <a:tc>
                  <a:txBody>
                    <a:bodyPr/>
                    <a:lstStyle/>
                    <a:p>
                      <a:r>
                        <a:rPr lang="fr-FR" dirty="0"/>
                        <a:t>Localités (cercles)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Nombre</a:t>
                      </a:r>
                      <a:r>
                        <a:rPr lang="fr-FR" baseline="0" dirty="0"/>
                        <a:t> d’enfants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Nombre d’enfants scolarisés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9805">
                <a:tc>
                  <a:txBody>
                    <a:bodyPr/>
                    <a:lstStyle/>
                    <a:p>
                      <a:r>
                        <a:rPr lang="fr-FR" sz="2400" dirty="0"/>
                        <a:t>Ségou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267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9805">
                <a:tc>
                  <a:txBody>
                    <a:bodyPr/>
                    <a:lstStyle/>
                    <a:p>
                      <a:r>
                        <a:rPr lang="fr-FR" sz="2400" dirty="0"/>
                        <a:t>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9805">
                <a:tc>
                  <a:txBody>
                    <a:bodyPr/>
                    <a:lstStyle/>
                    <a:p>
                      <a:r>
                        <a:rPr lang="fr-FR" sz="2400" dirty="0"/>
                        <a:t>Macina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9805">
                <a:tc>
                  <a:txBody>
                    <a:bodyPr/>
                    <a:lstStyle/>
                    <a:p>
                      <a:r>
                        <a:rPr lang="fr-FR" sz="2400" dirty="0" err="1"/>
                        <a:t>Baroueli</a:t>
                      </a:r>
                      <a:endParaRPr lang="fr-F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9805">
                <a:tc>
                  <a:txBody>
                    <a:bodyPr/>
                    <a:lstStyle/>
                    <a:p>
                      <a:r>
                        <a:rPr lang="fr-FR" sz="2400" dirty="0"/>
                        <a:t>Niono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9805">
                <a:tc>
                  <a:txBody>
                    <a:bodyPr/>
                    <a:lstStyle/>
                    <a:p>
                      <a:r>
                        <a:rPr lang="fr-FR" sz="2400" dirty="0"/>
                        <a:t>Bla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9805">
                <a:tc>
                  <a:txBody>
                    <a:bodyPr/>
                    <a:lstStyle/>
                    <a:p>
                      <a:r>
                        <a:rPr lang="fr-FR" sz="3600" b="1"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3600" b="1" dirty="0"/>
                        <a:t>1.297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3600" b="1"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Titre 1"/>
          <p:cNvSpPr txBox="1">
            <a:spLocks/>
          </p:cNvSpPr>
          <p:nvPr/>
        </p:nvSpPr>
        <p:spPr>
          <a:xfrm>
            <a:off x="891070" y="5752875"/>
            <a:ext cx="10178322" cy="7638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fr-FR" sz="2000" dirty="0">
                <a:latin typeface="+mn-lt"/>
              </a:rPr>
              <a:t>avec 32% des populations déplacées, la situation Des enfants doit attirer l’attention des acteurs humanitaires.</a:t>
            </a:r>
          </a:p>
        </p:txBody>
      </p:sp>
    </p:spTree>
    <p:extLst>
      <p:ext uri="{BB962C8B-B14F-4D97-AF65-F5344CB8AC3E}">
        <p14:creationId xmlns:p14="http://schemas.microsoft.com/office/powerpoint/2010/main" val="80375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2197" y="2236763"/>
            <a:ext cx="10515600" cy="4318078"/>
          </a:xfrm>
        </p:spPr>
        <p:txBody>
          <a:bodyPr>
            <a:normAutofit/>
          </a:bodyPr>
          <a:lstStyle/>
          <a:p>
            <a:pPr marL="0" indent="0">
              <a:buNone/>
            </a:pPr>
            <a:r>
              <a:rPr lang="fr-FR" sz="2800" dirty="0">
                <a:solidFill>
                  <a:schemeClr val="tx1"/>
                </a:solidFill>
              </a:rPr>
              <a:t>Les aspects de la scolarité pour les enfants pour des raisons diverses:</a:t>
            </a:r>
          </a:p>
          <a:p>
            <a:r>
              <a:rPr lang="fr-FR" sz="2800" dirty="0">
                <a:solidFill>
                  <a:schemeClr val="tx1"/>
                </a:solidFill>
              </a:rPr>
              <a:t>La mobilité des parents;</a:t>
            </a:r>
          </a:p>
          <a:p>
            <a:r>
              <a:rPr lang="fr-FR" sz="2800" dirty="0">
                <a:solidFill>
                  <a:schemeClr val="tx1"/>
                </a:solidFill>
              </a:rPr>
              <a:t>L’incapacité des parents à supporter les charges scolaires;</a:t>
            </a:r>
          </a:p>
          <a:p>
            <a:r>
              <a:rPr lang="fr-FR" sz="2800" dirty="0">
                <a:solidFill>
                  <a:schemeClr val="tx1"/>
                </a:solidFill>
              </a:rPr>
              <a:t>Les actions  des intervenants ne prennent compte la situation scolaire des enfants;</a:t>
            </a:r>
          </a:p>
          <a:p>
            <a:r>
              <a:rPr lang="fr-FR" sz="2800" dirty="0">
                <a:solidFill>
                  <a:schemeClr val="tx1"/>
                </a:solidFill>
              </a:rPr>
              <a:t>La fermeture ou l’inexistence des écoles dans certaines  zones d’accueils;</a:t>
            </a:r>
          </a:p>
          <a:p>
            <a:r>
              <a:rPr lang="fr-FR" sz="2800" dirty="0">
                <a:solidFill>
                  <a:schemeClr val="tx1"/>
                </a:solidFill>
              </a:rPr>
              <a:t>Le peu d’</a:t>
            </a:r>
            <a:r>
              <a:rPr lang="fr-FR" sz="2800" dirty="0" err="1">
                <a:solidFill>
                  <a:schemeClr val="tx1"/>
                </a:solidFill>
              </a:rPr>
              <a:t>interêt</a:t>
            </a:r>
            <a:r>
              <a:rPr lang="fr-FR" sz="2800" dirty="0">
                <a:solidFill>
                  <a:schemeClr val="tx1"/>
                </a:solidFill>
              </a:rPr>
              <a:t> de certains parents aux vues de leur précarité</a:t>
            </a:r>
          </a:p>
        </p:txBody>
      </p:sp>
      <p:sp>
        <p:nvSpPr>
          <p:cNvPr id="4" name="Titre 1"/>
          <p:cNvSpPr>
            <a:spLocks noGrp="1"/>
          </p:cNvSpPr>
          <p:nvPr>
            <p:ph type="title"/>
          </p:nvPr>
        </p:nvSpPr>
        <p:spPr>
          <a:xfrm>
            <a:off x="1251678" y="382385"/>
            <a:ext cx="10178322" cy="995654"/>
          </a:xfrm>
        </p:spPr>
        <p:txBody>
          <a:bodyPr>
            <a:normAutofit fontScale="90000"/>
          </a:bodyPr>
          <a:lstStyle/>
          <a:p>
            <a:pPr algn="ctr"/>
            <a:r>
              <a:rPr lang="fr-FR" sz="3600" b="1" dirty="0"/>
              <a:t>L’accompagnement scolaire des enfants déplacées</a:t>
            </a:r>
            <a:r>
              <a:rPr lang="fr-FR" sz="3600" dirty="0"/>
              <a:t> </a:t>
            </a:r>
          </a:p>
        </p:txBody>
      </p:sp>
    </p:spTree>
    <p:extLst>
      <p:ext uri="{BB962C8B-B14F-4D97-AF65-F5344CB8AC3E}">
        <p14:creationId xmlns:p14="http://schemas.microsoft.com/office/powerpoint/2010/main" val="429287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292320" y="115099"/>
            <a:ext cx="10178322" cy="609288"/>
          </a:xfrm>
        </p:spPr>
        <p:txBody>
          <a:bodyPr>
            <a:normAutofit fontScale="90000"/>
          </a:bodyPr>
          <a:lstStyle/>
          <a:p>
            <a:r>
              <a:rPr lang="fr-FR" sz="4800" dirty="0"/>
              <a:t>Actions en faveur des </a:t>
            </a:r>
            <a:r>
              <a:rPr lang="fr-FR" sz="4800" dirty="0" err="1"/>
              <a:t>PDI’s</a:t>
            </a:r>
            <a:r>
              <a:rPr lang="fr-FR" sz="4800" dirty="0"/>
              <a:t> en 2019</a:t>
            </a:r>
          </a:p>
        </p:txBody>
      </p:sp>
      <p:pic>
        <p:nvPicPr>
          <p:cNvPr id="9" name="Espace réservé du contenu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2320" y="724387"/>
            <a:ext cx="10178322" cy="5971835"/>
          </a:xfrm>
        </p:spPr>
      </p:pic>
    </p:spTree>
    <p:extLst>
      <p:ext uri="{BB962C8B-B14F-4D97-AF65-F5344CB8AC3E}">
        <p14:creationId xmlns:p14="http://schemas.microsoft.com/office/powerpoint/2010/main" val="313027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1856" y="199505"/>
            <a:ext cx="11071273" cy="672692"/>
          </a:xfrm>
        </p:spPr>
        <p:txBody>
          <a:bodyPr>
            <a:noAutofit/>
          </a:bodyPr>
          <a:lstStyle/>
          <a:p>
            <a:pPr algn="just"/>
            <a:r>
              <a:rPr lang="fr-FR" sz="2800" dirty="0"/>
              <a:t>Visite du gouverneur, du préfet de Ségou, du DRDSES, du sous préfet de Ségou et du Maire de </a:t>
            </a:r>
            <a:r>
              <a:rPr lang="fr-FR" sz="2800" dirty="0" err="1"/>
              <a:t>sakoïba</a:t>
            </a:r>
            <a:r>
              <a:rPr lang="fr-FR" sz="2800" dirty="0"/>
              <a:t> aux </a:t>
            </a:r>
            <a:r>
              <a:rPr lang="fr-FR" sz="2800" dirty="0" err="1"/>
              <a:t>pdi</a:t>
            </a:r>
            <a:r>
              <a:rPr lang="fr-FR" sz="2800" dirty="0"/>
              <a:t> d’</a:t>
            </a:r>
            <a:r>
              <a:rPr lang="fr-FR" sz="2800" dirty="0" err="1"/>
              <a:t>ogossagou</a:t>
            </a:r>
            <a:r>
              <a:rPr lang="fr-FR" sz="2800" dirty="0"/>
              <a:t> </a:t>
            </a: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1857" y="997170"/>
            <a:ext cx="11071273" cy="5748289"/>
          </a:xfrm>
        </p:spPr>
      </p:pic>
    </p:spTree>
    <p:extLst>
      <p:ext uri="{BB962C8B-B14F-4D97-AF65-F5344CB8AC3E}">
        <p14:creationId xmlns:p14="http://schemas.microsoft.com/office/powerpoint/2010/main" val="375784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7" y="0"/>
            <a:ext cx="10178322" cy="574218"/>
          </a:xfrm>
        </p:spPr>
        <p:txBody>
          <a:bodyPr>
            <a:noAutofit/>
          </a:bodyPr>
          <a:lstStyle/>
          <a:p>
            <a:r>
              <a:rPr lang="fr-FR" sz="3200" dirty="0"/>
              <a:t>Appuis apportes par la délégation aux PDI venues d’</a:t>
            </a:r>
            <a:r>
              <a:rPr lang="fr-FR" sz="3200" dirty="0" err="1"/>
              <a:t>ogossagou</a:t>
            </a:r>
            <a:endParaRPr lang="fr-FR" sz="3200" dirty="0"/>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90" t="-1" b="21278"/>
          <a:stretch/>
        </p:blipFill>
        <p:spPr>
          <a:xfrm>
            <a:off x="844063" y="930280"/>
            <a:ext cx="10775062" cy="5927720"/>
          </a:xfrm>
        </p:spPr>
      </p:pic>
    </p:spTree>
    <p:extLst>
      <p:ext uri="{BB962C8B-B14F-4D97-AF65-F5344CB8AC3E}">
        <p14:creationId xmlns:p14="http://schemas.microsoft.com/office/powerpoint/2010/main" val="306188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600" dirty="0"/>
              <a:t>le dispositif mis en place pour</a:t>
            </a:r>
            <a:br>
              <a:rPr lang="fr-FR" sz="3600" dirty="0"/>
            </a:br>
            <a:r>
              <a:rPr lang="fr-FR" sz="3600" dirty="0"/>
              <a:t>L’enregistrement des personnes déplacées;</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6748344"/>
              </p:ext>
            </p:extLst>
          </p:nvPr>
        </p:nvGraphicFramePr>
        <p:xfrm>
          <a:off x="667695" y="1874517"/>
          <a:ext cx="11165984" cy="2478689"/>
        </p:xfrm>
        <a:graphic>
          <a:graphicData uri="http://schemas.openxmlformats.org/drawingml/2006/table">
            <a:tbl>
              <a:tblPr>
                <a:tableStyleId>{5C22544A-7EE6-4342-B048-85BDC9FD1C3A}</a:tableStyleId>
              </a:tblPr>
              <a:tblGrid>
                <a:gridCol w="270620">
                  <a:extLst>
                    <a:ext uri="{9D8B030D-6E8A-4147-A177-3AD203B41FA5}">
                      <a16:colId xmlns:a16="http://schemas.microsoft.com/office/drawing/2014/main" val="20000"/>
                    </a:ext>
                  </a:extLst>
                </a:gridCol>
                <a:gridCol w="411962">
                  <a:extLst>
                    <a:ext uri="{9D8B030D-6E8A-4147-A177-3AD203B41FA5}">
                      <a16:colId xmlns:a16="http://schemas.microsoft.com/office/drawing/2014/main" val="20001"/>
                    </a:ext>
                  </a:extLst>
                </a:gridCol>
                <a:gridCol w="1144097">
                  <a:extLst>
                    <a:ext uri="{9D8B030D-6E8A-4147-A177-3AD203B41FA5}">
                      <a16:colId xmlns:a16="http://schemas.microsoft.com/office/drawing/2014/main" val="20002"/>
                    </a:ext>
                  </a:extLst>
                </a:gridCol>
                <a:gridCol w="329451">
                  <a:extLst>
                    <a:ext uri="{9D8B030D-6E8A-4147-A177-3AD203B41FA5}">
                      <a16:colId xmlns:a16="http://schemas.microsoft.com/office/drawing/2014/main" val="20003"/>
                    </a:ext>
                  </a:extLst>
                </a:gridCol>
                <a:gridCol w="368131">
                  <a:extLst>
                    <a:ext uri="{9D8B030D-6E8A-4147-A177-3AD203B41FA5}">
                      <a16:colId xmlns:a16="http://schemas.microsoft.com/office/drawing/2014/main" val="20004"/>
                    </a:ext>
                  </a:extLst>
                </a:gridCol>
                <a:gridCol w="655515">
                  <a:extLst>
                    <a:ext uri="{9D8B030D-6E8A-4147-A177-3AD203B41FA5}">
                      <a16:colId xmlns:a16="http://schemas.microsoft.com/office/drawing/2014/main" val="20005"/>
                    </a:ext>
                  </a:extLst>
                </a:gridCol>
                <a:gridCol w="683888">
                  <a:extLst>
                    <a:ext uri="{9D8B030D-6E8A-4147-A177-3AD203B41FA5}">
                      <a16:colId xmlns:a16="http://schemas.microsoft.com/office/drawing/2014/main" val="20006"/>
                    </a:ext>
                  </a:extLst>
                </a:gridCol>
                <a:gridCol w="759853">
                  <a:extLst>
                    <a:ext uri="{9D8B030D-6E8A-4147-A177-3AD203B41FA5}">
                      <a16:colId xmlns:a16="http://schemas.microsoft.com/office/drawing/2014/main" val="20007"/>
                    </a:ext>
                  </a:extLst>
                </a:gridCol>
                <a:gridCol w="875764">
                  <a:extLst>
                    <a:ext uri="{9D8B030D-6E8A-4147-A177-3AD203B41FA5}">
                      <a16:colId xmlns:a16="http://schemas.microsoft.com/office/drawing/2014/main" val="20008"/>
                    </a:ext>
                  </a:extLst>
                </a:gridCol>
                <a:gridCol w="786733">
                  <a:extLst>
                    <a:ext uri="{9D8B030D-6E8A-4147-A177-3AD203B41FA5}">
                      <a16:colId xmlns:a16="http://schemas.microsoft.com/office/drawing/2014/main" val="20009"/>
                    </a:ext>
                  </a:extLst>
                </a:gridCol>
                <a:gridCol w="1085419">
                  <a:extLst>
                    <a:ext uri="{9D8B030D-6E8A-4147-A177-3AD203B41FA5}">
                      <a16:colId xmlns:a16="http://schemas.microsoft.com/office/drawing/2014/main" val="20010"/>
                    </a:ext>
                  </a:extLst>
                </a:gridCol>
                <a:gridCol w="564770">
                  <a:extLst>
                    <a:ext uri="{9D8B030D-6E8A-4147-A177-3AD203B41FA5}">
                      <a16:colId xmlns:a16="http://schemas.microsoft.com/office/drawing/2014/main" val="20011"/>
                    </a:ext>
                  </a:extLst>
                </a:gridCol>
                <a:gridCol w="317684">
                  <a:extLst>
                    <a:ext uri="{9D8B030D-6E8A-4147-A177-3AD203B41FA5}">
                      <a16:colId xmlns:a16="http://schemas.microsoft.com/office/drawing/2014/main" val="20012"/>
                    </a:ext>
                  </a:extLst>
                </a:gridCol>
                <a:gridCol w="774205">
                  <a:extLst>
                    <a:ext uri="{9D8B030D-6E8A-4147-A177-3AD203B41FA5}">
                      <a16:colId xmlns:a16="http://schemas.microsoft.com/office/drawing/2014/main" val="20013"/>
                    </a:ext>
                  </a:extLst>
                </a:gridCol>
                <a:gridCol w="1017176">
                  <a:extLst>
                    <a:ext uri="{9D8B030D-6E8A-4147-A177-3AD203B41FA5}">
                      <a16:colId xmlns:a16="http://schemas.microsoft.com/office/drawing/2014/main" val="20014"/>
                    </a:ext>
                  </a:extLst>
                </a:gridCol>
                <a:gridCol w="1120716">
                  <a:extLst>
                    <a:ext uri="{9D8B030D-6E8A-4147-A177-3AD203B41FA5}">
                      <a16:colId xmlns:a16="http://schemas.microsoft.com/office/drawing/2014/main" val="20015"/>
                    </a:ext>
                  </a:extLst>
                </a:gridCol>
              </a:tblGrid>
              <a:tr h="309988">
                <a:tc gridSpan="16">
                  <a:txBody>
                    <a:bodyPr/>
                    <a:lstStyle/>
                    <a:p>
                      <a:pPr algn="ctr" fontAlgn="b"/>
                      <a:r>
                        <a:rPr lang="fr-FR" sz="2000" u="none" strike="noStrike" dirty="0">
                          <a:effectLst/>
                        </a:rPr>
                        <a:t>Fiche de recensement des déplacés  </a:t>
                      </a:r>
                      <a:endParaRPr lang="fr-FR" sz="2000" b="1" i="0" u="none" strike="noStrike" dirty="0">
                        <a:solidFill>
                          <a:srgbClr val="000000"/>
                        </a:solidFill>
                        <a:effectLst/>
                        <a:latin typeface="Calibri" panose="020F0502020204030204" pitchFamily="34" charset="0"/>
                      </a:endParaRPr>
                    </a:p>
                  </a:txBody>
                  <a:tcPr marL="8334" marR="8334" marT="83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336">
                <a:tc rowSpan="2">
                  <a:txBody>
                    <a:bodyPr/>
                    <a:lstStyle/>
                    <a:p>
                      <a:pPr algn="ctr" fontAlgn="b"/>
                      <a:r>
                        <a:rPr lang="fr-FR" sz="1200" b="1" u="none" strike="noStrike" dirty="0">
                          <a:effectLst/>
                        </a:rPr>
                        <a:t>N°</a:t>
                      </a:r>
                      <a:endParaRPr lang="fr-FR" sz="12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fr-FR" sz="1100" b="1" u="none" strike="noStrike">
                          <a:effectLst/>
                        </a:rPr>
                        <a:t>Code</a:t>
                      </a:r>
                      <a:endParaRPr lang="fr-FR" sz="11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fr-FR" sz="1400" b="1" u="none" strike="noStrike">
                          <a:effectLst/>
                        </a:rPr>
                        <a:t>Noms et Prénoms</a:t>
                      </a:r>
                      <a:endParaRPr lang="fr-FR" sz="14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fr-FR" sz="1400" b="1" u="none" strike="noStrike">
                          <a:effectLst/>
                        </a:rPr>
                        <a:t>Age</a:t>
                      </a:r>
                      <a:endParaRPr lang="fr-FR" sz="14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fr-FR" sz="1400" b="1" u="none" strike="noStrike">
                          <a:effectLst/>
                        </a:rPr>
                        <a:t>Sexe</a:t>
                      </a:r>
                      <a:endParaRPr lang="fr-FR" sz="14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fr-FR" sz="1400" b="1" u="none" strike="noStrike">
                          <a:effectLst/>
                        </a:rPr>
                        <a:t>lien Parenté</a:t>
                      </a:r>
                      <a:endParaRPr lang="fr-FR" sz="14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fr-FR" sz="1400" b="1" u="none" strike="noStrike" dirty="0">
                          <a:effectLst/>
                        </a:rPr>
                        <a:t>Provenance </a:t>
                      </a:r>
                      <a:endParaRPr lang="fr-FR" sz="14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rowSpan="2">
                  <a:txBody>
                    <a:bodyPr/>
                    <a:lstStyle/>
                    <a:p>
                      <a:pPr algn="ctr" fontAlgn="b"/>
                      <a:r>
                        <a:rPr lang="fr-FR" sz="1400" b="1" u="none" strike="noStrike" dirty="0">
                          <a:effectLst/>
                        </a:rPr>
                        <a:t>Profession</a:t>
                      </a:r>
                      <a:endParaRPr lang="fr-FR" sz="14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fr-FR" sz="1400" b="1" u="none" strike="noStrike" dirty="0">
                          <a:effectLst/>
                        </a:rPr>
                        <a:t>Adresse</a:t>
                      </a:r>
                      <a:endParaRPr lang="fr-FR" sz="14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pPr algn="ctr" fontAlgn="b"/>
                      <a:r>
                        <a:rPr lang="fr-FR" sz="1200" b="1" u="none" strike="noStrike" dirty="0">
                          <a:effectLst/>
                        </a:rPr>
                        <a:t>Intention de départ</a:t>
                      </a:r>
                      <a:endParaRPr lang="fr-FR" sz="12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rowSpan="2">
                  <a:txBody>
                    <a:bodyPr/>
                    <a:lstStyle/>
                    <a:p>
                      <a:pPr algn="ctr" fontAlgn="b"/>
                      <a:r>
                        <a:rPr lang="fr-FR" sz="1200" b="1" u="none" strike="noStrike" dirty="0">
                          <a:effectLst/>
                        </a:rPr>
                        <a:t>Vulnérabilité</a:t>
                      </a:r>
                      <a:endParaRPr lang="fr-FR" sz="12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fr-FR" sz="1400" b="1" u="none" strike="noStrike" dirty="0">
                          <a:effectLst/>
                        </a:rPr>
                        <a:t>Besoin spécifique</a:t>
                      </a:r>
                      <a:endParaRPr lang="fr-FR" sz="14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fr-FR" sz="1400" b="1" u="none" strike="noStrike" dirty="0">
                          <a:effectLst/>
                        </a:rPr>
                        <a:t>Observations</a:t>
                      </a:r>
                      <a:endParaRPr lang="fr-FR" sz="14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0684">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b"/>
                      <a:r>
                        <a:rPr lang="fr-FR" sz="1400" b="1" u="none" strike="noStrike" dirty="0">
                          <a:effectLst/>
                        </a:rPr>
                        <a:t>Localité </a:t>
                      </a:r>
                      <a:endParaRPr lang="fr-FR" sz="14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1" u="none" strike="noStrike">
                          <a:effectLst/>
                        </a:rPr>
                        <a:t>Commune</a:t>
                      </a:r>
                      <a:endParaRPr lang="fr-FR" sz="14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a:txBody>
                    <a:bodyPr/>
                    <a:lstStyle/>
                    <a:p>
                      <a:pPr algn="l" fontAlgn="b"/>
                      <a:r>
                        <a:rPr lang="fr-FR" sz="1200" b="1" u="none" strike="noStrike">
                          <a:effectLst/>
                        </a:rPr>
                        <a:t>Contact </a:t>
                      </a:r>
                      <a:endParaRPr lang="fr-FR" sz="12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1" u="none" strike="noStrike">
                          <a:effectLst/>
                        </a:rPr>
                        <a:t>Famile d'accueil</a:t>
                      </a:r>
                      <a:endParaRPr lang="fr-FR" sz="14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1" u="none" strike="noStrike">
                          <a:effectLst/>
                        </a:rPr>
                        <a:t>Oui/Non </a:t>
                      </a:r>
                      <a:endParaRPr lang="fr-FR" sz="1400" b="1"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1" u="none" strike="noStrike" dirty="0">
                          <a:effectLst/>
                        </a:rPr>
                        <a:t>Lieu</a:t>
                      </a:r>
                      <a:endParaRPr lang="fr-FR" sz="1400" b="1"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853117">
                <a:tc>
                  <a:txBody>
                    <a:bodyPr/>
                    <a:lstStyle/>
                    <a:p>
                      <a:pPr algn="r" fontAlgn="b"/>
                      <a:endParaRPr lang="fr-FR" sz="1200" b="0" i="0" u="none" strike="noStrike" dirty="0">
                        <a:solidFill>
                          <a:srgbClr val="000000"/>
                        </a:solidFill>
                        <a:effectLst/>
                        <a:latin typeface="Calibri" panose="020F0502020204030204" pitchFamily="34" charset="0"/>
                      </a:endParaRPr>
                    </a:p>
                  </a:txBody>
                  <a:tcPr marL="8334" marR="8334" marT="83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1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2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8334" marR="8334" marT="83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3290">
                <a:tc>
                  <a:txBody>
                    <a:bodyPr/>
                    <a:lstStyle/>
                    <a:p>
                      <a:pPr algn="r" fontAlgn="b"/>
                      <a:endParaRPr lang="fr-FR" sz="1200" b="0" i="0" u="none" strike="noStrike">
                        <a:solidFill>
                          <a:srgbClr val="000000"/>
                        </a:solidFill>
                        <a:effectLst/>
                        <a:latin typeface="Calibri" panose="020F0502020204030204" pitchFamily="34" charset="0"/>
                      </a:endParaRPr>
                    </a:p>
                  </a:txBody>
                  <a:tcPr marL="8334" marR="8334" marT="83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1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8334" marR="8334" marT="83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1400" b="0" i="0" u="none" strike="noStrike" dirty="0">
                        <a:solidFill>
                          <a:srgbClr val="000000"/>
                        </a:solidFill>
                        <a:effectLst/>
                        <a:latin typeface="Calibri" panose="020F0502020204030204" pitchFamily="34" charset="0"/>
                      </a:endParaRPr>
                    </a:p>
                  </a:txBody>
                  <a:tcPr marL="8334" marR="8334" marT="8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8334" marR="8334" marT="83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446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560150"/>
          </a:xfrm>
        </p:spPr>
        <p:txBody>
          <a:bodyPr>
            <a:normAutofit/>
          </a:bodyPr>
          <a:lstStyle/>
          <a:p>
            <a:r>
              <a:rPr lang="fr-FR" sz="3200" dirty="0"/>
              <a:t>Expression des besoins et projection sur 6 mois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47909948"/>
              </p:ext>
            </p:extLst>
          </p:nvPr>
        </p:nvGraphicFramePr>
        <p:xfrm>
          <a:off x="787784" y="1280160"/>
          <a:ext cx="11043144" cy="4797085"/>
        </p:xfrm>
        <a:graphic>
          <a:graphicData uri="http://schemas.openxmlformats.org/drawingml/2006/table">
            <a:tbl>
              <a:tblPr firstRow="1" bandRow="1">
                <a:tableStyleId>{5C22544A-7EE6-4342-B048-85BDC9FD1C3A}</a:tableStyleId>
              </a:tblPr>
              <a:tblGrid>
                <a:gridCol w="920262">
                  <a:extLst>
                    <a:ext uri="{9D8B030D-6E8A-4147-A177-3AD203B41FA5}">
                      <a16:colId xmlns:a16="http://schemas.microsoft.com/office/drawing/2014/main" val="20000"/>
                    </a:ext>
                  </a:extLst>
                </a:gridCol>
                <a:gridCol w="920262">
                  <a:extLst>
                    <a:ext uri="{9D8B030D-6E8A-4147-A177-3AD203B41FA5}">
                      <a16:colId xmlns:a16="http://schemas.microsoft.com/office/drawing/2014/main" val="20001"/>
                    </a:ext>
                  </a:extLst>
                </a:gridCol>
                <a:gridCol w="920262">
                  <a:extLst>
                    <a:ext uri="{9D8B030D-6E8A-4147-A177-3AD203B41FA5}">
                      <a16:colId xmlns:a16="http://schemas.microsoft.com/office/drawing/2014/main" val="20002"/>
                    </a:ext>
                  </a:extLst>
                </a:gridCol>
                <a:gridCol w="920262">
                  <a:extLst>
                    <a:ext uri="{9D8B030D-6E8A-4147-A177-3AD203B41FA5}">
                      <a16:colId xmlns:a16="http://schemas.microsoft.com/office/drawing/2014/main" val="20003"/>
                    </a:ext>
                  </a:extLst>
                </a:gridCol>
                <a:gridCol w="920262">
                  <a:extLst>
                    <a:ext uri="{9D8B030D-6E8A-4147-A177-3AD203B41FA5}">
                      <a16:colId xmlns:a16="http://schemas.microsoft.com/office/drawing/2014/main" val="20004"/>
                    </a:ext>
                  </a:extLst>
                </a:gridCol>
                <a:gridCol w="920262">
                  <a:extLst>
                    <a:ext uri="{9D8B030D-6E8A-4147-A177-3AD203B41FA5}">
                      <a16:colId xmlns:a16="http://schemas.microsoft.com/office/drawing/2014/main" val="20005"/>
                    </a:ext>
                  </a:extLst>
                </a:gridCol>
                <a:gridCol w="920262">
                  <a:extLst>
                    <a:ext uri="{9D8B030D-6E8A-4147-A177-3AD203B41FA5}">
                      <a16:colId xmlns:a16="http://schemas.microsoft.com/office/drawing/2014/main" val="20006"/>
                    </a:ext>
                  </a:extLst>
                </a:gridCol>
                <a:gridCol w="920262">
                  <a:extLst>
                    <a:ext uri="{9D8B030D-6E8A-4147-A177-3AD203B41FA5}">
                      <a16:colId xmlns:a16="http://schemas.microsoft.com/office/drawing/2014/main" val="20007"/>
                    </a:ext>
                  </a:extLst>
                </a:gridCol>
                <a:gridCol w="920262">
                  <a:extLst>
                    <a:ext uri="{9D8B030D-6E8A-4147-A177-3AD203B41FA5}">
                      <a16:colId xmlns:a16="http://schemas.microsoft.com/office/drawing/2014/main" val="20008"/>
                    </a:ext>
                  </a:extLst>
                </a:gridCol>
                <a:gridCol w="920262">
                  <a:extLst>
                    <a:ext uri="{9D8B030D-6E8A-4147-A177-3AD203B41FA5}">
                      <a16:colId xmlns:a16="http://schemas.microsoft.com/office/drawing/2014/main" val="20009"/>
                    </a:ext>
                  </a:extLst>
                </a:gridCol>
                <a:gridCol w="920262">
                  <a:extLst>
                    <a:ext uri="{9D8B030D-6E8A-4147-A177-3AD203B41FA5}">
                      <a16:colId xmlns:a16="http://schemas.microsoft.com/office/drawing/2014/main" val="20010"/>
                    </a:ext>
                  </a:extLst>
                </a:gridCol>
                <a:gridCol w="920262">
                  <a:extLst>
                    <a:ext uri="{9D8B030D-6E8A-4147-A177-3AD203B41FA5}">
                      <a16:colId xmlns:a16="http://schemas.microsoft.com/office/drawing/2014/main" val="20011"/>
                    </a:ext>
                  </a:extLst>
                </a:gridCol>
              </a:tblGrid>
              <a:tr h="1086288">
                <a:tc>
                  <a:txBody>
                    <a:bodyPr/>
                    <a:lstStyle/>
                    <a:p>
                      <a:pPr algn="ctr" fontAlgn="ctr"/>
                      <a:endParaRPr lang="fr-FR"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Sinistrés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Riz (Kg)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Mil (Kg)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Lait (Kg)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Huile (L)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Sucre (Kg)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Sel (Kg)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Natte (Unité 2 places)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Couvertures (Unité 2 places)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Calibri" panose="020F0502020204030204" pitchFamily="34" charset="0"/>
                        </a:rPr>
                        <a:t>Moustiquaires (Unité 2 places)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Tentes (5places)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6500">
                <a:tc>
                  <a:txBody>
                    <a:bodyPr/>
                    <a:lstStyle/>
                    <a:p>
                      <a:pPr algn="ctr" fontAlgn="ctr"/>
                      <a:r>
                        <a:rPr lang="fr-FR" sz="1600" b="1" i="0" u="none" strike="noStrike" dirty="0">
                          <a:solidFill>
                            <a:srgbClr val="000000"/>
                          </a:solidFill>
                          <a:effectLst/>
                          <a:latin typeface="Calibri" panose="020F0502020204030204" pitchFamily="34" charset="0"/>
                        </a:rPr>
                        <a:t>Total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    16 126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 145 134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 193 512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  15 320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panose="020F0502020204030204" pitchFamily="34" charset="0"/>
                        </a:rPr>
                        <a:t>   12 095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panose="020F0502020204030204" pitchFamily="34" charset="0"/>
                        </a:rPr>
                        <a:t>    12 095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panose="020F0502020204030204" pitchFamily="34" charset="0"/>
                        </a:rPr>
                        <a:t>   2 419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panose="020F0502020204030204" pitchFamily="34" charset="0"/>
                        </a:rPr>
                        <a:t>   8 063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panose="020F0502020204030204" pitchFamily="34" charset="0"/>
                        </a:rPr>
                        <a:t>   8 063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panose="020F0502020204030204" pitchFamily="34" charset="0"/>
                        </a:rPr>
                        <a:t>    8 063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panose="020F0502020204030204" pitchFamily="34" charset="0"/>
                        </a:rPr>
                        <a:t>    3 129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0371">
                <a:tc gridSpan="12">
                  <a:txBody>
                    <a:bodyPr/>
                    <a:lstStyle/>
                    <a:p>
                      <a:pPr algn="ctr" fontAlgn="b"/>
                      <a:r>
                        <a:rPr lang="fr-FR" sz="3200" b="1" i="0" u="none" strike="noStrike" dirty="0">
                          <a:solidFill>
                            <a:srgbClr val="000000"/>
                          </a:solidFill>
                          <a:effectLst/>
                          <a:latin typeface="Calibri" panose="020F0502020204030204" pitchFamily="34" charset="0"/>
                        </a:rPr>
                        <a:t>Projection sur  l'arrivée probable des PDI sur 6 mois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b"/>
                      <a:endParaRPr lang="fr-FR"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extLst>
                  <a:ext uri="{0D108BD9-81ED-4DB2-BD59-A6C34878D82A}">
                    <a16:rowId xmlns:a16="http://schemas.microsoft.com/office/drawing/2014/main" val="10002"/>
                  </a:ext>
                </a:extLst>
              </a:tr>
              <a:tr h="721721">
                <a:tc>
                  <a:txBody>
                    <a:bodyPr/>
                    <a:lstStyle/>
                    <a:p>
                      <a:pPr algn="ctr" fontAlgn="b"/>
                      <a:r>
                        <a:rPr lang="fr-FR" sz="1400" b="1" i="0" u="none" strike="noStrike" dirty="0">
                          <a:solidFill>
                            <a:srgbClr val="000000"/>
                          </a:solidFill>
                          <a:effectLst/>
                          <a:latin typeface="Calibri" panose="020F0502020204030204" pitchFamily="34" charset="0"/>
                        </a:rPr>
                        <a:t>Total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5 526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49 734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66 312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3 316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3 316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4 145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829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2 763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2 763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2 763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Calibri" panose="020F0502020204030204" pitchFamily="34" charset="0"/>
                        </a:rPr>
                        <a:t>         921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42205">
                <a:tc>
                  <a:txBody>
                    <a:bodyPr/>
                    <a:lstStyle/>
                    <a:p>
                      <a:pPr algn="ctr" fontAlgn="b"/>
                      <a:r>
                        <a:rPr lang="fr-FR" sz="1600" b="1" i="0" u="none" strike="noStrike">
                          <a:solidFill>
                            <a:srgbClr val="000000"/>
                          </a:solidFill>
                          <a:effectLst/>
                          <a:latin typeface="Calibri" panose="020F0502020204030204" pitchFamily="34" charset="0"/>
                        </a:rPr>
                        <a:t>Total Général (Total1+Total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21 652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194 868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259 824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18 635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15 410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16 239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3 248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10 826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10 826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10 826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4 050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470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799301"/>
          </a:xfrm>
        </p:spPr>
        <p:txBody>
          <a:bodyPr/>
          <a:lstStyle/>
          <a:p>
            <a:r>
              <a:rPr lang="fr-FR" dirty="0"/>
              <a:t>Perspective d’intervention</a:t>
            </a:r>
          </a:p>
        </p:txBody>
      </p:sp>
      <p:sp>
        <p:nvSpPr>
          <p:cNvPr id="3" name="Espace réservé du contenu 2"/>
          <p:cNvSpPr>
            <a:spLocks noGrp="1"/>
          </p:cNvSpPr>
          <p:nvPr>
            <p:ph idx="1"/>
          </p:nvPr>
        </p:nvSpPr>
        <p:spPr>
          <a:xfrm>
            <a:off x="965915" y="1181687"/>
            <a:ext cx="10464085" cy="4697906"/>
          </a:xfrm>
        </p:spPr>
        <p:txBody>
          <a:bodyPr/>
          <a:lstStyle/>
          <a:p>
            <a:r>
              <a:rPr lang="fr-FR" dirty="0">
                <a:solidFill>
                  <a:schemeClr val="tx1"/>
                </a:solidFill>
              </a:rPr>
              <a:t>Appui en vivre pour les PDI enregistrées  de Février à Mai 2019 prévu le 22/05/2019;</a:t>
            </a:r>
          </a:p>
          <a:p>
            <a:r>
              <a:rPr lang="fr-FR" i="1" dirty="0">
                <a:solidFill>
                  <a:schemeClr val="tx1"/>
                </a:solidFill>
              </a:rPr>
              <a:t>Organisation périodique des enquêtes de mise à jour des PDI par la DNDS et OIM (2</a:t>
            </a:r>
            <a:r>
              <a:rPr lang="fr-FR" i="1" baseline="30000" dirty="0">
                <a:solidFill>
                  <a:schemeClr val="tx1"/>
                </a:solidFill>
              </a:rPr>
              <a:t>ème</a:t>
            </a:r>
            <a:r>
              <a:rPr lang="fr-FR" i="1" dirty="0">
                <a:solidFill>
                  <a:schemeClr val="tx1"/>
                </a:solidFill>
              </a:rPr>
              <a:t> en cours depuis le 20/05/2019)dans les cercles de Ségou, Macina et Niono;</a:t>
            </a:r>
          </a:p>
          <a:p>
            <a:pPr marL="0" indent="0">
              <a:buNone/>
            </a:pPr>
            <a:r>
              <a:rPr lang="fr-FR" sz="2400" i="1" dirty="0">
                <a:solidFill>
                  <a:schemeClr val="tx1"/>
                </a:solidFill>
              </a:rPr>
              <a:t>Aujourd’hui la région a enregistré </a:t>
            </a:r>
            <a:r>
              <a:rPr lang="fr-FR" sz="3200" b="1" i="1" dirty="0">
                <a:solidFill>
                  <a:schemeClr val="tx1"/>
                </a:solidFill>
              </a:rPr>
              <a:t>18.315</a:t>
            </a:r>
            <a:r>
              <a:rPr lang="fr-FR" sz="2400" i="1" dirty="0">
                <a:solidFill>
                  <a:schemeClr val="tx1"/>
                </a:solidFill>
              </a:rPr>
              <a:t> déplacés dans les cercles de Niono, Ségou, Macina, San, Bla et </a:t>
            </a:r>
            <a:r>
              <a:rPr lang="fr-FR" sz="2400" i="1" dirty="0" err="1">
                <a:solidFill>
                  <a:schemeClr val="tx1"/>
                </a:solidFill>
              </a:rPr>
              <a:t>Baroueli</a:t>
            </a:r>
            <a:r>
              <a:rPr lang="fr-FR" sz="2400" i="1" dirty="0">
                <a:solidFill>
                  <a:schemeClr val="tx1"/>
                </a:solidFill>
              </a:rPr>
              <a:t>.</a:t>
            </a:r>
          </a:p>
          <a:p>
            <a:endParaRPr lang="fr-FR" i="1" dirty="0">
              <a:solidFill>
                <a:schemeClr val="tx1"/>
              </a:solidFill>
            </a:endParaRPr>
          </a:p>
          <a:p>
            <a:endParaRPr lang="fr-FR" i="1" dirty="0">
              <a:solidFill>
                <a:schemeClr val="tx1"/>
              </a:solidFill>
            </a:endParaRPr>
          </a:p>
          <a:p>
            <a:endParaRPr lang="fr-FR" dirty="0"/>
          </a:p>
        </p:txBody>
      </p:sp>
    </p:spTree>
    <p:extLst>
      <p:ext uri="{BB962C8B-B14F-4D97-AF65-F5344CB8AC3E}">
        <p14:creationId xmlns:p14="http://schemas.microsoft.com/office/powerpoint/2010/main" val="190421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815350"/>
          </a:xfrm>
        </p:spPr>
        <p:txBody>
          <a:bodyPr/>
          <a:lstStyle/>
          <a:p>
            <a:pPr algn="ctr"/>
            <a:r>
              <a:rPr lang="fr-FR" dirty="0"/>
              <a:t>Les difficultés</a:t>
            </a:r>
          </a:p>
        </p:txBody>
      </p:sp>
      <p:sp>
        <p:nvSpPr>
          <p:cNvPr id="3" name="Espace réservé du contenu 2"/>
          <p:cNvSpPr>
            <a:spLocks noGrp="1"/>
          </p:cNvSpPr>
          <p:nvPr>
            <p:ph idx="1"/>
          </p:nvPr>
        </p:nvSpPr>
        <p:spPr>
          <a:xfrm>
            <a:off x="1251678" y="1384479"/>
            <a:ext cx="10178322" cy="4964806"/>
          </a:xfrm>
        </p:spPr>
        <p:txBody>
          <a:bodyPr>
            <a:normAutofit/>
          </a:bodyPr>
          <a:lstStyle/>
          <a:p>
            <a:r>
              <a:rPr lang="fr-FR" sz="2800" dirty="0">
                <a:solidFill>
                  <a:schemeClr val="tx1"/>
                </a:solidFill>
              </a:rPr>
              <a:t>Le manque de moyen de transport pour acheminer les dons dans les localités d’accueil;</a:t>
            </a:r>
          </a:p>
          <a:p>
            <a:r>
              <a:rPr lang="fr-FR" sz="2800" dirty="0">
                <a:solidFill>
                  <a:schemeClr val="tx1"/>
                </a:solidFill>
              </a:rPr>
              <a:t>Insuffisance d’intervenants dans certains domaines comme l’éducation, la santé, Wash…;</a:t>
            </a:r>
          </a:p>
          <a:p>
            <a:r>
              <a:rPr lang="fr-FR" sz="2800" dirty="0">
                <a:solidFill>
                  <a:schemeClr val="tx1"/>
                </a:solidFill>
              </a:rPr>
              <a:t>Insuffisance des partenaires humanitaires;</a:t>
            </a:r>
          </a:p>
          <a:p>
            <a:r>
              <a:rPr lang="fr-FR" sz="2800" dirty="0">
                <a:solidFill>
                  <a:schemeClr val="tx1"/>
                </a:solidFill>
              </a:rPr>
              <a:t>Insuffisance dans le fonctionnement du comité de veille;</a:t>
            </a:r>
          </a:p>
          <a:p>
            <a:r>
              <a:rPr lang="fr-FR" sz="2800" dirty="0">
                <a:solidFill>
                  <a:schemeClr val="tx1"/>
                </a:solidFill>
              </a:rPr>
              <a:t>Insuffisance des stocks;</a:t>
            </a:r>
          </a:p>
          <a:p>
            <a:r>
              <a:rPr lang="fr-FR" sz="2800" dirty="0">
                <a:solidFill>
                  <a:schemeClr val="tx1"/>
                </a:solidFill>
              </a:rPr>
              <a:t>Insuffisance dans la coordination des interventions et la remonté des données.</a:t>
            </a:r>
          </a:p>
          <a:p>
            <a:endParaRPr lang="fr-FR" dirty="0">
              <a:solidFill>
                <a:schemeClr val="tx1"/>
              </a:solidFill>
            </a:endParaRPr>
          </a:p>
          <a:p>
            <a:endParaRPr lang="fr-FR" dirty="0">
              <a:solidFill>
                <a:schemeClr val="tx1"/>
              </a:solidFill>
            </a:endParaRPr>
          </a:p>
          <a:p>
            <a:endParaRPr lang="fr-FR" dirty="0"/>
          </a:p>
          <a:p>
            <a:endParaRPr lang="fr-FR" dirty="0"/>
          </a:p>
        </p:txBody>
      </p:sp>
    </p:spTree>
    <p:extLst>
      <p:ext uri="{BB962C8B-B14F-4D97-AF65-F5344CB8AC3E}">
        <p14:creationId xmlns:p14="http://schemas.microsoft.com/office/powerpoint/2010/main" val="1174565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Visite des différents sites PDI</a:t>
            </a:r>
            <a:br>
              <a:rPr lang="fr-FR" dirty="0"/>
            </a:br>
            <a:r>
              <a:rPr lang="fr-FR" sz="3200" dirty="0"/>
              <a:t>Site de </a:t>
            </a:r>
            <a:r>
              <a:rPr lang="fr-FR" sz="3200" dirty="0" err="1"/>
              <a:t>zogofina</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740" y="1598001"/>
            <a:ext cx="8716570" cy="5259999"/>
          </a:xfrm>
        </p:spPr>
      </p:pic>
    </p:spTree>
    <p:extLst>
      <p:ext uri="{BB962C8B-B14F-4D97-AF65-F5344CB8AC3E}">
        <p14:creationId xmlns:p14="http://schemas.microsoft.com/office/powerpoint/2010/main" val="294503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9707" y="1545465"/>
            <a:ext cx="8967801" cy="5312535"/>
          </a:xfrm>
        </p:spPr>
      </p:pic>
      <p:sp>
        <p:nvSpPr>
          <p:cNvPr id="5" name="Titre 1"/>
          <p:cNvSpPr>
            <a:spLocks noGrp="1"/>
          </p:cNvSpPr>
          <p:nvPr>
            <p:ph type="title"/>
          </p:nvPr>
        </p:nvSpPr>
        <p:spPr/>
        <p:txBody>
          <a:bodyPr/>
          <a:lstStyle/>
          <a:p>
            <a:pPr algn="ctr"/>
            <a:r>
              <a:rPr lang="fr-FR" dirty="0"/>
              <a:t>Visite des différents sites PDI</a:t>
            </a:r>
            <a:br>
              <a:rPr lang="fr-FR" dirty="0"/>
            </a:br>
            <a:r>
              <a:rPr lang="fr-FR" sz="3200" dirty="0"/>
              <a:t>Site de </a:t>
            </a:r>
            <a:r>
              <a:rPr lang="fr-FR" sz="3200" dirty="0" err="1"/>
              <a:t>zogofina</a:t>
            </a:r>
            <a:endParaRPr lang="fr-FR" dirty="0"/>
          </a:p>
        </p:txBody>
      </p:sp>
    </p:spTree>
    <p:extLst>
      <p:ext uri="{BB962C8B-B14F-4D97-AF65-F5344CB8AC3E}">
        <p14:creationId xmlns:p14="http://schemas.microsoft.com/office/powerpoint/2010/main" val="174679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7584" y="1609859"/>
            <a:ext cx="9143999" cy="5248141"/>
          </a:xfrm>
        </p:spPr>
      </p:pic>
      <p:sp>
        <p:nvSpPr>
          <p:cNvPr id="4" name="Titre 1"/>
          <p:cNvSpPr>
            <a:spLocks noGrp="1"/>
          </p:cNvSpPr>
          <p:nvPr>
            <p:ph type="title"/>
          </p:nvPr>
        </p:nvSpPr>
        <p:spPr/>
        <p:txBody>
          <a:bodyPr/>
          <a:lstStyle/>
          <a:p>
            <a:pPr algn="ctr"/>
            <a:r>
              <a:rPr lang="fr-FR" dirty="0"/>
              <a:t>Visite des différents sites PDI</a:t>
            </a:r>
            <a:br>
              <a:rPr lang="fr-FR" dirty="0"/>
            </a:br>
            <a:r>
              <a:rPr lang="fr-FR" sz="3200" dirty="0"/>
              <a:t>Site de </a:t>
            </a:r>
            <a:r>
              <a:rPr lang="fr-FR" sz="3200" dirty="0" err="1"/>
              <a:t>niono</a:t>
            </a:r>
            <a:endParaRPr lang="fr-FR" dirty="0"/>
          </a:p>
        </p:txBody>
      </p:sp>
    </p:spTree>
    <p:extLst>
      <p:ext uri="{BB962C8B-B14F-4D97-AF65-F5344CB8AC3E}">
        <p14:creationId xmlns:p14="http://schemas.microsoft.com/office/powerpoint/2010/main" val="2618200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7584" y="2086377"/>
            <a:ext cx="9504608" cy="4771623"/>
          </a:xfrm>
        </p:spPr>
      </p:pic>
      <p:sp>
        <p:nvSpPr>
          <p:cNvPr id="5" name="Titre 1"/>
          <p:cNvSpPr>
            <a:spLocks noGrp="1"/>
          </p:cNvSpPr>
          <p:nvPr>
            <p:ph type="title"/>
          </p:nvPr>
        </p:nvSpPr>
        <p:spPr/>
        <p:txBody>
          <a:bodyPr/>
          <a:lstStyle/>
          <a:p>
            <a:pPr algn="ctr"/>
            <a:r>
              <a:rPr lang="fr-FR" dirty="0"/>
              <a:t>Visite des différents sites PDI</a:t>
            </a:r>
            <a:br>
              <a:rPr lang="fr-FR" dirty="0"/>
            </a:br>
            <a:r>
              <a:rPr lang="fr-FR" sz="3200" dirty="0"/>
              <a:t>Site de </a:t>
            </a:r>
            <a:r>
              <a:rPr lang="fr-FR" sz="3200" dirty="0" err="1"/>
              <a:t>niono</a:t>
            </a:r>
            <a:endParaRPr lang="fr-FR" dirty="0"/>
          </a:p>
        </p:txBody>
      </p:sp>
    </p:spTree>
    <p:extLst>
      <p:ext uri="{BB962C8B-B14F-4D97-AF65-F5344CB8AC3E}">
        <p14:creationId xmlns:p14="http://schemas.microsoft.com/office/powerpoint/2010/main" val="69096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341" y="214959"/>
            <a:ext cx="10178322" cy="1492132"/>
          </a:xfrm>
        </p:spPr>
        <p:txBody>
          <a:bodyPr/>
          <a:lstStyle/>
          <a:p>
            <a:pPr algn="ctr"/>
            <a:r>
              <a:rPr lang="fr-FR" dirty="0"/>
              <a:t>Visite des différents sites</a:t>
            </a:r>
            <a:br>
              <a:rPr lang="fr-FR" dirty="0"/>
            </a:br>
            <a:r>
              <a:rPr lang="fr-FR" sz="3200" dirty="0" err="1"/>
              <a:t>Sites</a:t>
            </a:r>
            <a:r>
              <a:rPr lang="fr-FR" sz="3200" dirty="0"/>
              <a:t> de San</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3341" y="1451307"/>
            <a:ext cx="8912179" cy="5378039"/>
          </a:xfrm>
        </p:spPr>
      </p:pic>
    </p:spTree>
    <p:extLst>
      <p:ext uri="{BB962C8B-B14F-4D97-AF65-F5344CB8AC3E}">
        <p14:creationId xmlns:p14="http://schemas.microsoft.com/office/powerpoint/2010/main" val="276828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678" y="1629338"/>
            <a:ext cx="9362940" cy="4946221"/>
          </a:xfrm>
        </p:spPr>
      </p:pic>
      <p:sp>
        <p:nvSpPr>
          <p:cNvPr id="5" name="Titre 1"/>
          <p:cNvSpPr>
            <a:spLocks noGrp="1"/>
          </p:cNvSpPr>
          <p:nvPr>
            <p:ph type="title"/>
          </p:nvPr>
        </p:nvSpPr>
        <p:spPr/>
        <p:txBody>
          <a:bodyPr/>
          <a:lstStyle/>
          <a:p>
            <a:pPr algn="ctr"/>
            <a:r>
              <a:rPr lang="fr-FR" dirty="0"/>
              <a:t>Visite des différents sites</a:t>
            </a:r>
            <a:br>
              <a:rPr lang="fr-FR" dirty="0"/>
            </a:br>
            <a:r>
              <a:rPr lang="fr-FR" sz="3200" dirty="0"/>
              <a:t>Site de San</a:t>
            </a:r>
            <a:endParaRPr lang="fr-FR" dirty="0"/>
          </a:p>
        </p:txBody>
      </p:sp>
    </p:spTree>
    <p:extLst>
      <p:ext uri="{BB962C8B-B14F-4D97-AF65-F5344CB8AC3E}">
        <p14:creationId xmlns:p14="http://schemas.microsoft.com/office/powerpoint/2010/main" val="2210165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5768" y="3112706"/>
            <a:ext cx="10178322" cy="1492132"/>
          </a:xfrm>
        </p:spPr>
        <p:txBody>
          <a:bodyPr/>
          <a:lstStyle/>
          <a:p>
            <a:pPr algn="ctr"/>
            <a:r>
              <a:rPr lang="fr-FR" dirty="0"/>
              <a:t>JE VOUS REMERCIE</a:t>
            </a:r>
          </a:p>
        </p:txBody>
      </p:sp>
    </p:spTree>
    <p:extLst>
      <p:ext uri="{BB962C8B-B14F-4D97-AF65-F5344CB8AC3E}">
        <p14:creationId xmlns:p14="http://schemas.microsoft.com/office/powerpoint/2010/main" val="37331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041" y="240717"/>
            <a:ext cx="10635521" cy="725198"/>
          </a:xfrm>
        </p:spPr>
        <p:txBody>
          <a:bodyPr>
            <a:noAutofit/>
          </a:bodyPr>
          <a:lstStyle/>
          <a:p>
            <a:pPr algn="ctr"/>
            <a:r>
              <a:rPr lang="fr-FR" sz="2800" dirty="0"/>
              <a:t>le dispositif mis en place pour</a:t>
            </a:r>
            <a:br>
              <a:rPr lang="fr-FR" sz="2800" dirty="0"/>
            </a:br>
            <a:r>
              <a:rPr lang="fr-FR" sz="2800" dirty="0"/>
              <a:t>L’enregistrement des personnes déplacées (suite –fin)</a:t>
            </a:r>
            <a:br>
              <a:rPr lang="fr-FR" sz="3200" dirty="0"/>
            </a:br>
            <a:endParaRPr lang="fr-FR" sz="3200" dirty="0"/>
          </a:p>
        </p:txBody>
      </p:sp>
      <p:graphicFrame>
        <p:nvGraphicFramePr>
          <p:cNvPr id="4" name="Tableau 3"/>
          <p:cNvGraphicFramePr>
            <a:graphicFrameLocks noGrp="1"/>
          </p:cNvGraphicFramePr>
          <p:nvPr>
            <p:extLst>
              <p:ext uri="{D42A27DB-BD31-4B8C-83A1-F6EECF244321}">
                <p14:modId xmlns:p14="http://schemas.microsoft.com/office/powerpoint/2010/main" val="733898135"/>
              </p:ext>
            </p:extLst>
          </p:nvPr>
        </p:nvGraphicFramePr>
        <p:xfrm>
          <a:off x="764288" y="2984443"/>
          <a:ext cx="11075830" cy="1877718"/>
        </p:xfrm>
        <a:graphic>
          <a:graphicData uri="http://schemas.openxmlformats.org/drawingml/2006/table">
            <a:tbl>
              <a:tblPr firstRow="1" firstCol="1" bandRow="1">
                <a:tableStyleId>{5C22544A-7EE6-4342-B048-85BDC9FD1C3A}</a:tableStyleId>
              </a:tblPr>
              <a:tblGrid>
                <a:gridCol w="823604">
                  <a:extLst>
                    <a:ext uri="{9D8B030D-6E8A-4147-A177-3AD203B41FA5}">
                      <a16:colId xmlns:a16="http://schemas.microsoft.com/office/drawing/2014/main" val="20000"/>
                    </a:ext>
                  </a:extLst>
                </a:gridCol>
                <a:gridCol w="1556764">
                  <a:extLst>
                    <a:ext uri="{9D8B030D-6E8A-4147-A177-3AD203B41FA5}">
                      <a16:colId xmlns:a16="http://schemas.microsoft.com/office/drawing/2014/main" val="20001"/>
                    </a:ext>
                  </a:extLst>
                </a:gridCol>
                <a:gridCol w="1256616">
                  <a:extLst>
                    <a:ext uri="{9D8B030D-6E8A-4147-A177-3AD203B41FA5}">
                      <a16:colId xmlns:a16="http://schemas.microsoft.com/office/drawing/2014/main" val="20002"/>
                    </a:ext>
                  </a:extLst>
                </a:gridCol>
                <a:gridCol w="948465">
                  <a:extLst>
                    <a:ext uri="{9D8B030D-6E8A-4147-A177-3AD203B41FA5}">
                      <a16:colId xmlns:a16="http://schemas.microsoft.com/office/drawing/2014/main" val="20003"/>
                    </a:ext>
                  </a:extLst>
                </a:gridCol>
                <a:gridCol w="948465">
                  <a:extLst>
                    <a:ext uri="{9D8B030D-6E8A-4147-A177-3AD203B41FA5}">
                      <a16:colId xmlns:a16="http://schemas.microsoft.com/office/drawing/2014/main" val="20004"/>
                    </a:ext>
                  </a:extLst>
                </a:gridCol>
                <a:gridCol w="948465">
                  <a:extLst>
                    <a:ext uri="{9D8B030D-6E8A-4147-A177-3AD203B41FA5}">
                      <a16:colId xmlns:a16="http://schemas.microsoft.com/office/drawing/2014/main" val="20005"/>
                    </a:ext>
                  </a:extLst>
                </a:gridCol>
                <a:gridCol w="948465">
                  <a:extLst>
                    <a:ext uri="{9D8B030D-6E8A-4147-A177-3AD203B41FA5}">
                      <a16:colId xmlns:a16="http://schemas.microsoft.com/office/drawing/2014/main" val="20006"/>
                    </a:ext>
                  </a:extLst>
                </a:gridCol>
                <a:gridCol w="1182179">
                  <a:extLst>
                    <a:ext uri="{9D8B030D-6E8A-4147-A177-3AD203B41FA5}">
                      <a16:colId xmlns:a16="http://schemas.microsoft.com/office/drawing/2014/main" val="20007"/>
                    </a:ext>
                  </a:extLst>
                </a:gridCol>
                <a:gridCol w="1134156">
                  <a:extLst>
                    <a:ext uri="{9D8B030D-6E8A-4147-A177-3AD203B41FA5}">
                      <a16:colId xmlns:a16="http://schemas.microsoft.com/office/drawing/2014/main" val="20008"/>
                    </a:ext>
                  </a:extLst>
                </a:gridCol>
                <a:gridCol w="1328651">
                  <a:extLst>
                    <a:ext uri="{9D8B030D-6E8A-4147-A177-3AD203B41FA5}">
                      <a16:colId xmlns:a16="http://schemas.microsoft.com/office/drawing/2014/main" val="20009"/>
                    </a:ext>
                  </a:extLst>
                </a:gridCol>
              </a:tblGrid>
              <a:tr h="879325">
                <a:tc>
                  <a:txBody>
                    <a:bodyPr/>
                    <a:lstStyle/>
                    <a:p>
                      <a:pPr>
                        <a:lnSpc>
                          <a:spcPct val="107000"/>
                        </a:lnSpc>
                        <a:spcAft>
                          <a:spcPts val="0"/>
                        </a:spcAft>
                      </a:pPr>
                      <a:r>
                        <a:rPr lang="fr-FR" sz="1200" dirty="0">
                          <a:solidFill>
                            <a:schemeClr val="tx1"/>
                          </a:solidFill>
                          <a:effectLst/>
                        </a:rPr>
                        <a:t>Date d'arrivée</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fr-FR" sz="1200" dirty="0">
                          <a:solidFill>
                            <a:schemeClr val="tx1"/>
                          </a:solidFill>
                          <a:effectLst/>
                        </a:rPr>
                        <a:t>Localité de provenance</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fr-FR" sz="1200">
                          <a:solidFill>
                            <a:schemeClr val="tx1"/>
                          </a:solidFill>
                          <a:effectLst/>
                        </a:rPr>
                        <a:t>Localités d'accueil</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fr-FR" sz="1200">
                          <a:solidFill>
                            <a:schemeClr val="tx1"/>
                          </a:solidFill>
                          <a:effectLst/>
                        </a:rPr>
                        <a:t>Nombre de ménage</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fr-FR" sz="1200">
                          <a:solidFill>
                            <a:schemeClr val="tx1"/>
                          </a:solidFill>
                          <a:effectLst/>
                        </a:rPr>
                        <a:t>Hommes</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fr-FR" sz="1200">
                          <a:solidFill>
                            <a:schemeClr val="tx1"/>
                          </a:solidFill>
                          <a:effectLst/>
                        </a:rPr>
                        <a:t>Femmes</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fr-FR" sz="1200">
                          <a:solidFill>
                            <a:schemeClr val="tx1"/>
                          </a:solidFill>
                          <a:effectLst/>
                        </a:rPr>
                        <a:t>Nombre d'enfants</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fr-FR" sz="1200">
                          <a:solidFill>
                            <a:schemeClr val="tx1"/>
                          </a:solidFill>
                          <a:effectLst/>
                        </a:rPr>
                        <a:t>Appuis apportés et actions entreprises</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fr-FR" sz="1200">
                          <a:solidFill>
                            <a:schemeClr val="tx1"/>
                          </a:solidFill>
                          <a:effectLst/>
                        </a:rPr>
                        <a:t>Besoins urgents</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fr-FR" sz="1200" dirty="0">
                          <a:solidFill>
                            <a:schemeClr val="tx1"/>
                          </a:solidFill>
                          <a:effectLst/>
                        </a:rPr>
                        <a:t>Observations</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998393">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941723" y="1499206"/>
            <a:ext cx="9889409"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REGION DE SEGOU                                                                                                                     REPUBLIQUE DU MALI</a:t>
            </a:r>
            <a:endParaRPr kumimoji="0" 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DRDSES DE: SEGOU                                                                                                                UN PEULE UN BUT UNE FOI</a:t>
            </a:r>
            <a:endParaRPr kumimoji="0" 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fr-FR"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FICHE DE SUIVI JOURNALIER DE MOUVEMENT DES POPULATIONS</a:t>
            </a:r>
            <a:endParaRPr kumimoji="0" 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DATE : </a:t>
            </a:r>
            <a:endParaRPr kumimoji="0" 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356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100" dirty="0"/>
              <a:t>L’accueil et l’hébergement sur les sites ou dans les familles d’accueil</a:t>
            </a:r>
            <a:br>
              <a:rPr lang="fr-FR" sz="3100" dirty="0"/>
            </a:br>
            <a:br>
              <a:rPr lang="fr-FR" dirty="0"/>
            </a:br>
            <a:endParaRPr lang="fr-FR" dirty="0"/>
          </a:p>
        </p:txBody>
      </p:sp>
      <p:sp>
        <p:nvSpPr>
          <p:cNvPr id="3" name="Espace réservé du contenu 2"/>
          <p:cNvSpPr>
            <a:spLocks noGrp="1"/>
          </p:cNvSpPr>
          <p:nvPr>
            <p:ph idx="1"/>
          </p:nvPr>
        </p:nvSpPr>
        <p:spPr>
          <a:xfrm>
            <a:off x="1045615" y="1474632"/>
            <a:ext cx="10880221" cy="3593591"/>
          </a:xfrm>
        </p:spPr>
        <p:txBody>
          <a:bodyPr/>
          <a:lstStyle/>
          <a:p>
            <a:pPr marL="0" indent="0">
              <a:buNone/>
            </a:pPr>
            <a:endParaRPr lang="fr-FR" sz="2400" dirty="0"/>
          </a:p>
          <a:p>
            <a:pPr marL="0" indent="0" algn="just">
              <a:buNone/>
            </a:pPr>
            <a:r>
              <a:rPr lang="fr-FR" sz="2400" dirty="0">
                <a:solidFill>
                  <a:schemeClr val="tx1"/>
                </a:solidFill>
              </a:rPr>
              <a:t>D’une manière générale leur condition de vie est acceptable. Cependant des problèmes d’abri risque de se poser pendant l’hivernage car certains sont logés dans des habitats qui ne tiendront pendant cette période   Dans l’ensemble les déplacés ont été tous bien accueillis dans les communautés. </a:t>
            </a:r>
          </a:p>
          <a:p>
            <a:pPr marL="0" indent="0">
              <a:buNone/>
            </a:pPr>
            <a:endParaRPr lang="fr-FR" dirty="0"/>
          </a:p>
        </p:txBody>
      </p:sp>
    </p:spTree>
    <p:extLst>
      <p:ext uri="{BB962C8B-B14F-4D97-AF65-F5344CB8AC3E}">
        <p14:creationId xmlns:p14="http://schemas.microsoft.com/office/powerpoint/2010/main" val="151013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041" y="99049"/>
            <a:ext cx="10178322" cy="739833"/>
          </a:xfrm>
        </p:spPr>
        <p:txBody>
          <a:bodyPr>
            <a:normAutofit fontScale="90000"/>
          </a:bodyPr>
          <a:lstStyle/>
          <a:p>
            <a:pPr algn="ctr"/>
            <a:r>
              <a:rPr lang="fr-FR" b="1" dirty="0"/>
              <a:t>SITUAION DES </a:t>
            </a:r>
            <a:r>
              <a:rPr lang="fr-FR" b="1" dirty="0" err="1"/>
              <a:t>PDI’s</a:t>
            </a:r>
            <a:r>
              <a:rPr lang="fr-FR" b="1" dirty="0"/>
              <a:t> en 2017</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56094917"/>
              </p:ext>
            </p:extLst>
          </p:nvPr>
        </p:nvGraphicFramePr>
        <p:xfrm>
          <a:off x="1017432" y="901520"/>
          <a:ext cx="10605751" cy="5849104"/>
        </p:xfrm>
        <a:graphic>
          <a:graphicData uri="http://schemas.openxmlformats.org/drawingml/2006/table">
            <a:tbl>
              <a:tblPr>
                <a:tableStyleId>{5C22544A-7EE6-4342-B048-85BDC9FD1C3A}</a:tableStyleId>
              </a:tblPr>
              <a:tblGrid>
                <a:gridCol w="2518675">
                  <a:extLst>
                    <a:ext uri="{9D8B030D-6E8A-4147-A177-3AD203B41FA5}">
                      <a16:colId xmlns:a16="http://schemas.microsoft.com/office/drawing/2014/main" val="20000"/>
                    </a:ext>
                  </a:extLst>
                </a:gridCol>
                <a:gridCol w="2518675">
                  <a:extLst>
                    <a:ext uri="{9D8B030D-6E8A-4147-A177-3AD203B41FA5}">
                      <a16:colId xmlns:a16="http://schemas.microsoft.com/office/drawing/2014/main" val="20001"/>
                    </a:ext>
                  </a:extLst>
                </a:gridCol>
                <a:gridCol w="1502103">
                  <a:extLst>
                    <a:ext uri="{9D8B030D-6E8A-4147-A177-3AD203B41FA5}">
                      <a16:colId xmlns:a16="http://schemas.microsoft.com/office/drawing/2014/main" val="20002"/>
                    </a:ext>
                  </a:extLst>
                </a:gridCol>
                <a:gridCol w="2033149">
                  <a:extLst>
                    <a:ext uri="{9D8B030D-6E8A-4147-A177-3AD203B41FA5}">
                      <a16:colId xmlns:a16="http://schemas.microsoft.com/office/drawing/2014/main" val="20003"/>
                    </a:ext>
                  </a:extLst>
                </a:gridCol>
                <a:gridCol w="2033149">
                  <a:extLst>
                    <a:ext uri="{9D8B030D-6E8A-4147-A177-3AD203B41FA5}">
                      <a16:colId xmlns:a16="http://schemas.microsoft.com/office/drawing/2014/main" val="20004"/>
                    </a:ext>
                  </a:extLst>
                </a:gridCol>
              </a:tblGrid>
              <a:tr h="239099">
                <a:tc>
                  <a:txBody>
                    <a:bodyPr/>
                    <a:lstStyle/>
                    <a:p>
                      <a:pPr algn="ctr" rtl="0" fontAlgn="ctr"/>
                      <a:r>
                        <a:rPr lang="fr-FR" sz="1600" b="1" u="none" strike="noStrike" dirty="0">
                          <a:effectLst/>
                        </a:rPr>
                        <a:t>Cercles</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fr-FR" sz="1600" b="1" u="none" strike="noStrike" dirty="0">
                          <a:effectLst/>
                        </a:rPr>
                        <a:t>Communes </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fr-FR" sz="1600" b="1" u="none" strike="noStrike" dirty="0">
                          <a:effectLst/>
                        </a:rPr>
                        <a:t>Villages</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fr-FR" sz="1600" b="1" u="none" strike="noStrike" dirty="0" err="1">
                          <a:effectLst/>
                        </a:rPr>
                        <a:t>Nbre</a:t>
                      </a:r>
                      <a:r>
                        <a:rPr lang="fr-FR" sz="1600" b="1" u="none" strike="noStrike" dirty="0">
                          <a:effectLst/>
                        </a:rPr>
                        <a:t> ménages</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fr-FR" sz="1600" b="1" u="none" strike="noStrike" dirty="0" err="1">
                          <a:effectLst/>
                        </a:rPr>
                        <a:t>Nbre</a:t>
                      </a:r>
                      <a:r>
                        <a:rPr lang="fr-FR" sz="1600" b="1" u="none" strike="noStrike" dirty="0">
                          <a:effectLst/>
                        </a:rPr>
                        <a:t> </a:t>
                      </a:r>
                      <a:r>
                        <a:rPr lang="fr-FR" sz="1600" b="1" u="none" strike="noStrike" dirty="0" err="1">
                          <a:effectLst/>
                        </a:rPr>
                        <a:t>PDIs</a:t>
                      </a:r>
                      <a:r>
                        <a:rPr lang="fr-FR" sz="1600" b="1" u="none" strike="noStrike" dirty="0">
                          <a:effectLst/>
                        </a:rPr>
                        <a:t> </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9099">
                <a:tc rowSpan="3">
                  <a:txBody>
                    <a:bodyPr/>
                    <a:lstStyle/>
                    <a:p>
                      <a:pPr algn="ctr" rtl="0" fontAlgn="ctr"/>
                      <a:r>
                        <a:rPr lang="fr-FR" sz="2000" b="1" u="none" strike="noStrike" dirty="0">
                          <a:effectLst/>
                        </a:rPr>
                        <a:t>Macina</a:t>
                      </a:r>
                      <a:endParaRPr lang="fr-FR" sz="20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fr-FR" sz="1600" u="none" strike="noStrike">
                          <a:effectLst/>
                        </a:rPr>
                        <a:t>Macina</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129</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537</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9099">
                <a:tc vMerge="1">
                  <a:txBody>
                    <a:bodyPr/>
                    <a:lstStyle/>
                    <a:p>
                      <a:endParaRPr lang="fr-FR"/>
                    </a:p>
                  </a:txBody>
                  <a:tcPr/>
                </a:tc>
                <a:tc>
                  <a:txBody>
                    <a:bodyPr/>
                    <a:lstStyle/>
                    <a:p>
                      <a:pPr algn="l" rtl="0" fontAlgn="ctr"/>
                      <a:r>
                        <a:rPr lang="fr-FR" sz="1600" u="none" strike="noStrike">
                          <a:effectLst/>
                        </a:rPr>
                        <a:t>Kokry</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9099">
                <a:tc vMerge="1">
                  <a:txBody>
                    <a:bodyPr/>
                    <a:lstStyle/>
                    <a:p>
                      <a:endParaRPr lang="fr-FR"/>
                    </a:p>
                  </a:txBody>
                  <a:tcPr/>
                </a:tc>
                <a:tc>
                  <a:txBody>
                    <a:bodyPr/>
                    <a:lstStyle/>
                    <a:p>
                      <a:pPr algn="r" rtl="0" fontAlgn="ctr"/>
                      <a:r>
                        <a:rPr lang="fr-FR" sz="1600" b="1" u="none" strike="noStrike" dirty="0">
                          <a:effectLst/>
                        </a:rPr>
                        <a:t>Total cercle </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3</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131</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549</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39099">
                <a:tc rowSpan="12">
                  <a:txBody>
                    <a:bodyPr/>
                    <a:lstStyle/>
                    <a:p>
                      <a:pPr algn="ctr" rtl="0" fontAlgn="ctr"/>
                      <a:r>
                        <a:rPr lang="fr-FR" sz="2000" b="1" u="none" strike="noStrike" dirty="0">
                          <a:effectLst/>
                        </a:rPr>
                        <a:t>Niono </a:t>
                      </a:r>
                      <a:endParaRPr lang="fr-FR" sz="20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fr-FR" sz="1600" u="none" strike="noStrike">
                          <a:effectLst/>
                        </a:rPr>
                        <a:t>Diabaly</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14</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289</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1 922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9099">
                <a:tc vMerge="1">
                  <a:txBody>
                    <a:bodyPr/>
                    <a:lstStyle/>
                    <a:p>
                      <a:endParaRPr lang="fr-FR"/>
                    </a:p>
                  </a:txBody>
                  <a:tcPr/>
                </a:tc>
                <a:tc>
                  <a:txBody>
                    <a:bodyPr/>
                    <a:lstStyle/>
                    <a:p>
                      <a:pPr algn="l" rtl="0" fontAlgn="ctr"/>
                      <a:r>
                        <a:rPr lang="fr-FR" sz="1600" u="none" strike="noStrike">
                          <a:effectLst/>
                        </a:rPr>
                        <a:t>Dogofry</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3</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251</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1 669</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9099">
                <a:tc vMerge="1">
                  <a:txBody>
                    <a:bodyPr/>
                    <a:lstStyle/>
                    <a:p>
                      <a:endParaRPr lang="fr-FR"/>
                    </a:p>
                  </a:txBody>
                  <a:tcPr/>
                </a:tc>
                <a:tc>
                  <a:txBody>
                    <a:bodyPr/>
                    <a:lstStyle/>
                    <a:p>
                      <a:pPr algn="l" rtl="0" fontAlgn="ctr"/>
                      <a:r>
                        <a:rPr lang="fr-FR" sz="1600" u="none" strike="noStrike" dirty="0">
                          <a:effectLst/>
                        </a:rPr>
                        <a:t>Sokolo</a:t>
                      </a:r>
                      <a:endParaRPr lang="fr-FR" sz="1600" b="0"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5</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231</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1 536</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9099">
                <a:tc vMerge="1">
                  <a:txBody>
                    <a:bodyPr/>
                    <a:lstStyle/>
                    <a:p>
                      <a:endParaRPr lang="fr-FR"/>
                    </a:p>
                  </a:txBody>
                  <a:tcPr/>
                </a:tc>
                <a:tc>
                  <a:txBody>
                    <a:bodyPr/>
                    <a:lstStyle/>
                    <a:p>
                      <a:pPr algn="l" rtl="0" fontAlgn="ctr"/>
                      <a:r>
                        <a:rPr lang="fr-FR" sz="1600" u="none" strike="noStrike">
                          <a:effectLst/>
                        </a:rPr>
                        <a:t>Toridagako</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19</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201</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1 337</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9099">
                <a:tc vMerge="1">
                  <a:txBody>
                    <a:bodyPr/>
                    <a:lstStyle/>
                    <a:p>
                      <a:endParaRPr lang="fr-FR"/>
                    </a:p>
                  </a:txBody>
                  <a:tcPr/>
                </a:tc>
                <a:tc>
                  <a:txBody>
                    <a:bodyPr/>
                    <a:lstStyle/>
                    <a:p>
                      <a:pPr algn="l" rtl="0" fontAlgn="ctr"/>
                      <a:r>
                        <a:rPr lang="fr-FR" sz="1600" u="none" strike="noStrike" dirty="0">
                          <a:effectLst/>
                        </a:rPr>
                        <a:t>Mariko</a:t>
                      </a:r>
                      <a:endParaRPr lang="fr-FR" sz="1600" b="0"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dirty="0">
                          <a:effectLst/>
                        </a:rPr>
                        <a:t>40</a:t>
                      </a:r>
                      <a:endParaRPr lang="fr-FR" sz="1600" b="0"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266</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9099">
                <a:tc vMerge="1">
                  <a:txBody>
                    <a:bodyPr/>
                    <a:lstStyle/>
                    <a:p>
                      <a:endParaRPr lang="fr-FR"/>
                    </a:p>
                  </a:txBody>
                  <a:tcPr/>
                </a:tc>
                <a:tc>
                  <a:txBody>
                    <a:bodyPr/>
                    <a:lstStyle/>
                    <a:p>
                      <a:pPr algn="l" rtl="0" fontAlgn="ctr"/>
                      <a:r>
                        <a:rPr lang="fr-FR" sz="1600" u="none" strike="noStrike">
                          <a:effectLst/>
                        </a:rPr>
                        <a:t>Kalasiguida</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4</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108</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718</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9099">
                <a:tc vMerge="1">
                  <a:txBody>
                    <a:bodyPr/>
                    <a:lstStyle/>
                    <a:p>
                      <a:endParaRPr lang="fr-FR"/>
                    </a:p>
                  </a:txBody>
                  <a:tcPr/>
                </a:tc>
                <a:tc>
                  <a:txBody>
                    <a:bodyPr/>
                    <a:lstStyle/>
                    <a:p>
                      <a:pPr algn="l" rtl="0" fontAlgn="ctr"/>
                      <a:r>
                        <a:rPr lang="fr-FR" sz="1600" u="none" strike="noStrike" dirty="0" err="1">
                          <a:effectLst/>
                        </a:rPr>
                        <a:t>Siribala</a:t>
                      </a:r>
                      <a:endParaRPr lang="fr-FR" sz="1600" b="0"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80</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9099">
                <a:tc vMerge="1">
                  <a:txBody>
                    <a:bodyPr/>
                    <a:lstStyle/>
                    <a:p>
                      <a:endParaRPr lang="fr-FR"/>
                    </a:p>
                  </a:txBody>
                  <a:tcPr/>
                </a:tc>
                <a:tc>
                  <a:txBody>
                    <a:bodyPr/>
                    <a:lstStyle/>
                    <a:p>
                      <a:pPr algn="l" rtl="0" fontAlgn="ctr"/>
                      <a:r>
                        <a:rPr lang="fr-FR" sz="1600" u="none" strike="noStrike">
                          <a:effectLst/>
                        </a:rPr>
                        <a:t>Pogo</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15</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100</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39099">
                <a:tc vMerge="1">
                  <a:txBody>
                    <a:bodyPr/>
                    <a:lstStyle/>
                    <a:p>
                      <a:endParaRPr lang="fr-FR"/>
                    </a:p>
                  </a:txBody>
                  <a:tcPr/>
                </a:tc>
                <a:tc>
                  <a:txBody>
                    <a:bodyPr/>
                    <a:lstStyle/>
                    <a:p>
                      <a:pPr algn="l" rtl="0" fontAlgn="ctr"/>
                      <a:r>
                        <a:rPr lang="fr-FR" sz="1600" u="none" strike="noStrike">
                          <a:effectLst/>
                        </a:rPr>
                        <a:t>Yeredon Saniona</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24</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162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9099">
                <a:tc vMerge="1">
                  <a:txBody>
                    <a:bodyPr/>
                    <a:lstStyle/>
                    <a:p>
                      <a:endParaRPr lang="fr-FR"/>
                    </a:p>
                  </a:txBody>
                  <a:tcPr/>
                </a:tc>
                <a:tc>
                  <a:txBody>
                    <a:bodyPr/>
                    <a:lstStyle/>
                    <a:p>
                      <a:pPr algn="l" rtl="0" fontAlgn="ctr"/>
                      <a:r>
                        <a:rPr lang="fr-FR" sz="1600" u="none" strike="noStrike">
                          <a:effectLst/>
                        </a:rPr>
                        <a:t>Sirifila Boundy</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7</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39099">
                <a:tc vMerge="1">
                  <a:txBody>
                    <a:bodyPr/>
                    <a:lstStyle/>
                    <a:p>
                      <a:endParaRPr lang="fr-FR"/>
                    </a:p>
                  </a:txBody>
                  <a:tcPr/>
                </a:tc>
                <a:tc>
                  <a:txBody>
                    <a:bodyPr/>
                    <a:lstStyle/>
                    <a:p>
                      <a:pPr algn="l" rtl="0" fontAlgn="ctr"/>
                      <a:r>
                        <a:rPr lang="fr-FR" sz="1600" u="none" strike="noStrike">
                          <a:effectLst/>
                        </a:rPr>
                        <a:t>Niono</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22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80</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532</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9099">
                <a:tc vMerge="1">
                  <a:txBody>
                    <a:bodyPr/>
                    <a:lstStyle/>
                    <a:p>
                      <a:endParaRPr lang="fr-FR"/>
                    </a:p>
                  </a:txBody>
                  <a:tcPr/>
                </a:tc>
                <a:tc>
                  <a:txBody>
                    <a:bodyPr/>
                    <a:lstStyle/>
                    <a:p>
                      <a:pPr algn="r" rtl="0" fontAlgn="ctr"/>
                      <a:r>
                        <a:rPr lang="fr-FR" sz="1600" b="1" u="none" strike="noStrike" dirty="0">
                          <a:effectLst/>
                        </a:rPr>
                        <a:t>Total cercle </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74</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1 252</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8 328</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5"/>
                  </a:ext>
                </a:extLst>
              </a:tr>
              <a:tr h="239099">
                <a:tc rowSpan="2">
                  <a:txBody>
                    <a:bodyPr/>
                    <a:lstStyle/>
                    <a:p>
                      <a:pPr algn="ctr" rtl="0" fontAlgn="ctr"/>
                      <a:r>
                        <a:rPr lang="fr-FR" sz="2000" b="1" u="none" strike="noStrike" dirty="0">
                          <a:effectLst/>
                        </a:rPr>
                        <a:t>San</a:t>
                      </a:r>
                      <a:endParaRPr lang="fr-FR" sz="20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ctr"/>
                      <a:r>
                        <a:rPr lang="fr-FR" sz="1600" u="none" strike="noStrike">
                          <a:effectLst/>
                        </a:rPr>
                        <a:t>San </a:t>
                      </a:r>
                      <a:endParaRPr lang="fr-FR" sz="1600" b="1"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a:t>
                      </a:r>
                      <a:endParaRPr lang="fr-FR" sz="1600" b="1"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51</a:t>
                      </a:r>
                      <a:endParaRPr lang="fr-FR" sz="1600" b="1"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dirty="0">
                          <a:effectLst/>
                        </a:rPr>
                        <a:t>211</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39099">
                <a:tc vMerge="1">
                  <a:txBody>
                    <a:bodyPr/>
                    <a:lstStyle/>
                    <a:p>
                      <a:endParaRPr lang="fr-FR"/>
                    </a:p>
                  </a:txBody>
                  <a:tcPr/>
                </a:tc>
                <a:tc>
                  <a:txBody>
                    <a:bodyPr/>
                    <a:lstStyle/>
                    <a:p>
                      <a:pPr algn="r" rtl="0" fontAlgn="ctr"/>
                      <a:r>
                        <a:rPr lang="fr-FR" sz="1600" b="1" u="none" strike="noStrike" dirty="0">
                          <a:effectLst/>
                        </a:rPr>
                        <a:t>Total cercle </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1</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51</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211</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7"/>
                  </a:ext>
                </a:extLst>
              </a:tr>
              <a:tr h="239099">
                <a:tc rowSpan="4">
                  <a:txBody>
                    <a:bodyPr/>
                    <a:lstStyle/>
                    <a:p>
                      <a:pPr algn="ctr" rtl="0" fontAlgn="ctr"/>
                      <a:r>
                        <a:rPr lang="fr-FR" sz="2000" b="1" u="none" strike="noStrike" dirty="0">
                          <a:effectLst/>
                        </a:rPr>
                        <a:t>Ségou</a:t>
                      </a:r>
                      <a:endParaRPr lang="fr-FR" sz="20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fr-FR" sz="1600" u="none" strike="noStrike" dirty="0">
                          <a:effectLst/>
                        </a:rPr>
                        <a:t>Ségou</a:t>
                      </a:r>
                      <a:endParaRPr lang="fr-FR" sz="1600" b="0"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dirty="0">
                          <a:effectLst/>
                        </a:rPr>
                        <a:t>1</a:t>
                      </a:r>
                      <a:endParaRPr lang="fr-FR" sz="1600" b="0"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46</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600" u="none" strike="noStrike">
                          <a:effectLst/>
                        </a:rPr>
                        <a:t>197</a:t>
                      </a:r>
                      <a:endParaRPr lang="fr-FR" sz="1600" b="0" i="0" u="none" strike="noStrike">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39099">
                <a:tc vMerge="1">
                  <a:txBody>
                    <a:bodyPr/>
                    <a:lstStyle/>
                    <a:p>
                      <a:endParaRPr lang="fr-FR"/>
                    </a:p>
                  </a:txBody>
                  <a:tcPr/>
                </a:tc>
                <a:tc>
                  <a:txBody>
                    <a:bodyPr/>
                    <a:lstStyle/>
                    <a:p>
                      <a:pPr algn="l" fontAlgn="b"/>
                      <a:r>
                        <a:rPr lang="fr-FR" sz="1600" u="none" strike="noStrike">
                          <a:effectLst/>
                        </a:rPr>
                        <a:t>Pelengana</a:t>
                      </a:r>
                      <a:endParaRPr lang="fr-FR" sz="1600" b="0" i="0" u="none" strike="noStrike">
                        <a:solidFill>
                          <a:srgbClr val="000000"/>
                        </a:solidFill>
                        <a:effectLst/>
                        <a:latin typeface="Calibri" panose="020F0502020204030204" pitchFamily="34" charset="0"/>
                      </a:endParaRPr>
                    </a:p>
                  </a:txBody>
                  <a:tcPr marL="5669" marR="5669" marT="5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1</a:t>
                      </a:r>
                      <a:endParaRPr lang="fr-FR" sz="1600" b="0" i="0" u="none" strike="noStrike">
                        <a:solidFill>
                          <a:srgbClr val="000000"/>
                        </a:solidFill>
                        <a:effectLst/>
                        <a:latin typeface="Calibri" panose="020F0502020204030204" pitchFamily="34" charset="0"/>
                      </a:endParaRPr>
                    </a:p>
                  </a:txBody>
                  <a:tcPr marL="5669" marR="5669" marT="5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78</a:t>
                      </a:r>
                      <a:endParaRPr lang="fr-FR" sz="1600" b="0" i="0" u="none" strike="noStrike">
                        <a:solidFill>
                          <a:srgbClr val="000000"/>
                        </a:solidFill>
                        <a:effectLst/>
                        <a:latin typeface="Calibri" panose="020F0502020204030204" pitchFamily="34" charset="0"/>
                      </a:endParaRPr>
                    </a:p>
                  </a:txBody>
                  <a:tcPr marL="5669" marR="5669" marT="5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241</a:t>
                      </a:r>
                      <a:endParaRPr lang="fr-FR" sz="1600" b="0" i="0" u="none" strike="noStrike">
                        <a:solidFill>
                          <a:srgbClr val="000000"/>
                        </a:solidFill>
                        <a:effectLst/>
                        <a:latin typeface="Calibri" panose="020F0502020204030204" pitchFamily="34" charset="0"/>
                      </a:endParaRPr>
                    </a:p>
                  </a:txBody>
                  <a:tcPr marL="5669" marR="5669" marT="5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39099">
                <a:tc vMerge="1">
                  <a:txBody>
                    <a:bodyPr/>
                    <a:lstStyle/>
                    <a:p>
                      <a:endParaRPr lang="fr-FR"/>
                    </a:p>
                  </a:txBody>
                  <a:tcPr/>
                </a:tc>
                <a:tc>
                  <a:txBody>
                    <a:bodyPr/>
                    <a:lstStyle/>
                    <a:p>
                      <a:pPr algn="l" fontAlgn="b"/>
                      <a:r>
                        <a:rPr lang="fr-FR" sz="1600" u="none" strike="noStrike">
                          <a:effectLst/>
                        </a:rPr>
                        <a:t>Sebougou</a:t>
                      </a:r>
                      <a:endParaRPr lang="fr-FR" sz="1600" b="0" i="0" u="none" strike="noStrike">
                        <a:solidFill>
                          <a:srgbClr val="000000"/>
                        </a:solidFill>
                        <a:effectLst/>
                        <a:latin typeface="Calibri" panose="020F0502020204030204" pitchFamily="34" charset="0"/>
                      </a:endParaRPr>
                    </a:p>
                  </a:txBody>
                  <a:tcPr marL="5669" marR="5669" marT="5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1</a:t>
                      </a:r>
                      <a:endParaRPr lang="fr-FR" sz="1600" b="0" i="0" u="none" strike="noStrike">
                        <a:solidFill>
                          <a:srgbClr val="000000"/>
                        </a:solidFill>
                        <a:effectLst/>
                        <a:latin typeface="Calibri" panose="020F0502020204030204" pitchFamily="34" charset="0"/>
                      </a:endParaRPr>
                    </a:p>
                  </a:txBody>
                  <a:tcPr marL="5669" marR="5669" marT="5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28</a:t>
                      </a:r>
                      <a:endParaRPr lang="fr-FR" sz="1600" b="0" i="0" u="none" strike="noStrike">
                        <a:solidFill>
                          <a:srgbClr val="000000"/>
                        </a:solidFill>
                        <a:effectLst/>
                        <a:latin typeface="Calibri" panose="020F0502020204030204" pitchFamily="34" charset="0"/>
                      </a:endParaRPr>
                    </a:p>
                  </a:txBody>
                  <a:tcPr marL="5669" marR="5669" marT="5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u="none" strike="noStrike">
                          <a:effectLst/>
                        </a:rPr>
                        <a:t>103</a:t>
                      </a:r>
                      <a:endParaRPr lang="fr-FR" sz="1600" b="0" i="0" u="none" strike="noStrike">
                        <a:solidFill>
                          <a:srgbClr val="000000"/>
                        </a:solidFill>
                        <a:effectLst/>
                        <a:latin typeface="Calibri" panose="020F0502020204030204" pitchFamily="34" charset="0"/>
                      </a:endParaRPr>
                    </a:p>
                  </a:txBody>
                  <a:tcPr marL="5669" marR="5669" marT="5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239099">
                <a:tc vMerge="1">
                  <a:txBody>
                    <a:bodyPr/>
                    <a:lstStyle/>
                    <a:p>
                      <a:endParaRPr lang="fr-FR"/>
                    </a:p>
                  </a:txBody>
                  <a:tcPr/>
                </a:tc>
                <a:tc>
                  <a:txBody>
                    <a:bodyPr/>
                    <a:lstStyle/>
                    <a:p>
                      <a:pPr algn="r" rtl="0" fontAlgn="ctr"/>
                      <a:r>
                        <a:rPr lang="fr-FR" sz="1600" b="1" u="none" strike="noStrike" dirty="0">
                          <a:effectLst/>
                        </a:rPr>
                        <a:t>Total cercle </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3</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152</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0" fontAlgn="ctr"/>
                      <a:r>
                        <a:rPr lang="fr-FR" sz="1600" b="1" u="none" strike="noStrike" dirty="0">
                          <a:effectLst/>
                        </a:rPr>
                        <a:t>541</a:t>
                      </a:r>
                      <a:endParaRPr lang="fr-FR" sz="16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21"/>
                  </a:ext>
                </a:extLst>
              </a:tr>
              <a:tr h="359906">
                <a:tc>
                  <a:txBody>
                    <a:bodyPr/>
                    <a:lstStyle/>
                    <a:p>
                      <a:pPr algn="r" rtl="0" fontAlgn="ctr"/>
                      <a:r>
                        <a:rPr lang="fr-FR" sz="2000" b="1" u="none" strike="noStrike" dirty="0">
                          <a:effectLst/>
                        </a:rPr>
                        <a:t>TOTAL REGIONAL</a:t>
                      </a:r>
                      <a:endParaRPr lang="fr-FR" sz="2000" b="1" i="0" u="none" strike="noStrike" dirty="0">
                        <a:solidFill>
                          <a:srgbClr val="000000"/>
                        </a:solidFill>
                        <a:effectLst/>
                        <a:latin typeface="Gill Sans MT" panose="020B0502020104020203" pitchFamily="34" charset="0"/>
                      </a:endParaRP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fr-FR" sz="2000" b="1" u="none" strike="noStrike" kern="1200" dirty="0">
                          <a:solidFill>
                            <a:schemeClr val="dk1"/>
                          </a:solidFill>
                          <a:effectLst/>
                          <a:latin typeface="+mn-lt"/>
                          <a:ea typeface="+mn-ea"/>
                          <a:cs typeface="+mn-cs"/>
                        </a:rPr>
                        <a:t> </a:t>
                      </a: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000" b="1" u="none" strike="noStrike" kern="1200" dirty="0">
                          <a:solidFill>
                            <a:schemeClr val="dk1"/>
                          </a:solidFill>
                          <a:effectLst/>
                          <a:latin typeface="+mn-lt"/>
                          <a:ea typeface="+mn-ea"/>
                          <a:cs typeface="+mn-cs"/>
                        </a:rPr>
                        <a:t>81</a:t>
                      </a: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000" b="1" u="none" strike="noStrike" kern="1200" dirty="0">
                          <a:solidFill>
                            <a:schemeClr val="dk1"/>
                          </a:solidFill>
                          <a:effectLst/>
                          <a:latin typeface="+mn-lt"/>
                          <a:ea typeface="+mn-ea"/>
                          <a:cs typeface="+mn-cs"/>
                        </a:rPr>
                        <a:t>1586</a:t>
                      </a: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000" b="1" u="none" strike="noStrike" kern="1200" dirty="0">
                          <a:solidFill>
                            <a:schemeClr val="dk1"/>
                          </a:solidFill>
                          <a:effectLst/>
                          <a:latin typeface="+mn-lt"/>
                          <a:ea typeface="+mn-ea"/>
                          <a:cs typeface="+mn-cs"/>
                        </a:rPr>
                        <a:t>9 629</a:t>
                      </a:r>
                    </a:p>
                  </a:txBody>
                  <a:tcPr marL="5669" marR="5669" marT="5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55102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860830123"/>
              </p:ext>
            </p:extLst>
          </p:nvPr>
        </p:nvGraphicFramePr>
        <p:xfrm>
          <a:off x="1025888" y="1226129"/>
          <a:ext cx="10476848" cy="4780966"/>
        </p:xfrm>
        <a:graphic>
          <a:graphicData uri="http://schemas.openxmlformats.org/drawingml/2006/table">
            <a:tbl>
              <a:tblPr>
                <a:tableStyleId>{5C22544A-7EE6-4342-B048-85BDC9FD1C3A}</a:tableStyleId>
              </a:tblPr>
              <a:tblGrid>
                <a:gridCol w="1436161">
                  <a:extLst>
                    <a:ext uri="{9D8B030D-6E8A-4147-A177-3AD203B41FA5}">
                      <a16:colId xmlns:a16="http://schemas.microsoft.com/office/drawing/2014/main" val="20000"/>
                    </a:ext>
                  </a:extLst>
                </a:gridCol>
                <a:gridCol w="5146160">
                  <a:extLst>
                    <a:ext uri="{9D8B030D-6E8A-4147-A177-3AD203B41FA5}">
                      <a16:colId xmlns:a16="http://schemas.microsoft.com/office/drawing/2014/main" val="20001"/>
                    </a:ext>
                  </a:extLst>
                </a:gridCol>
                <a:gridCol w="1481017">
                  <a:extLst>
                    <a:ext uri="{9D8B030D-6E8A-4147-A177-3AD203B41FA5}">
                      <a16:colId xmlns:a16="http://schemas.microsoft.com/office/drawing/2014/main" val="20002"/>
                    </a:ext>
                  </a:extLst>
                </a:gridCol>
                <a:gridCol w="2413510">
                  <a:extLst>
                    <a:ext uri="{9D8B030D-6E8A-4147-A177-3AD203B41FA5}">
                      <a16:colId xmlns:a16="http://schemas.microsoft.com/office/drawing/2014/main" val="20003"/>
                    </a:ext>
                  </a:extLst>
                </a:gridCol>
              </a:tblGrid>
              <a:tr h="427187">
                <a:tc>
                  <a:txBody>
                    <a:bodyPr/>
                    <a:lstStyle/>
                    <a:p>
                      <a:pPr algn="ctr" fontAlgn="b"/>
                      <a:r>
                        <a:rPr lang="fr-FR" sz="1800" b="1" i="0" u="none" strike="noStrike" dirty="0">
                          <a:solidFill>
                            <a:schemeClr val="dk1"/>
                          </a:solidFill>
                          <a:effectLst/>
                          <a:latin typeface="+mn-lt"/>
                        </a:rPr>
                        <a:t>Localités</a:t>
                      </a:r>
                      <a:endParaRPr lang="fr-FR" sz="1800" b="1"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b="1" u="none" strike="noStrike" dirty="0">
                          <a:effectLst/>
                        </a:rPr>
                        <a:t>Bénéficiaires</a:t>
                      </a:r>
                      <a:endParaRPr lang="fr-FR" sz="1800" b="1"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b="1" u="none" strike="noStrike" dirty="0">
                          <a:effectLst/>
                        </a:rPr>
                        <a:t>Riz (Kg)</a:t>
                      </a:r>
                      <a:endParaRPr lang="fr-FR" sz="1800" b="1"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b="1" u="none" strike="noStrike" dirty="0">
                          <a:effectLst/>
                        </a:rPr>
                        <a:t>Mil/Sorgho (Kg)</a:t>
                      </a:r>
                      <a:endParaRPr lang="fr-FR" sz="1800" b="1"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4456">
                <a:tc>
                  <a:txBody>
                    <a:bodyPr/>
                    <a:lstStyle/>
                    <a:p>
                      <a:pPr algn="l" fontAlgn="b"/>
                      <a:r>
                        <a:rPr lang="fr-FR" sz="1400" u="none" strike="noStrike" dirty="0">
                          <a:effectLst/>
                        </a:rPr>
                        <a:t>Niono</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Population vulnérables, déplacées internes et ou rapatriées</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66 130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a:effectLst/>
                        </a:rPr>
                        <a:t>                                    37 565   </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4456">
                <a:tc>
                  <a:txBody>
                    <a:bodyPr/>
                    <a:lstStyle/>
                    <a:p>
                      <a:pPr algn="l" fontAlgn="b"/>
                      <a:r>
                        <a:rPr lang="fr-FR" sz="1400" u="none" strike="noStrike" dirty="0">
                          <a:effectLst/>
                        </a:rPr>
                        <a:t>Macina</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Population déplacées internes et ménages victimes blessées et décédées du conflit intercommunautaire de Macina</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4 300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a:effectLst/>
                        </a:rPr>
                        <a:t>                                      8 600   </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4456">
                <a:tc>
                  <a:txBody>
                    <a:bodyPr/>
                    <a:lstStyle/>
                    <a:p>
                      <a:pPr algn="l" fontAlgn="b"/>
                      <a:r>
                        <a:rPr lang="fr-FR" sz="1400" u="none" strike="noStrike" dirty="0">
                          <a:effectLst/>
                        </a:rPr>
                        <a:t>Macina</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Population déplacées internes  de  Macina</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5 834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5 834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4456">
                <a:tc>
                  <a:txBody>
                    <a:bodyPr/>
                    <a:lstStyle/>
                    <a:p>
                      <a:pPr algn="l" fontAlgn="b"/>
                      <a:r>
                        <a:rPr lang="fr-FR" sz="1400" u="none" strike="noStrike">
                          <a:effectLst/>
                        </a:rPr>
                        <a:t>Niono</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Population déplacées internes  de  Niono</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a:effectLst/>
                        </a:rPr>
                        <a:t>                  6 600   </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6 600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34456">
                <a:tc>
                  <a:txBody>
                    <a:bodyPr/>
                    <a:lstStyle/>
                    <a:p>
                      <a:pPr algn="l" fontAlgn="b"/>
                      <a:r>
                        <a:rPr lang="fr-FR" sz="1400" u="none" strike="noStrike">
                          <a:effectLst/>
                        </a:rPr>
                        <a:t>Niono</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Population déplacées internes  et rapatriées de  Niono</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a:effectLst/>
                        </a:rPr>
                        <a:t>               21 000   </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21 000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4456">
                <a:tc>
                  <a:txBody>
                    <a:bodyPr/>
                    <a:lstStyle/>
                    <a:p>
                      <a:pPr algn="l" fontAlgn="b"/>
                      <a:r>
                        <a:rPr lang="fr-FR" sz="1400" u="none" strike="noStrike" dirty="0">
                          <a:effectLst/>
                        </a:rPr>
                        <a:t>Niono</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Population de </a:t>
                      </a:r>
                      <a:r>
                        <a:rPr lang="fr-FR" sz="1400" u="none" strike="noStrike" dirty="0" err="1">
                          <a:effectLst/>
                        </a:rPr>
                        <a:t>Malimana</a:t>
                      </a:r>
                      <a:r>
                        <a:rPr lang="fr-FR" sz="1400" u="none" strike="noStrike" dirty="0">
                          <a:effectLst/>
                        </a:rPr>
                        <a:t>, </a:t>
                      </a:r>
                      <a:r>
                        <a:rPr lang="fr-FR" sz="1400" u="none" strike="noStrike" dirty="0" err="1">
                          <a:effectLst/>
                        </a:rPr>
                        <a:t>Koligri</a:t>
                      </a:r>
                      <a:r>
                        <a:rPr lang="fr-FR" sz="1400" u="none" strike="noStrike" dirty="0">
                          <a:effectLst/>
                        </a:rPr>
                        <a:t> et </a:t>
                      </a:r>
                      <a:r>
                        <a:rPr lang="fr-FR" sz="1400" u="none" strike="noStrike" dirty="0" err="1">
                          <a:effectLst/>
                        </a:rPr>
                        <a:t>Sirakoro</a:t>
                      </a:r>
                      <a:r>
                        <a:rPr lang="fr-FR" sz="1400" u="none" strike="noStrike" dirty="0">
                          <a:effectLst/>
                        </a:rPr>
                        <a:t> de Niono</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a:effectLst/>
                        </a:rPr>
                        <a:t>                  8 550   </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17 100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34456">
                <a:tc>
                  <a:txBody>
                    <a:bodyPr/>
                    <a:lstStyle/>
                    <a:p>
                      <a:pPr algn="l" fontAlgn="b"/>
                      <a:r>
                        <a:rPr lang="fr-FR" sz="1400" u="none" strike="noStrike" dirty="0">
                          <a:effectLst/>
                        </a:rPr>
                        <a:t>Niono/San</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Population déplacées internes  et rapatriées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66 130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37 565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4456">
                <a:tc>
                  <a:txBody>
                    <a:bodyPr/>
                    <a:lstStyle/>
                    <a:p>
                      <a:pPr algn="l" fontAlgn="b"/>
                      <a:r>
                        <a:rPr lang="fr-FR" sz="1400" u="none" strike="noStrike" dirty="0">
                          <a:effectLst/>
                        </a:rPr>
                        <a:t>Macina</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a:effectLst/>
                        </a:rPr>
                        <a:t>Population déplacées internes suite aux conflits intercommunautaire</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300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300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34456">
                <a:tc>
                  <a:txBody>
                    <a:bodyPr/>
                    <a:lstStyle/>
                    <a:p>
                      <a:pPr algn="l" fontAlgn="b"/>
                      <a:r>
                        <a:rPr lang="fr-FR" sz="1400" u="none" strike="noStrike">
                          <a:effectLst/>
                        </a:rPr>
                        <a:t>Niono/San</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Population déplacées internes  et rapatriées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a:effectLst/>
                        </a:rPr>
                        <a:t>               25 920   </a:t>
                      </a:r>
                      <a:endParaRPr lang="fr-FR" sz="1400" b="0" i="0" u="none" strike="noStrike">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FR" sz="1400" u="none" strike="noStrike" dirty="0">
                          <a:effectLst/>
                        </a:rPr>
                        <a:t>                                  154 600   </a:t>
                      </a:r>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43675">
                <a:tc gridSpan="2">
                  <a:txBody>
                    <a:bodyPr/>
                    <a:lstStyle/>
                    <a:p>
                      <a:pPr marL="0" algn="ctr" defTabSz="914400" rtl="0" eaLnBrk="1" fontAlgn="b" latinLnBrk="0" hangingPunct="1"/>
                      <a:r>
                        <a:rPr lang="fr-FR" sz="2400" b="1" i="0" u="none" strike="noStrike" kern="1200" dirty="0">
                          <a:solidFill>
                            <a:srgbClr val="000000"/>
                          </a:solidFill>
                          <a:effectLst/>
                          <a:latin typeface="Calibri" panose="020F0502020204030204" pitchFamily="34" charset="0"/>
                          <a:ea typeface="+mn-ea"/>
                          <a:cs typeface="+mn-cs"/>
                        </a:rPr>
                        <a:t>TOTAL</a:t>
                      </a: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fr-FR" sz="1400" b="0" i="0" u="none" strike="noStrike" dirty="0">
                        <a:solidFill>
                          <a:srgbClr val="000000"/>
                        </a:solidFill>
                        <a:effectLst/>
                        <a:latin typeface="Calibri" panose="020F0502020204030204" pitchFamily="34" charset="0"/>
                      </a:endParaRPr>
                    </a:p>
                  </a:txBody>
                  <a:tcPr marL="3552" marR="3552" marT="35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2400" b="1" i="0" u="none" strike="noStrike" dirty="0">
                          <a:solidFill>
                            <a:srgbClr val="000000"/>
                          </a:solidFill>
                          <a:effectLst/>
                          <a:latin typeface="Calibri" panose="020F0502020204030204" pitchFamily="34" charset="0"/>
                        </a:rPr>
                        <a:t>204</a:t>
                      </a:r>
                      <a:r>
                        <a:rPr lang="fr-FR" sz="2400" b="1" i="0" u="none" strike="noStrike" baseline="0" dirty="0">
                          <a:solidFill>
                            <a:srgbClr val="000000"/>
                          </a:solidFill>
                          <a:effectLst/>
                          <a:latin typeface="Calibri" panose="020F0502020204030204" pitchFamily="34" charset="0"/>
                        </a:rPr>
                        <a:t> 76</a:t>
                      </a:r>
                      <a:r>
                        <a:rPr lang="fr-FR" sz="2400" b="1"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fr-FR" sz="2400" b="1" i="0" u="none" strike="noStrike" kern="1200" dirty="0">
                          <a:solidFill>
                            <a:srgbClr val="000000"/>
                          </a:solidFill>
                          <a:effectLst/>
                          <a:latin typeface="Calibri" panose="020F0502020204030204" pitchFamily="34" charset="0"/>
                          <a:ea typeface="+mn-ea"/>
                          <a:cs typeface="+mn-cs"/>
                        </a:rPr>
                        <a:t>289 164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Titre 1"/>
          <p:cNvSpPr>
            <a:spLocks noGrp="1"/>
          </p:cNvSpPr>
          <p:nvPr>
            <p:ph type="title"/>
          </p:nvPr>
        </p:nvSpPr>
        <p:spPr>
          <a:xfrm>
            <a:off x="1251678" y="153785"/>
            <a:ext cx="10178322" cy="771006"/>
          </a:xfrm>
        </p:spPr>
        <p:txBody>
          <a:bodyPr>
            <a:noAutofit/>
          </a:bodyPr>
          <a:lstStyle/>
          <a:p>
            <a:pPr algn="just"/>
            <a:r>
              <a:rPr lang="fr-FR" sz="3200" dirty="0"/>
              <a:t>Actions en faveur des </a:t>
            </a:r>
            <a:r>
              <a:rPr lang="fr-FR" sz="3200" dirty="0" err="1"/>
              <a:t>PDI’s</a:t>
            </a:r>
            <a:r>
              <a:rPr lang="fr-FR" sz="3200" dirty="0"/>
              <a:t> réalisées par la </a:t>
            </a:r>
            <a:r>
              <a:rPr lang="fr-FR" sz="3200" dirty="0" err="1"/>
              <a:t>drDses</a:t>
            </a:r>
            <a:r>
              <a:rPr lang="fr-FR" sz="3200" dirty="0"/>
              <a:t>  en 2017</a:t>
            </a:r>
          </a:p>
        </p:txBody>
      </p:sp>
    </p:spTree>
    <p:extLst>
      <p:ext uri="{BB962C8B-B14F-4D97-AF65-F5344CB8AC3E}">
        <p14:creationId xmlns:p14="http://schemas.microsoft.com/office/powerpoint/2010/main" val="297838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771006"/>
          </a:xfrm>
        </p:spPr>
        <p:txBody>
          <a:bodyPr>
            <a:normAutofit/>
          </a:bodyPr>
          <a:lstStyle/>
          <a:p>
            <a:r>
              <a:rPr lang="fr-FR" sz="4800" dirty="0"/>
              <a:t>Actions en faveur des </a:t>
            </a:r>
            <a:r>
              <a:rPr lang="fr-FR" sz="4800" dirty="0" err="1"/>
              <a:t>PDI’s</a:t>
            </a:r>
            <a:r>
              <a:rPr lang="fr-FR" sz="4800" dirty="0"/>
              <a:t> en 2017</a:t>
            </a:r>
          </a:p>
        </p:txBody>
      </p:sp>
      <p:sp>
        <p:nvSpPr>
          <p:cNvPr id="3" name="Espace réservé du contenu 2"/>
          <p:cNvSpPr>
            <a:spLocks noGrp="1"/>
          </p:cNvSpPr>
          <p:nvPr>
            <p:ph idx="1"/>
          </p:nvPr>
        </p:nvSpPr>
        <p:spPr>
          <a:xfrm>
            <a:off x="1251678" y="1381991"/>
            <a:ext cx="10178322" cy="4497601"/>
          </a:xfrm>
        </p:spPr>
        <p:txBody>
          <a:bodyPr/>
          <a:lstStyle/>
          <a:p>
            <a:pPr>
              <a:buFont typeface="Wingdings" panose="05000000000000000000" pitchFamily="2" charset="2"/>
              <a:buChar char="§"/>
            </a:pPr>
            <a:r>
              <a:rPr lang="fr-FR" dirty="0">
                <a:solidFill>
                  <a:schemeClr val="tx1"/>
                </a:solidFill>
              </a:rPr>
              <a:t>Organisation périodique des enquêtes de mise à jour des PDI par la DNDS et OIM (2)</a:t>
            </a:r>
            <a:r>
              <a:rPr lang="fr-FR" i="1" dirty="0">
                <a:solidFill>
                  <a:schemeClr val="tx1"/>
                </a:solidFill>
              </a:rPr>
              <a:t> dans les cercles de Ségou, Macina et Niono;</a:t>
            </a:r>
            <a:endParaRPr lang="fr-FR" dirty="0">
              <a:solidFill>
                <a:schemeClr val="tx1"/>
              </a:solidFill>
            </a:endParaRPr>
          </a:p>
          <a:p>
            <a:pPr>
              <a:buFont typeface="Wingdings" panose="05000000000000000000" pitchFamily="2" charset="2"/>
              <a:buChar char="§"/>
            </a:pPr>
            <a:r>
              <a:rPr lang="fr-FR" dirty="0">
                <a:solidFill>
                  <a:schemeClr val="tx1"/>
                </a:solidFill>
              </a:rPr>
              <a:t>PROJET D’APPUI ALIMENTAIRE D’URGENCE AUX DEPLACES DE NIONO ET MACINA</a:t>
            </a:r>
          </a:p>
          <a:p>
            <a:pPr marL="0" indent="0">
              <a:buNone/>
            </a:pPr>
            <a:r>
              <a:rPr lang="fr-FR" dirty="0">
                <a:solidFill>
                  <a:schemeClr val="tx1"/>
                </a:solidFill>
              </a:rPr>
              <a:t>Financé par le PAM  exécuté par ASDAP en collaboration avec la DRDSES</a:t>
            </a:r>
          </a:p>
          <a:p>
            <a:pPr marL="0" indent="0">
              <a:buNone/>
            </a:pPr>
            <a:r>
              <a:rPr lang="fr-FR" b="1" dirty="0">
                <a:solidFill>
                  <a:schemeClr val="tx1"/>
                </a:solidFill>
              </a:rPr>
              <a:t>Période de prise en charge:  Avril à novembre 2017</a:t>
            </a:r>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908624161"/>
              </p:ext>
            </p:extLst>
          </p:nvPr>
        </p:nvGraphicFramePr>
        <p:xfrm>
          <a:off x="901521" y="3427287"/>
          <a:ext cx="10959922" cy="3430713"/>
        </p:xfrm>
        <a:graphic>
          <a:graphicData uri="http://schemas.openxmlformats.org/drawingml/2006/table">
            <a:tbl>
              <a:tblPr>
                <a:tableStyleId>{5C22544A-7EE6-4342-B048-85BDC9FD1C3A}</a:tableStyleId>
              </a:tblPr>
              <a:tblGrid>
                <a:gridCol w="6066190">
                  <a:extLst>
                    <a:ext uri="{9D8B030D-6E8A-4147-A177-3AD203B41FA5}">
                      <a16:colId xmlns:a16="http://schemas.microsoft.com/office/drawing/2014/main" val="20000"/>
                    </a:ext>
                  </a:extLst>
                </a:gridCol>
                <a:gridCol w="4893732">
                  <a:extLst>
                    <a:ext uri="{9D8B030D-6E8A-4147-A177-3AD203B41FA5}">
                      <a16:colId xmlns:a16="http://schemas.microsoft.com/office/drawing/2014/main" val="20001"/>
                    </a:ext>
                  </a:extLst>
                </a:gridCol>
              </a:tblGrid>
              <a:tr h="838439">
                <a:tc>
                  <a:txBody>
                    <a:bodyPr/>
                    <a:lstStyle/>
                    <a:p>
                      <a:pPr marL="0" algn="ctr" defTabSz="914400" rtl="0" eaLnBrk="1" fontAlgn="ctr" latinLnBrk="0" hangingPunct="1"/>
                      <a:r>
                        <a:rPr lang="fr-FR" sz="2800" u="none" strike="noStrike" kern="1200" dirty="0">
                          <a:solidFill>
                            <a:schemeClr val="dk1"/>
                          </a:solidFill>
                          <a:effectLst/>
                          <a:latin typeface="+mn-lt"/>
                          <a:ea typeface="+mn-ea"/>
                          <a:cs typeface="+mn-cs"/>
                        </a:rPr>
                        <a:t>Produits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2800" u="none" strike="noStrike" kern="1200" dirty="0">
                          <a:solidFill>
                            <a:schemeClr val="dk1"/>
                          </a:solidFill>
                          <a:effectLst/>
                          <a:latin typeface="+mn-lt"/>
                          <a:ea typeface="+mn-ea"/>
                          <a:cs typeface="+mn-cs"/>
                        </a:rPr>
                        <a:t>Quantité Distribuée (Tonne)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1870">
                <a:tc>
                  <a:txBody>
                    <a:bodyPr/>
                    <a:lstStyle/>
                    <a:p>
                      <a:pPr marL="0" algn="l" defTabSz="914400" rtl="0" eaLnBrk="1" fontAlgn="ctr" latinLnBrk="0" hangingPunct="1"/>
                      <a:r>
                        <a:rPr lang="fr-FR" sz="2800" u="none" strike="noStrike" kern="1200" dirty="0">
                          <a:solidFill>
                            <a:schemeClr val="dk1"/>
                          </a:solidFill>
                          <a:effectLst/>
                          <a:latin typeface="+mn-lt"/>
                          <a:ea typeface="+mn-ea"/>
                          <a:cs typeface="+mn-cs"/>
                        </a:rPr>
                        <a:t>Céréales (Mil/Sorgho)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800" u="none" strike="noStrike" kern="1200" dirty="0">
                          <a:solidFill>
                            <a:schemeClr val="dk1"/>
                          </a:solidFill>
                          <a:effectLst/>
                          <a:latin typeface="+mn-lt"/>
                          <a:ea typeface="+mn-ea"/>
                          <a:cs typeface="+mn-cs"/>
                        </a:rPr>
                        <a:t>1 591,22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8674">
                <a:tc>
                  <a:txBody>
                    <a:bodyPr/>
                    <a:lstStyle/>
                    <a:p>
                      <a:pPr marL="0" algn="l" defTabSz="914400" rtl="0" eaLnBrk="1" fontAlgn="ctr" latinLnBrk="0" hangingPunct="1"/>
                      <a:r>
                        <a:rPr lang="fr-FR" sz="2800" u="none" strike="noStrike" kern="1200" dirty="0">
                          <a:solidFill>
                            <a:schemeClr val="dk1"/>
                          </a:solidFill>
                          <a:effectLst/>
                          <a:latin typeface="+mn-lt"/>
                          <a:ea typeface="+mn-ea"/>
                          <a:cs typeface="+mn-cs"/>
                        </a:rPr>
                        <a:t>Légumineuses (Petit Pois/Niébé)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800" u="none" strike="noStrike" kern="1200" dirty="0">
                          <a:solidFill>
                            <a:schemeClr val="dk1"/>
                          </a:solidFill>
                          <a:effectLst/>
                          <a:latin typeface="+mn-lt"/>
                          <a:ea typeface="+mn-ea"/>
                          <a:cs typeface="+mn-cs"/>
                        </a:rPr>
                        <a:t>397,82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1870">
                <a:tc>
                  <a:txBody>
                    <a:bodyPr/>
                    <a:lstStyle/>
                    <a:p>
                      <a:pPr marL="0" algn="l" defTabSz="914400" rtl="0" eaLnBrk="1" fontAlgn="ctr" latinLnBrk="0" hangingPunct="1"/>
                      <a:r>
                        <a:rPr lang="fr-FR" sz="2800" u="none" strike="noStrike" kern="1200" dirty="0">
                          <a:solidFill>
                            <a:schemeClr val="dk1"/>
                          </a:solidFill>
                          <a:effectLst/>
                          <a:latin typeface="+mn-lt"/>
                          <a:ea typeface="+mn-ea"/>
                          <a:cs typeface="+mn-cs"/>
                        </a:rPr>
                        <a:t>CSB+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800" u="none" strike="noStrike" kern="1200" dirty="0">
                          <a:solidFill>
                            <a:schemeClr val="dk1"/>
                          </a:solidFill>
                          <a:effectLst/>
                          <a:latin typeface="+mn-lt"/>
                          <a:ea typeface="+mn-ea"/>
                          <a:cs typeface="+mn-cs"/>
                        </a:rPr>
                        <a:t>198,94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1870">
                <a:tc>
                  <a:txBody>
                    <a:bodyPr/>
                    <a:lstStyle/>
                    <a:p>
                      <a:pPr marL="0" algn="l" defTabSz="914400" rtl="0" eaLnBrk="1" fontAlgn="ctr" latinLnBrk="0" hangingPunct="1"/>
                      <a:r>
                        <a:rPr lang="fr-FR" sz="2800" u="none" strike="noStrike" kern="1200" dirty="0">
                          <a:solidFill>
                            <a:schemeClr val="dk1"/>
                          </a:solidFill>
                          <a:effectLst/>
                          <a:latin typeface="+mn-lt"/>
                          <a:ea typeface="+mn-ea"/>
                          <a:cs typeface="+mn-cs"/>
                        </a:rPr>
                        <a:t>Huile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800" u="none" strike="noStrike" kern="1200" dirty="0">
                          <a:solidFill>
                            <a:schemeClr val="dk1"/>
                          </a:solidFill>
                          <a:effectLst/>
                          <a:latin typeface="+mn-lt"/>
                          <a:ea typeface="+mn-ea"/>
                          <a:cs typeface="+mn-cs"/>
                        </a:rPr>
                        <a:t>99,53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1870">
                <a:tc>
                  <a:txBody>
                    <a:bodyPr/>
                    <a:lstStyle/>
                    <a:p>
                      <a:pPr marL="0" algn="l" defTabSz="914400" rtl="0" eaLnBrk="1" fontAlgn="ctr" latinLnBrk="0" hangingPunct="1"/>
                      <a:r>
                        <a:rPr lang="fr-FR" sz="2800" u="none" strike="noStrike" kern="1200" dirty="0">
                          <a:solidFill>
                            <a:schemeClr val="dk1"/>
                          </a:solidFill>
                          <a:effectLst/>
                          <a:latin typeface="+mn-lt"/>
                          <a:ea typeface="+mn-ea"/>
                          <a:cs typeface="+mn-cs"/>
                        </a:rPr>
                        <a:t>Sel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800" u="none" strike="noStrike" kern="1200" dirty="0">
                          <a:solidFill>
                            <a:schemeClr val="dk1"/>
                          </a:solidFill>
                          <a:effectLst/>
                          <a:latin typeface="+mn-lt"/>
                          <a:ea typeface="+mn-ea"/>
                          <a:cs typeface="+mn-cs"/>
                        </a:rPr>
                        <a:t>14,55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1870">
                <a:tc>
                  <a:txBody>
                    <a:bodyPr/>
                    <a:lstStyle/>
                    <a:p>
                      <a:pPr marL="0" algn="l" defTabSz="914400" rtl="0" eaLnBrk="1" fontAlgn="ctr" latinLnBrk="0" hangingPunct="1"/>
                      <a:r>
                        <a:rPr lang="fr-FR" sz="2800" u="none" strike="noStrike" kern="1200" dirty="0">
                          <a:solidFill>
                            <a:schemeClr val="dk1"/>
                          </a:solidFill>
                          <a:effectLst/>
                          <a:latin typeface="+mn-lt"/>
                          <a:ea typeface="+mn-ea"/>
                          <a:cs typeface="+mn-cs"/>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fr-FR" sz="2800" u="none" strike="noStrike" kern="1200" dirty="0">
                          <a:solidFill>
                            <a:schemeClr val="dk1"/>
                          </a:solidFill>
                          <a:effectLst/>
                          <a:latin typeface="+mn-lt"/>
                          <a:ea typeface="+mn-ea"/>
                          <a:cs typeface="+mn-cs"/>
                        </a:rPr>
                        <a:t>2 302,06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5307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251678" y="382385"/>
            <a:ext cx="10178322" cy="739833"/>
          </a:xfrm>
        </p:spPr>
        <p:txBody>
          <a:bodyPr>
            <a:normAutofit fontScale="90000"/>
          </a:bodyPr>
          <a:lstStyle/>
          <a:p>
            <a:pPr algn="ctr"/>
            <a:r>
              <a:rPr lang="fr-FR" b="1" dirty="0"/>
              <a:t>SITUAION DES </a:t>
            </a:r>
            <a:r>
              <a:rPr lang="fr-FR" b="1" dirty="0" err="1"/>
              <a:t>PDI’s</a:t>
            </a:r>
            <a:r>
              <a:rPr lang="fr-FR" b="1" dirty="0"/>
              <a:t> en 2018</a:t>
            </a:r>
          </a:p>
        </p:txBody>
      </p:sp>
      <p:graphicFrame>
        <p:nvGraphicFramePr>
          <p:cNvPr id="2" name="Tableau 1"/>
          <p:cNvGraphicFramePr>
            <a:graphicFrameLocks noGrp="1"/>
          </p:cNvGraphicFramePr>
          <p:nvPr>
            <p:extLst>
              <p:ext uri="{D42A27DB-BD31-4B8C-83A1-F6EECF244321}">
                <p14:modId xmlns:p14="http://schemas.microsoft.com/office/powerpoint/2010/main" val="2611708436"/>
              </p:ext>
            </p:extLst>
          </p:nvPr>
        </p:nvGraphicFramePr>
        <p:xfrm>
          <a:off x="914402" y="964176"/>
          <a:ext cx="10637947" cy="5787358"/>
        </p:xfrm>
        <a:graphic>
          <a:graphicData uri="http://schemas.openxmlformats.org/drawingml/2006/table">
            <a:tbl>
              <a:tblPr>
                <a:tableStyleId>{5C22544A-7EE6-4342-B048-85BDC9FD1C3A}</a:tableStyleId>
              </a:tblPr>
              <a:tblGrid>
                <a:gridCol w="4137937">
                  <a:extLst>
                    <a:ext uri="{9D8B030D-6E8A-4147-A177-3AD203B41FA5}">
                      <a16:colId xmlns:a16="http://schemas.microsoft.com/office/drawing/2014/main" val="20000"/>
                    </a:ext>
                  </a:extLst>
                </a:gridCol>
                <a:gridCol w="1827589">
                  <a:extLst>
                    <a:ext uri="{9D8B030D-6E8A-4147-A177-3AD203B41FA5}">
                      <a16:colId xmlns:a16="http://schemas.microsoft.com/office/drawing/2014/main" val="20001"/>
                    </a:ext>
                  </a:extLst>
                </a:gridCol>
                <a:gridCol w="2344831">
                  <a:extLst>
                    <a:ext uri="{9D8B030D-6E8A-4147-A177-3AD203B41FA5}">
                      <a16:colId xmlns:a16="http://schemas.microsoft.com/office/drawing/2014/main" val="20002"/>
                    </a:ext>
                  </a:extLst>
                </a:gridCol>
                <a:gridCol w="2327590">
                  <a:extLst>
                    <a:ext uri="{9D8B030D-6E8A-4147-A177-3AD203B41FA5}">
                      <a16:colId xmlns:a16="http://schemas.microsoft.com/office/drawing/2014/main" val="20003"/>
                    </a:ext>
                  </a:extLst>
                </a:gridCol>
              </a:tblGrid>
              <a:tr h="218717">
                <a:tc rowSpan="2">
                  <a:txBody>
                    <a:bodyPr/>
                    <a:lstStyle/>
                    <a:p>
                      <a:pPr algn="l" fontAlgn="ctr"/>
                      <a:r>
                        <a:rPr lang="fr-FR" sz="2400" u="none" strike="noStrike" dirty="0">
                          <a:effectLst/>
                        </a:rPr>
                        <a:t>Cercles/communes</a:t>
                      </a:r>
                      <a:endParaRPr lang="fr-FR" sz="2400" b="1"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fr-FR" sz="2400" u="none" strike="noStrike" dirty="0">
                          <a:effectLst/>
                        </a:rPr>
                        <a:t>Nombre de personnes déplacées</a:t>
                      </a:r>
                      <a:endParaRPr lang="fr-FR" sz="2400" b="1"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11448">
                <a:tc vMerge="1">
                  <a:txBody>
                    <a:bodyPr/>
                    <a:lstStyle/>
                    <a:p>
                      <a:endParaRPr lang="fr-FR"/>
                    </a:p>
                  </a:txBody>
                  <a:tcPr/>
                </a:tc>
                <a:tc>
                  <a:txBody>
                    <a:bodyPr/>
                    <a:lstStyle/>
                    <a:p>
                      <a:pPr algn="ctr" fontAlgn="ctr"/>
                      <a:r>
                        <a:rPr lang="fr-FR" sz="2400" b="0" i="0" u="none" strike="noStrike" dirty="0">
                          <a:solidFill>
                            <a:schemeClr val="dk1"/>
                          </a:solidFill>
                          <a:effectLst/>
                          <a:latin typeface="+mn-lt"/>
                        </a:rPr>
                        <a:t>F</a:t>
                      </a:r>
                      <a:endParaRPr lang="fr-FR" sz="2400" b="1"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2400" b="0" i="0" u="none" strike="noStrike" dirty="0">
                          <a:solidFill>
                            <a:schemeClr val="dk1"/>
                          </a:solidFill>
                          <a:effectLst/>
                          <a:latin typeface="+mn-lt"/>
                        </a:rPr>
                        <a:t>M</a:t>
                      </a:r>
                      <a:endParaRPr lang="fr-FR" sz="2400" b="1"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2400" u="none" strike="noStrike">
                          <a:effectLst/>
                        </a:rPr>
                        <a:t>T</a:t>
                      </a:r>
                      <a:endParaRPr lang="fr-FR" sz="2400" b="1" i="1"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7379">
                <a:tc>
                  <a:txBody>
                    <a:bodyPr/>
                    <a:lstStyle/>
                    <a:p>
                      <a:pPr algn="l" fontAlgn="b"/>
                      <a:r>
                        <a:rPr lang="fr-FR" sz="2400" b="1" u="none" strike="noStrike" dirty="0">
                          <a:effectLst/>
                        </a:rPr>
                        <a:t>Ségou</a:t>
                      </a:r>
                      <a:endParaRPr lang="fr-FR"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fr-FR" sz="2400" b="1" u="none" strike="noStrike" dirty="0">
                          <a:effectLst/>
                        </a:rPr>
                        <a:t> </a:t>
                      </a:r>
                      <a:endParaRPr lang="fr-FR"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fr-FR" sz="2400" b="1" u="none" strike="noStrike" dirty="0">
                          <a:effectLst/>
                        </a:rPr>
                        <a:t> </a:t>
                      </a:r>
                      <a:endParaRPr lang="fr-FR"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fr-FR" sz="2400" b="1" u="none" strike="noStrike" dirty="0">
                          <a:effectLst/>
                        </a:rPr>
                        <a:t>225</a:t>
                      </a:r>
                      <a:endParaRPr lang="fr-FR" sz="2400" b="1"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70690">
                <a:tc>
                  <a:txBody>
                    <a:bodyPr/>
                    <a:lstStyle/>
                    <a:p>
                      <a:pPr algn="l" fontAlgn="b"/>
                      <a:r>
                        <a:rPr lang="fr-FR" sz="2000" u="none" strike="noStrike" dirty="0" err="1">
                          <a:effectLst/>
                        </a:rPr>
                        <a:t>Pelengana</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dirty="0">
                          <a:effectLst/>
                        </a:rPr>
                        <a:t>127</a:t>
                      </a:r>
                      <a:endParaRPr lang="fr-FR"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dirty="0">
                          <a:effectLst/>
                        </a:rPr>
                        <a:t>98</a:t>
                      </a:r>
                      <a:endParaRPr lang="fr-FR"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b="0" u="none" strike="noStrike" dirty="0">
                          <a:effectLst/>
                        </a:rPr>
                        <a:t>225</a:t>
                      </a:r>
                      <a:endParaRPr lang="fr-FR" sz="24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7379">
                <a:tc>
                  <a:txBody>
                    <a:bodyPr/>
                    <a:lstStyle/>
                    <a:p>
                      <a:pPr algn="l" fontAlgn="t"/>
                      <a:r>
                        <a:rPr lang="fr-FR" sz="2400" b="1" u="none" strike="noStrike" dirty="0">
                          <a:effectLst/>
                        </a:rPr>
                        <a:t>Macina</a:t>
                      </a:r>
                      <a:endParaRPr lang="fr-FR" sz="24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fr-FR" sz="2400" b="1" u="none" strike="noStrike" dirty="0">
                          <a:effectLst/>
                        </a:rPr>
                        <a:t> </a:t>
                      </a:r>
                      <a:endParaRPr lang="fr-FR" sz="24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fr-FR" sz="2400" b="1" u="none" strike="noStrike" dirty="0">
                          <a:effectLst/>
                        </a:rPr>
                        <a:t> </a:t>
                      </a:r>
                      <a:endParaRPr lang="fr-FR" sz="24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fr-FR" sz="2400" b="1" u="none" strike="noStrike" dirty="0">
                          <a:effectLst/>
                        </a:rPr>
                        <a:t>1898</a:t>
                      </a:r>
                      <a:endParaRPr lang="fr-FR" sz="2400" b="1"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227379">
                <a:tc>
                  <a:txBody>
                    <a:bodyPr/>
                    <a:lstStyle/>
                    <a:p>
                      <a:pPr algn="l" fontAlgn="t"/>
                      <a:r>
                        <a:rPr lang="fr-FR" sz="2400" u="none" strike="noStrike" dirty="0">
                          <a:effectLst/>
                        </a:rPr>
                        <a:t>Macina</a:t>
                      </a:r>
                      <a:endParaRPr lang="fr-FR"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dirty="0">
                          <a:effectLst/>
                        </a:rPr>
                        <a:t>707</a:t>
                      </a:r>
                      <a:endParaRPr lang="fr-FR"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a:effectLst/>
                        </a:rPr>
                        <a:t>819</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b="0" u="none" strike="noStrike" dirty="0">
                          <a:effectLst/>
                        </a:rPr>
                        <a:t>1526</a:t>
                      </a:r>
                      <a:endParaRPr lang="fr-FR" sz="24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0690">
                <a:tc>
                  <a:txBody>
                    <a:bodyPr/>
                    <a:lstStyle/>
                    <a:p>
                      <a:pPr algn="l" fontAlgn="t"/>
                      <a:r>
                        <a:rPr lang="fr-FR" sz="2400" u="none" strike="noStrike" dirty="0" err="1">
                          <a:effectLst/>
                        </a:rPr>
                        <a:t>Kokry</a:t>
                      </a:r>
                      <a:endParaRPr lang="fr-FR"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a:effectLst/>
                        </a:rPr>
                        <a:t>188</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dirty="0">
                          <a:effectLst/>
                        </a:rPr>
                        <a:t>184</a:t>
                      </a:r>
                      <a:endParaRPr lang="fr-FR"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b="0" u="none" strike="noStrike" dirty="0">
                          <a:effectLst/>
                        </a:rPr>
                        <a:t>372</a:t>
                      </a:r>
                      <a:endParaRPr lang="fr-FR" sz="24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7379">
                <a:tc>
                  <a:txBody>
                    <a:bodyPr/>
                    <a:lstStyle/>
                    <a:p>
                      <a:pPr algn="l" fontAlgn="t"/>
                      <a:r>
                        <a:rPr lang="fr-FR" sz="2400" b="1" u="none" strike="noStrike" dirty="0">
                          <a:effectLst/>
                        </a:rPr>
                        <a:t>Niono</a:t>
                      </a:r>
                      <a:endParaRPr lang="fr-FR" sz="2400" b="1" i="1"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2400" b="1" u="none" strike="noStrike" dirty="0">
                          <a:effectLst/>
                        </a:rPr>
                        <a:t> </a:t>
                      </a:r>
                      <a:endParaRPr lang="fr-FR" sz="2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fr-FR" sz="2400" b="1" u="none" strike="noStrike" dirty="0">
                          <a:effectLst/>
                        </a:rPr>
                        <a:t> </a:t>
                      </a:r>
                      <a:endParaRPr lang="fr-FR"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fr-FR" sz="2400" b="1" u="none" strike="noStrike" dirty="0">
                          <a:effectLst/>
                        </a:rPr>
                        <a:t>8510</a:t>
                      </a:r>
                      <a:endParaRPr lang="fr-FR" sz="2400" b="1"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227379">
                <a:tc>
                  <a:txBody>
                    <a:bodyPr/>
                    <a:lstStyle/>
                    <a:p>
                      <a:pPr algn="l" fontAlgn="t"/>
                      <a:r>
                        <a:rPr lang="fr-FR" sz="2400" u="none" strike="noStrike" dirty="0">
                          <a:effectLst/>
                        </a:rPr>
                        <a:t>Sokolo</a:t>
                      </a:r>
                      <a:endParaRPr lang="fr-FR"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u="none" strike="noStrike" dirty="0">
                          <a:effectLst/>
                        </a:rPr>
                        <a:t>1305</a:t>
                      </a:r>
                      <a:endParaRPr lang="fr-FR"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a:effectLst/>
                        </a:rPr>
                        <a:t>703</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b="0" u="none" strike="noStrike" dirty="0">
                          <a:effectLst/>
                        </a:rPr>
                        <a:t>2008</a:t>
                      </a:r>
                      <a:endParaRPr lang="fr-FR" sz="24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7379">
                <a:tc>
                  <a:txBody>
                    <a:bodyPr/>
                    <a:lstStyle/>
                    <a:p>
                      <a:pPr algn="l" fontAlgn="t"/>
                      <a:r>
                        <a:rPr lang="fr-FR" sz="2400" u="none" strike="noStrike">
                          <a:effectLst/>
                        </a:rPr>
                        <a:t>Diabaly</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u="none" strike="noStrike" dirty="0">
                          <a:effectLst/>
                        </a:rPr>
                        <a:t>1857</a:t>
                      </a:r>
                      <a:endParaRPr lang="fr-FR"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a:effectLst/>
                        </a:rPr>
                        <a:t>1 036</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b="0" u="none" strike="noStrike" dirty="0">
                          <a:effectLst/>
                        </a:rPr>
                        <a:t>2961</a:t>
                      </a:r>
                      <a:endParaRPr lang="fr-FR" sz="24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7379">
                <a:tc>
                  <a:txBody>
                    <a:bodyPr/>
                    <a:lstStyle/>
                    <a:p>
                      <a:pPr algn="l" fontAlgn="t"/>
                      <a:r>
                        <a:rPr lang="fr-FR" sz="2400" u="none" strike="noStrike">
                          <a:effectLst/>
                        </a:rPr>
                        <a:t>Toridagako</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u="none" strike="noStrike" dirty="0">
                          <a:effectLst/>
                        </a:rPr>
                        <a:t>699</a:t>
                      </a:r>
                      <a:endParaRPr lang="fr-FR"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a:effectLst/>
                        </a:rPr>
                        <a:t>377</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b="0" u="none" strike="noStrike" dirty="0">
                          <a:effectLst/>
                        </a:rPr>
                        <a:t>1076</a:t>
                      </a:r>
                      <a:endParaRPr lang="fr-FR" sz="24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7379">
                <a:tc>
                  <a:txBody>
                    <a:bodyPr/>
                    <a:lstStyle/>
                    <a:p>
                      <a:pPr algn="l" fontAlgn="t"/>
                      <a:r>
                        <a:rPr lang="fr-FR" sz="2400" u="none" strike="noStrike">
                          <a:effectLst/>
                        </a:rPr>
                        <a:t>Dogofri</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u="none" strike="noStrike" dirty="0">
                          <a:effectLst/>
                        </a:rPr>
                        <a:t>702</a:t>
                      </a:r>
                      <a:endParaRPr lang="fr-FR"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2400" u="none" strike="noStrike">
                          <a:effectLst/>
                        </a:rPr>
                        <a:t>378</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400" b="0" u="none" strike="noStrike" dirty="0">
                          <a:effectLst/>
                        </a:rPr>
                        <a:t>1080</a:t>
                      </a:r>
                      <a:endParaRPr lang="fr-FR" sz="24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81517">
                <a:tc>
                  <a:txBody>
                    <a:bodyPr/>
                    <a:lstStyle/>
                    <a:p>
                      <a:pPr algn="l" fontAlgn="t"/>
                      <a:r>
                        <a:rPr lang="fr-FR" sz="2400" u="none" strike="noStrike">
                          <a:effectLst/>
                        </a:rPr>
                        <a:t>Nampalari</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2400" u="none" strike="noStrike" kern="1200" dirty="0">
                          <a:solidFill>
                            <a:schemeClr val="dk1"/>
                          </a:solidFill>
                          <a:effectLst/>
                          <a:latin typeface="+mn-lt"/>
                          <a:ea typeface="+mn-ea"/>
                          <a:cs typeface="+mn-cs"/>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2400" u="none" strike="noStrike" kern="1200">
                          <a:solidFill>
                            <a:schemeClr val="dk1"/>
                          </a:solidFill>
                          <a:effectLst/>
                          <a:latin typeface="+mn-lt"/>
                          <a:ea typeface="+mn-ea"/>
                          <a:cs typeface="+mn-cs"/>
                        </a:rPr>
                        <a:t>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2400" u="none" strike="noStrike" kern="1200" dirty="0">
                          <a:solidFill>
                            <a:schemeClr val="dk1"/>
                          </a:solidFill>
                          <a:effectLst/>
                          <a:latin typeface="+mn-lt"/>
                          <a:ea typeface="+mn-ea"/>
                          <a:cs typeface="+mn-cs"/>
                        </a:rPr>
                        <a:t>1241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7379">
                <a:tc>
                  <a:txBody>
                    <a:bodyPr/>
                    <a:lstStyle/>
                    <a:p>
                      <a:pPr algn="l" fontAlgn="t"/>
                      <a:r>
                        <a:rPr lang="fr-FR" sz="2400" u="none" strike="noStrike">
                          <a:effectLst/>
                        </a:rPr>
                        <a:t>Kalasiguida</a:t>
                      </a:r>
                      <a:endParaRPr lang="fr-FR"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2400" u="none" strike="noStrike" kern="1200" dirty="0">
                          <a:solidFill>
                            <a:schemeClr val="dk1"/>
                          </a:solidFill>
                          <a:effectLst/>
                          <a:latin typeface="+mn-lt"/>
                          <a:ea typeface="+mn-ea"/>
                          <a:cs typeface="+mn-cs"/>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2400" u="none" strike="noStrike" kern="1200" dirty="0">
                          <a:solidFill>
                            <a:schemeClr val="dk1"/>
                          </a:solidFill>
                          <a:effectLst/>
                          <a:latin typeface="+mn-lt"/>
                          <a:ea typeface="+mn-ea"/>
                          <a:cs typeface="+mn-cs"/>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FR" sz="2400" u="none" strike="noStrike" kern="1200" dirty="0">
                          <a:solidFill>
                            <a:schemeClr val="dk1"/>
                          </a:solidFill>
                          <a:effectLst/>
                          <a:latin typeface="+mn-lt"/>
                          <a:ea typeface="+mn-ea"/>
                          <a:cs typeface="+mn-cs"/>
                        </a:rPr>
                        <a:t>144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3366">
                <a:tc>
                  <a:txBody>
                    <a:bodyPr/>
                    <a:lstStyle/>
                    <a:p>
                      <a:pPr algn="ctr" fontAlgn="ctr"/>
                      <a:r>
                        <a:rPr lang="fr-FR" sz="3200" b="1" u="none" strike="noStrike" dirty="0">
                          <a:effectLst/>
                        </a:rPr>
                        <a:t>TOTAL REGION</a:t>
                      </a:r>
                      <a:endParaRPr lang="fr-FR" sz="3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914400" rtl="0" eaLnBrk="1" fontAlgn="b" latinLnBrk="0" hangingPunct="1"/>
                      <a:r>
                        <a:rPr lang="fr-FR" sz="2800" b="1" u="none" strike="noStrike" kern="1200" dirty="0">
                          <a:solidFill>
                            <a:schemeClr val="dk1"/>
                          </a:solidFill>
                          <a:effectLst/>
                          <a:latin typeface="+mn-lt"/>
                          <a:ea typeface="+mn-ea"/>
                          <a:cs typeface="+mn-cs"/>
                        </a:rPr>
                        <a:t>                                        10 565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29624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8794" y="1397359"/>
            <a:ext cx="10451206" cy="4861773"/>
          </a:xfrm>
        </p:spPr>
        <p:txBody>
          <a:bodyPr>
            <a:normAutofit fontScale="85000" lnSpcReduction="20000"/>
          </a:bodyPr>
          <a:lstStyle/>
          <a:p>
            <a:pPr>
              <a:buFont typeface="Wingdings" panose="05000000000000000000" pitchFamily="2" charset="2"/>
              <a:buChar char="v"/>
            </a:pPr>
            <a:r>
              <a:rPr lang="fr-FR" sz="2200" i="1" dirty="0">
                <a:solidFill>
                  <a:schemeClr val="tx1"/>
                </a:solidFill>
              </a:rPr>
              <a:t>Organisation périodique des enquêtes de mise à jour des PDI par la DNDS et l’OIM (3)</a:t>
            </a:r>
            <a:r>
              <a:rPr lang="fr-FR" sz="2400" i="1" dirty="0">
                <a:solidFill>
                  <a:schemeClr val="tx1"/>
                </a:solidFill>
              </a:rPr>
              <a:t> dans les cercles de Ségou, Macina et Niono;</a:t>
            </a:r>
            <a:endParaRPr lang="fr-FR" sz="2200" i="1" dirty="0">
              <a:solidFill>
                <a:schemeClr val="tx1"/>
              </a:solidFill>
            </a:endParaRPr>
          </a:p>
          <a:p>
            <a:pPr>
              <a:buFont typeface="Wingdings" panose="05000000000000000000" pitchFamily="2" charset="2"/>
              <a:buChar char="v"/>
            </a:pPr>
            <a:r>
              <a:rPr lang="fr-FR" sz="2200" b="1" dirty="0">
                <a:solidFill>
                  <a:schemeClr val="tx1"/>
                </a:solidFill>
              </a:rPr>
              <a:t>A Niono</a:t>
            </a:r>
            <a:r>
              <a:rPr lang="fr-FR" sz="2200" dirty="0">
                <a:solidFill>
                  <a:schemeClr val="tx1"/>
                </a:solidFill>
              </a:rPr>
              <a:t> </a:t>
            </a:r>
            <a:r>
              <a:rPr lang="fr-FR" sz="2200" i="1" dirty="0">
                <a:solidFill>
                  <a:schemeClr val="tx1"/>
                </a:solidFill>
              </a:rPr>
              <a:t> Le SLDSES a enregistré </a:t>
            </a:r>
            <a:r>
              <a:rPr lang="fr-FR" sz="2200" b="1" dirty="0">
                <a:solidFill>
                  <a:schemeClr val="tx1"/>
                </a:solidFill>
              </a:rPr>
              <a:t>6 313</a:t>
            </a:r>
            <a:r>
              <a:rPr lang="fr-FR" sz="2200" dirty="0">
                <a:solidFill>
                  <a:schemeClr val="tx1"/>
                </a:solidFill>
              </a:rPr>
              <a:t> personnes déplacées internes dans </a:t>
            </a:r>
            <a:r>
              <a:rPr lang="fr-FR" sz="2200" b="1" dirty="0">
                <a:solidFill>
                  <a:schemeClr val="tx1"/>
                </a:solidFill>
              </a:rPr>
              <a:t>1051</a:t>
            </a:r>
            <a:r>
              <a:rPr lang="fr-FR" sz="2200" dirty="0">
                <a:solidFill>
                  <a:schemeClr val="tx1"/>
                </a:solidFill>
              </a:rPr>
              <a:t> ménages </a:t>
            </a:r>
            <a:r>
              <a:rPr lang="fr-FR" sz="2200" i="1" dirty="0">
                <a:solidFill>
                  <a:schemeClr val="tx1"/>
                </a:solidFill>
              </a:rPr>
              <a:t>suite aux conflits communautaires qui ont bénéficié du programme d’assistance alimentaire saisonnière de PAM/ASDAP avec la modalité bon d’achat d’une valeur de  </a:t>
            </a:r>
            <a:r>
              <a:rPr lang="fr-FR" sz="3000" b="1" i="1" dirty="0">
                <a:solidFill>
                  <a:schemeClr val="tx1"/>
                </a:solidFill>
              </a:rPr>
              <a:t>33 000FCFA </a:t>
            </a:r>
            <a:r>
              <a:rPr lang="fr-FR" sz="2200" i="1" dirty="0">
                <a:solidFill>
                  <a:schemeClr val="tx1"/>
                </a:solidFill>
              </a:rPr>
              <a:t>par ménages et par mois pendant 5 mois. Le montant global de cette opération est estimé à  </a:t>
            </a:r>
            <a:r>
              <a:rPr lang="fr-FR" sz="2600" b="1" i="1" dirty="0">
                <a:solidFill>
                  <a:schemeClr val="tx1"/>
                </a:solidFill>
              </a:rPr>
              <a:t>173 415 000 FCFA.</a:t>
            </a:r>
          </a:p>
          <a:p>
            <a:pPr lvl="0">
              <a:buFont typeface="Wingdings" panose="05000000000000000000" pitchFamily="2" charset="2"/>
              <a:buChar char="v"/>
            </a:pPr>
            <a:r>
              <a:rPr lang="fr-FR" sz="2200" b="1" dirty="0">
                <a:solidFill>
                  <a:schemeClr val="tx1"/>
                </a:solidFill>
              </a:rPr>
              <a:t>A Macina : </a:t>
            </a:r>
            <a:endParaRPr lang="fr-FR" sz="2200" dirty="0">
              <a:solidFill>
                <a:schemeClr val="tx1"/>
              </a:solidFill>
            </a:endParaRPr>
          </a:p>
          <a:p>
            <a:pPr>
              <a:buFont typeface="Wingdings" panose="05000000000000000000" pitchFamily="2" charset="2"/>
              <a:buChar char="Ø"/>
            </a:pPr>
            <a:r>
              <a:rPr lang="fr-FR" sz="2200" i="1" dirty="0">
                <a:solidFill>
                  <a:schemeClr val="tx1"/>
                </a:solidFill>
              </a:rPr>
              <a:t>Le Cercle a enregistré  2195 personnes déplacées internes repartis entre  338  ménages suite aux conflits communautaires. 558 ménages  de personnes déplacées internes et personnes vulnérables ont bénéficié du programme d’assistance alimentaire saisonnière de PAM/ASDAP avec la modalité bon d’achat d’une valeur de  </a:t>
            </a:r>
            <a:r>
              <a:rPr lang="fr-FR" sz="3000" b="1" i="1" dirty="0">
                <a:solidFill>
                  <a:schemeClr val="tx1"/>
                </a:solidFill>
              </a:rPr>
              <a:t>33 000FCFA </a:t>
            </a:r>
            <a:r>
              <a:rPr lang="fr-FR" sz="2200" i="1" dirty="0">
                <a:solidFill>
                  <a:schemeClr val="tx1"/>
                </a:solidFill>
              </a:rPr>
              <a:t>par ménages et par mois (558 ménages pendant 5 mois et 309 ménages pendant 3 mois). Le montant global de cette assistance est estimé à   </a:t>
            </a:r>
            <a:r>
              <a:rPr lang="fr-FR" sz="2600" b="1" i="1" dirty="0">
                <a:solidFill>
                  <a:schemeClr val="tx1"/>
                </a:solidFill>
              </a:rPr>
              <a:t>104 676 000 FCFA</a:t>
            </a:r>
            <a:r>
              <a:rPr lang="fr-FR" sz="2200" i="1" dirty="0">
                <a:solidFill>
                  <a:schemeClr val="tx1"/>
                </a:solidFill>
              </a:rPr>
              <a:t>. </a:t>
            </a:r>
          </a:p>
          <a:p>
            <a:pPr>
              <a:buFont typeface="Wingdings" panose="05000000000000000000" pitchFamily="2" charset="2"/>
              <a:buChar char="Ø"/>
            </a:pPr>
            <a:r>
              <a:rPr lang="fr-FR" sz="2200" i="1" dirty="0">
                <a:solidFill>
                  <a:schemeClr val="tx1"/>
                </a:solidFill>
              </a:rPr>
              <a:t> Appui 105 personnes déplacées dans le cadre du programme </a:t>
            </a:r>
            <a:r>
              <a:rPr lang="fr-FR" sz="2200" i="1" dirty="0" err="1">
                <a:solidFill>
                  <a:schemeClr val="tx1"/>
                </a:solidFill>
              </a:rPr>
              <a:t>Kisili</a:t>
            </a:r>
            <a:r>
              <a:rPr lang="fr-FR" sz="2200" i="1" dirty="0">
                <a:solidFill>
                  <a:schemeClr val="tx1"/>
                </a:solidFill>
              </a:rPr>
              <a:t> de ALPHALOG  pour un montant de </a:t>
            </a:r>
            <a:r>
              <a:rPr lang="fr-FR" sz="2600" b="1" i="1" dirty="0">
                <a:solidFill>
                  <a:schemeClr val="tx1"/>
                </a:solidFill>
              </a:rPr>
              <a:t>3 150 000 FCFA </a:t>
            </a:r>
          </a:p>
          <a:p>
            <a:endParaRPr lang="fr-FR" sz="2400" b="1" i="1" dirty="0"/>
          </a:p>
        </p:txBody>
      </p:sp>
      <p:sp>
        <p:nvSpPr>
          <p:cNvPr id="4" name="Titre 1"/>
          <p:cNvSpPr>
            <a:spLocks noGrp="1"/>
          </p:cNvSpPr>
          <p:nvPr>
            <p:ph type="title"/>
          </p:nvPr>
        </p:nvSpPr>
        <p:spPr>
          <a:xfrm>
            <a:off x="1251678" y="382385"/>
            <a:ext cx="10178322" cy="609288"/>
          </a:xfrm>
        </p:spPr>
        <p:txBody>
          <a:bodyPr>
            <a:normAutofit fontScale="90000"/>
          </a:bodyPr>
          <a:lstStyle/>
          <a:p>
            <a:r>
              <a:rPr lang="fr-FR" sz="4800" dirty="0"/>
              <a:t>Actions en faveur des </a:t>
            </a:r>
            <a:r>
              <a:rPr lang="fr-FR" sz="4800" dirty="0" err="1"/>
              <a:t>PDI’s</a:t>
            </a:r>
            <a:r>
              <a:rPr lang="fr-FR" sz="4800" dirty="0"/>
              <a:t> en 2018</a:t>
            </a:r>
          </a:p>
        </p:txBody>
      </p:sp>
    </p:spTree>
    <p:extLst>
      <p:ext uri="{BB962C8B-B14F-4D97-AF65-F5344CB8AC3E}">
        <p14:creationId xmlns:p14="http://schemas.microsoft.com/office/powerpoint/2010/main" val="158745966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TM10001106[[fn=Badge]]</Template>
  <TotalTime>2649</TotalTime>
  <Words>1459</Words>
  <Application>Microsoft Office PowerPoint</Application>
  <PresentationFormat>Widescreen</PresentationFormat>
  <Paragraphs>527</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Bookman Old Style</vt:lpstr>
      <vt:lpstr>Calibri</vt:lpstr>
      <vt:lpstr>Gill Sans MT</vt:lpstr>
      <vt:lpstr>Impact</vt:lpstr>
      <vt:lpstr>Times New Roman</vt:lpstr>
      <vt:lpstr>Wingdings</vt:lpstr>
      <vt:lpstr>Badge</vt:lpstr>
      <vt:lpstr>Rencontre avec les acteurs humanitaires sur la situation des PDI dans la region</vt:lpstr>
      <vt:lpstr>le dispositif mis en place pour L’enregistrement des personnes déplacées; </vt:lpstr>
      <vt:lpstr>le dispositif mis en place pour L’enregistrement des personnes déplacées (suite –fin) </vt:lpstr>
      <vt:lpstr>L’accueil et l’hébergement sur les sites ou dans les familles d’accueil  </vt:lpstr>
      <vt:lpstr>SITUAION DES PDI’s en 2017</vt:lpstr>
      <vt:lpstr>Actions en faveur des PDI’s réalisées par la drDses  en 2017</vt:lpstr>
      <vt:lpstr>Actions en faveur des PDI’s en 2017</vt:lpstr>
      <vt:lpstr>SITUAION DES PDI’s en 2018</vt:lpstr>
      <vt:lpstr>Actions en faveur des PDI’s en 2018</vt:lpstr>
      <vt:lpstr>Actions en faveur des PDI’s en 2018</vt:lpstr>
      <vt:lpstr>SITUAION DES PDI’s en 2019 (30/04/2019</vt:lpstr>
      <vt:lpstr>SITUAION DES PDI’s en 2019  (suite et fin)</vt:lpstr>
      <vt:lpstr>Cumul des pdi de 2017 à 2019</vt:lpstr>
      <vt:lpstr>Progression mensuelle de l’arrivée des pdi’s de février à mai en 2019</vt:lpstr>
      <vt:lpstr>Situation des enfants déplaces ( 0-18 ans) –Février à mai 2019</vt:lpstr>
      <vt:lpstr>L’accompagnement scolaire des enfants déplacées </vt:lpstr>
      <vt:lpstr>Actions en faveur des PDI’s en 2019</vt:lpstr>
      <vt:lpstr>Visite du gouverneur, du préfet de Ségou, du DRDSES, du sous préfet de Ségou et du Maire de sakoïba aux pdi d’ogossagou </vt:lpstr>
      <vt:lpstr>Appuis apportes par la délégation aux PDI venues d’ogossagou</vt:lpstr>
      <vt:lpstr>Expression des besoins et projection sur 6 mois</vt:lpstr>
      <vt:lpstr>Perspective d’intervention</vt:lpstr>
      <vt:lpstr>Les difficultés</vt:lpstr>
      <vt:lpstr>Visite des différents sites PDI Site de zogofina</vt:lpstr>
      <vt:lpstr>Visite des différents sites PDI Site de zogofina</vt:lpstr>
      <vt:lpstr>Visite des différents sites PDI Site de niono</vt:lpstr>
      <vt:lpstr>Visite des différents sites PDI Site de niono</vt:lpstr>
      <vt:lpstr>Visite des différents sites Sites de San</vt:lpstr>
      <vt:lpstr>Visite des différents sites Site de San</vt:lpstr>
      <vt:lpstr>JE VOUS REMERCIE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de travail avec la mission de supervision sur les PDI de la DNDS et de l’UNICEF</dc:title>
  <dc:creator>DRDSES DPS</dc:creator>
  <cp:lastModifiedBy>Franck Lasmani Guegma</cp:lastModifiedBy>
  <cp:revision>64</cp:revision>
  <dcterms:created xsi:type="dcterms:W3CDTF">2019-05-11T11:45:16Z</dcterms:created>
  <dcterms:modified xsi:type="dcterms:W3CDTF">2019-05-28T09:20:25Z</dcterms:modified>
</cp:coreProperties>
</file>