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9" r:id="rId4"/>
  </p:sldMasterIdLst>
  <p:notesMasterIdLst>
    <p:notesMasterId r:id="rId12"/>
  </p:notesMasterIdLst>
  <p:sldIdLst>
    <p:sldId id="300" r:id="rId5"/>
    <p:sldId id="302" r:id="rId6"/>
    <p:sldId id="313" r:id="rId7"/>
    <p:sldId id="303" r:id="rId8"/>
    <p:sldId id="305" r:id="rId9"/>
    <p:sldId id="306" r:id="rId10"/>
    <p:sldId id="31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969696"/>
    <a:srgbClr val="FCB040"/>
    <a:srgbClr val="FBB04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8" autoAdjust="0"/>
    <p:restoredTop sz="91539" autoAdjust="0"/>
  </p:normalViewPr>
  <p:slideViewPr>
    <p:cSldViewPr snapToGrid="0">
      <p:cViewPr varScale="1">
        <p:scale>
          <a:sx n="101" d="100"/>
          <a:sy n="101" d="100"/>
        </p:scale>
        <p:origin x="276"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48B4F5-9A94-4C86-A1C1-B4A21318D5CC}" type="datetimeFigureOut">
              <a:rPr lang="en-GB" smtClean="0"/>
              <a:t>27/07/2020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F0CE6-62CA-4BED-A5A1-A796E263D691}" type="slidenum">
              <a:rPr lang="en-GB" smtClean="0"/>
              <a:t>‹#›</a:t>
            </a:fld>
            <a:endParaRPr lang="en-GB"/>
          </a:p>
        </p:txBody>
      </p:sp>
    </p:spTree>
    <p:extLst>
      <p:ext uri="{BB962C8B-B14F-4D97-AF65-F5344CB8AC3E}">
        <p14:creationId xmlns:p14="http://schemas.microsoft.com/office/powerpoint/2010/main" val="412399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E1EF0CE6-62CA-4BED-A5A1-A796E263D691}" type="slidenum">
              <a:rPr lang="en-GB" smtClean="0"/>
              <a:t>3</a:t>
            </a:fld>
            <a:endParaRPr lang="en-GB"/>
          </a:p>
        </p:txBody>
      </p:sp>
    </p:spTree>
    <p:extLst>
      <p:ext uri="{BB962C8B-B14F-4D97-AF65-F5344CB8AC3E}">
        <p14:creationId xmlns:p14="http://schemas.microsoft.com/office/powerpoint/2010/main" val="1221066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9721"/>
            <a:ext cx="9857874" cy="2387600"/>
          </a:xfrm>
        </p:spPr>
        <p:txBody>
          <a:bodyPr anchor="b"/>
          <a:lstStyle>
            <a:lvl1pPr algn="ctr">
              <a:defRPr sz="6000" b="1">
                <a:solidFill>
                  <a:srgbClr val="4D4D4D"/>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119396"/>
            <a:ext cx="9857874" cy="1655762"/>
          </a:xfrm>
        </p:spPr>
        <p:txBody>
          <a:bodyPr/>
          <a:lstStyle>
            <a:lvl1pPr marL="0" indent="0" algn="ctr">
              <a:buNone/>
              <a:defRPr sz="2400" b="1">
                <a:solidFill>
                  <a:srgbClr val="4D4D4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9" name="Picture 8"/>
          <p:cNvPicPr>
            <a:picLocks noChangeAspect="1"/>
          </p:cNvPicPr>
          <p:nvPr userDrawn="1"/>
        </p:nvPicPr>
        <p:blipFill>
          <a:blip r:embed="rId2"/>
          <a:stretch>
            <a:fillRect/>
          </a:stretch>
        </p:blipFill>
        <p:spPr>
          <a:xfrm>
            <a:off x="9873067" y="6353066"/>
            <a:ext cx="1695792" cy="274320"/>
          </a:xfrm>
          <a:prstGeom prst="rect">
            <a:avLst/>
          </a:prstGeom>
        </p:spPr>
      </p:pic>
    </p:spTree>
    <p:extLst>
      <p:ext uri="{BB962C8B-B14F-4D97-AF65-F5344CB8AC3E}">
        <p14:creationId xmlns:p14="http://schemas.microsoft.com/office/powerpoint/2010/main" val="35273169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19500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5259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615440" y="5692140"/>
            <a:ext cx="9144000" cy="620871"/>
          </a:xfrm>
        </p:spPr>
        <p:txBody>
          <a:bodyPr/>
          <a:lstStyle>
            <a:lvl1pPr marL="0" indent="0" algn="ctr">
              <a:buNone/>
              <a:defRPr sz="2400" cap="all" baseline="0">
                <a:solidFill>
                  <a:srgbClr val="E3000B"/>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Rectangle 7"/>
          <p:cNvSpPr/>
          <p:nvPr userDrawn="1"/>
        </p:nvSpPr>
        <p:spPr>
          <a:xfrm>
            <a:off x="600000" y="0"/>
            <a:ext cx="11592000" cy="2397600"/>
          </a:xfrm>
          <a:prstGeom prst="rect">
            <a:avLst/>
          </a:prstGeom>
          <a:solidFill>
            <a:srgbClr val="E883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10D3D8DC-BCD2-40A3-AA72-2DB806431243}" type="datetimeFigureOut">
              <a:rPr lang="fr-CH" smtClean="0"/>
              <a:t>27.07.2020</a:t>
            </a:fld>
            <a:endParaRPr lang="fr-CH"/>
          </a:p>
        </p:txBody>
      </p:sp>
      <p:sp>
        <p:nvSpPr>
          <p:cNvPr id="9" name="Footer Placeholder 8"/>
          <p:cNvSpPr>
            <a:spLocks noGrp="1"/>
          </p:cNvSpPr>
          <p:nvPr>
            <p:ph type="ftr" sz="quarter" idx="11"/>
          </p:nvPr>
        </p:nvSpPr>
        <p:spPr>
          <a:xfrm>
            <a:off x="4038600" y="6356352"/>
            <a:ext cx="4114800" cy="365125"/>
          </a:xfrm>
          <a:prstGeom prst="rect">
            <a:avLst/>
          </a:prstGeom>
        </p:spPr>
        <p:txBody>
          <a:bodyPr/>
          <a:lstStyle/>
          <a:p>
            <a:endParaRPr lang="fr-CH"/>
          </a:p>
        </p:txBody>
      </p:sp>
      <p:sp>
        <p:nvSpPr>
          <p:cNvPr id="10" name="Slide Number Placeholder 9"/>
          <p:cNvSpPr>
            <a:spLocks noGrp="1"/>
          </p:cNvSpPr>
          <p:nvPr>
            <p:ph type="sldNum" sz="quarter" idx="12"/>
          </p:nvPr>
        </p:nvSpPr>
        <p:spPr>
          <a:xfrm>
            <a:off x="8610600" y="6356352"/>
            <a:ext cx="2743200" cy="365125"/>
          </a:xfrm>
          <a:prstGeom prst="rect">
            <a:avLst/>
          </a:prstGeom>
        </p:spPr>
        <p:txBody>
          <a:bodyPr/>
          <a:lstStyle/>
          <a:p>
            <a:fld id="{BF45AAF8-A1EC-40B0-B9A5-D19B53D2BF70}" type="slidenum">
              <a:rPr lang="fr-CH" smtClean="0"/>
              <a:t>‹#›</a:t>
            </a:fld>
            <a:endParaRPr lang="fr-CH"/>
          </a:p>
        </p:txBody>
      </p:sp>
      <p:sp>
        <p:nvSpPr>
          <p:cNvPr id="11" name="Title 10"/>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42727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776" y="0"/>
            <a:ext cx="12465698" cy="1240971"/>
          </a:xfrm>
          <a:noFill/>
          <a:ln>
            <a:noFill/>
          </a:ln>
        </p:spPr>
        <p:txBody>
          <a:bodyPr/>
          <a:lstStyle>
            <a:lvl1pPr algn="ctr">
              <a:defRPr b="1">
                <a:solidFill>
                  <a:srgbClr val="4D4D4D"/>
                </a:solidFill>
              </a:defRPr>
            </a:lvl1pPr>
          </a:lstStyle>
          <a:p>
            <a:r>
              <a:rPr lang="en-US" dirty="0"/>
              <a:t>Click to edit Master title style</a:t>
            </a:r>
            <a:endParaRPr lang="en-GB" dirty="0"/>
          </a:p>
        </p:txBody>
      </p:sp>
      <p:sp>
        <p:nvSpPr>
          <p:cNvPr id="3" name="Content Placeholder 2"/>
          <p:cNvSpPr>
            <a:spLocks noGrp="1"/>
          </p:cNvSpPr>
          <p:nvPr>
            <p:ph idx="1"/>
          </p:nvPr>
        </p:nvSpPr>
        <p:spPr>
          <a:xfrm>
            <a:off x="838199" y="1825625"/>
            <a:ext cx="10567737" cy="4351338"/>
          </a:xfrm>
        </p:spPr>
        <p:txBody>
          <a:bodyPr/>
          <a:lstStyle>
            <a:lvl1pPr>
              <a:defRPr>
                <a:solidFill>
                  <a:srgbClr val="969696"/>
                </a:solidFill>
              </a:defRPr>
            </a:lvl1pPr>
            <a:lvl2pPr>
              <a:defRPr>
                <a:solidFill>
                  <a:srgbClr val="969696"/>
                </a:solidFill>
              </a:defRPr>
            </a:lvl2pPr>
            <a:lvl3pPr>
              <a:defRPr>
                <a:solidFill>
                  <a:srgbClr val="969696"/>
                </a:solidFill>
              </a:defRPr>
            </a:lvl3pPr>
            <a:lvl4pPr>
              <a:defRPr>
                <a:solidFill>
                  <a:srgbClr val="969696"/>
                </a:solidFill>
              </a:defRPr>
            </a:lvl4pPr>
            <a:lvl5pPr>
              <a:defRPr>
                <a:solidFill>
                  <a:srgbClr val="9696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1" name="Picture 10"/>
          <p:cNvPicPr>
            <a:picLocks noChangeAspect="1"/>
          </p:cNvPicPr>
          <p:nvPr userDrawn="1"/>
        </p:nvPicPr>
        <p:blipFill>
          <a:blip r:embed="rId2"/>
          <a:stretch>
            <a:fillRect/>
          </a:stretch>
        </p:blipFill>
        <p:spPr>
          <a:xfrm>
            <a:off x="9873067" y="6353066"/>
            <a:ext cx="1695792" cy="274320"/>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967" y="56552"/>
            <a:ext cx="1482464" cy="1146916"/>
          </a:xfrm>
          <a:prstGeom prst="rect">
            <a:avLst/>
          </a:prstGeom>
        </p:spPr>
      </p:pic>
    </p:spTree>
    <p:extLst>
      <p:ext uri="{BB962C8B-B14F-4D97-AF65-F5344CB8AC3E}">
        <p14:creationId xmlns:p14="http://schemas.microsoft.com/office/powerpoint/2010/main" val="92075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5203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4162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303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592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84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4809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090054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6967" y="56552"/>
            <a:ext cx="1482464" cy="1146916"/>
          </a:xfrm>
          <a:prstGeom prst="rect">
            <a:avLst/>
          </a:prstGeom>
        </p:spPr>
      </p:pic>
      <p:pic>
        <p:nvPicPr>
          <p:cNvPr id="7" name="Picture 6"/>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23095" y="8466"/>
            <a:ext cx="1361054" cy="1368410"/>
          </a:xfrm>
          <a:prstGeom prst="rect">
            <a:avLst/>
          </a:prstGeom>
        </p:spPr>
      </p:pic>
      <p:sp>
        <p:nvSpPr>
          <p:cNvPr id="8" name="TextBox 7"/>
          <p:cNvSpPr txBox="1"/>
          <p:nvPr userDrawn="1"/>
        </p:nvSpPr>
        <p:spPr>
          <a:xfrm>
            <a:off x="10830946" y="431618"/>
            <a:ext cx="1375889" cy="369332"/>
          </a:xfrm>
          <a:prstGeom prst="rect">
            <a:avLst/>
          </a:prstGeom>
          <a:noFill/>
        </p:spPr>
        <p:txBody>
          <a:bodyPr wrap="none" rtlCol="0">
            <a:spAutoFit/>
          </a:bodyPr>
          <a:lstStyle/>
          <a:p>
            <a:r>
              <a:rPr lang="en-US" dirty="0"/>
              <a:t>Burkina Faso</a:t>
            </a:r>
          </a:p>
        </p:txBody>
      </p:sp>
    </p:spTree>
    <p:extLst>
      <p:ext uri="{BB962C8B-B14F-4D97-AF65-F5344CB8AC3E}">
        <p14:creationId xmlns:p14="http://schemas.microsoft.com/office/powerpoint/2010/main" val="229638093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9A2A4140-5469-4DE0-BB0B-418CA1696021}"/>
              </a:ext>
            </a:extLst>
          </p:cNvPr>
          <p:cNvSpPr>
            <a:spLocks noGrp="1"/>
          </p:cNvSpPr>
          <p:nvPr>
            <p:ph type="title"/>
          </p:nvPr>
        </p:nvSpPr>
        <p:spPr>
          <a:xfrm>
            <a:off x="1547447" y="0"/>
            <a:ext cx="9305282" cy="1782617"/>
          </a:xfrm>
        </p:spPr>
        <p:txBody>
          <a:bodyPr>
            <a:normAutofit fontScale="90000"/>
          </a:bodyPr>
          <a:lstStyle/>
          <a:p>
            <a:pPr>
              <a:lnSpc>
                <a:spcPct val="100000"/>
              </a:lnSpc>
            </a:pPr>
            <a:br>
              <a:rPr lang="fr-FR" dirty="0">
                <a:solidFill>
                  <a:schemeClr val="tx1"/>
                </a:solidFill>
                <a:latin typeface="+mn-lt"/>
              </a:rPr>
            </a:br>
            <a:br>
              <a:rPr lang="fr-FR" dirty="0">
                <a:solidFill>
                  <a:schemeClr val="tx1"/>
                </a:solidFill>
                <a:latin typeface="+mn-lt"/>
              </a:rPr>
            </a:br>
            <a:r>
              <a:rPr lang="fr-FR" sz="3100" dirty="0">
                <a:solidFill>
                  <a:schemeClr val="tx1"/>
                </a:solidFill>
                <a:latin typeface="+mn-lt"/>
              </a:rPr>
              <a:t>PROCEDURES OPERATIONNELLES STANDARDS (SOP) RELATIVES</a:t>
            </a:r>
            <a:r>
              <a:rPr lang="en-US" sz="3100" dirty="0">
                <a:solidFill>
                  <a:schemeClr val="tx1"/>
                </a:solidFill>
                <a:latin typeface="+mn-lt"/>
              </a:rPr>
              <a:t> </a:t>
            </a:r>
            <a:r>
              <a:rPr lang="fr-FR" sz="3100" dirty="0">
                <a:solidFill>
                  <a:schemeClr val="tx1"/>
                </a:solidFill>
                <a:latin typeface="+mn-lt"/>
              </a:rPr>
              <a:t>A L’ACQUISITION SECURISEE DES TERRES, BIENS ET LOGEMENTS</a:t>
            </a:r>
            <a:br>
              <a:rPr lang="en-US" sz="3100" dirty="0">
                <a:latin typeface="+mn-lt"/>
              </a:rPr>
            </a:br>
            <a:r>
              <a:rPr lang="en-US" sz="3600" dirty="0">
                <a:solidFill>
                  <a:schemeClr val="tx1"/>
                </a:solidFill>
                <a:latin typeface="+mn-lt"/>
              </a:rPr>
              <a:t>PLAN</a:t>
            </a:r>
            <a:r>
              <a:rPr lang="fr-FR" sz="4900" dirty="0">
                <a:solidFill>
                  <a:schemeClr val="tx1"/>
                </a:solidFill>
              </a:rPr>
              <a:t> </a:t>
            </a:r>
            <a:br>
              <a:rPr lang="en-US" dirty="0"/>
            </a:br>
            <a:endParaRPr lang="fr-FR" sz="3600" dirty="0">
              <a:solidFill>
                <a:schemeClr val="tx1"/>
              </a:solidFill>
              <a:latin typeface="+mn-lt"/>
            </a:endParaRPr>
          </a:p>
        </p:txBody>
      </p:sp>
      <p:sp>
        <p:nvSpPr>
          <p:cNvPr id="5" name="Content Placeholder 5">
            <a:extLst>
              <a:ext uri="{FF2B5EF4-FFF2-40B4-BE49-F238E27FC236}">
                <a16:creationId xmlns:a16="http://schemas.microsoft.com/office/drawing/2014/main" id="{FA0317C9-C9C9-47DF-B992-6855DD7CE5A5}"/>
              </a:ext>
            </a:extLst>
          </p:cNvPr>
          <p:cNvSpPr>
            <a:spLocks noGrp="1"/>
          </p:cNvSpPr>
          <p:nvPr>
            <p:ph idx="1"/>
          </p:nvPr>
        </p:nvSpPr>
        <p:spPr>
          <a:xfrm>
            <a:off x="187215" y="2375499"/>
            <a:ext cx="5908785" cy="3717569"/>
          </a:xfrm>
        </p:spPr>
        <p:txBody>
          <a:bodyPr>
            <a:normAutofit/>
          </a:bodyPr>
          <a:lstStyle/>
          <a:p>
            <a:pPr>
              <a:lnSpc>
                <a:spcPct val="150000"/>
              </a:lnSpc>
              <a:buClr>
                <a:srgbClr val="00B0F0"/>
              </a:buClr>
              <a:buFont typeface="Wingdings" panose="05000000000000000000" pitchFamily="2" charset="2"/>
              <a:buChar char="q"/>
            </a:pPr>
            <a:r>
              <a:rPr lang="fr-FR" b="1" dirty="0">
                <a:solidFill>
                  <a:schemeClr val="tx1"/>
                </a:solidFill>
              </a:rPr>
              <a:t>Contexte et objectifs</a:t>
            </a:r>
          </a:p>
          <a:p>
            <a:pPr>
              <a:lnSpc>
                <a:spcPct val="150000"/>
              </a:lnSpc>
              <a:buClr>
                <a:srgbClr val="00B0F0"/>
              </a:buClr>
              <a:buFont typeface="Wingdings" panose="05000000000000000000" pitchFamily="2" charset="2"/>
              <a:buChar char="q"/>
            </a:pPr>
            <a:r>
              <a:rPr lang="fr-FR" b="1" dirty="0">
                <a:solidFill>
                  <a:schemeClr val="tx1"/>
                </a:solidFill>
              </a:rPr>
              <a:t>Les problématiques identifiées</a:t>
            </a:r>
          </a:p>
          <a:p>
            <a:pPr>
              <a:lnSpc>
                <a:spcPct val="150000"/>
              </a:lnSpc>
              <a:buClr>
                <a:srgbClr val="00B0F0"/>
              </a:buClr>
              <a:buFont typeface="Wingdings" panose="05000000000000000000" pitchFamily="2" charset="2"/>
              <a:buChar char="q"/>
            </a:pPr>
            <a:r>
              <a:rPr lang="fr-FR" b="1" dirty="0">
                <a:solidFill>
                  <a:schemeClr val="tx1"/>
                </a:solidFill>
              </a:rPr>
              <a:t>Les étapes clés du processus d’acquisition des terres par les PDI</a:t>
            </a:r>
          </a:p>
          <a:p>
            <a:pPr>
              <a:lnSpc>
                <a:spcPct val="150000"/>
              </a:lnSpc>
              <a:buClr>
                <a:srgbClr val="00B0F0"/>
              </a:buClr>
              <a:buFont typeface="Wingdings" panose="05000000000000000000" pitchFamily="2" charset="2"/>
              <a:buChar char="q"/>
            </a:pPr>
            <a:r>
              <a:rPr lang="fr-FR" b="1" dirty="0">
                <a:solidFill>
                  <a:schemeClr val="tx1"/>
                </a:solidFill>
              </a:rPr>
              <a:t> les points importants </a:t>
            </a:r>
          </a:p>
          <a:p>
            <a:pPr marL="0" indent="0">
              <a:buNone/>
            </a:pPr>
            <a:endParaRPr lang="fr-FR" sz="3600" dirty="0">
              <a:solidFill>
                <a:schemeClr val="tx1"/>
              </a:solidFill>
            </a:endParaRPr>
          </a:p>
          <a:p>
            <a:endParaRPr lang="fr-FR" sz="3600" dirty="0">
              <a:solidFill>
                <a:schemeClr val="tx1"/>
              </a:solidFill>
            </a:endParaRPr>
          </a:p>
          <a:p>
            <a:endParaRPr lang="fr-FR" sz="3600" dirty="0"/>
          </a:p>
          <a:p>
            <a:endParaRPr lang="fr-FR" sz="3600" dirty="0"/>
          </a:p>
          <a:p>
            <a:pPr marL="0" indent="0">
              <a:buNone/>
            </a:pPr>
            <a:endParaRPr lang="fr-FR" sz="3600" dirty="0"/>
          </a:p>
        </p:txBody>
      </p:sp>
      <p:sp>
        <p:nvSpPr>
          <p:cNvPr id="6" name="Content Placeholder 5">
            <a:extLst>
              <a:ext uri="{FF2B5EF4-FFF2-40B4-BE49-F238E27FC236}">
                <a16:creationId xmlns:a16="http://schemas.microsoft.com/office/drawing/2014/main" id="{E6435CCC-5815-44F0-9797-133962EF18A5}"/>
              </a:ext>
            </a:extLst>
          </p:cNvPr>
          <p:cNvSpPr txBox="1">
            <a:spLocks/>
          </p:cNvSpPr>
          <p:nvPr/>
        </p:nvSpPr>
        <p:spPr>
          <a:xfrm>
            <a:off x="6096000" y="2375499"/>
            <a:ext cx="6096000" cy="3260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00B0F0"/>
              </a:buClr>
              <a:buFont typeface="Wingdings" panose="05000000000000000000" pitchFamily="2" charset="2"/>
              <a:buChar char="q"/>
            </a:pPr>
            <a:r>
              <a:rPr lang="fr-FR" b="1" dirty="0">
                <a:solidFill>
                  <a:schemeClr val="tx1"/>
                </a:solidFill>
              </a:rPr>
              <a:t>Les titres d’occupation des terres</a:t>
            </a:r>
          </a:p>
          <a:p>
            <a:pPr>
              <a:lnSpc>
                <a:spcPct val="150000"/>
              </a:lnSpc>
              <a:buClr>
                <a:srgbClr val="00B0F0"/>
              </a:buClr>
              <a:buFont typeface="Wingdings" panose="05000000000000000000" pitchFamily="2" charset="2"/>
              <a:buChar char="q"/>
            </a:pPr>
            <a:r>
              <a:rPr lang="fr-FR" b="1" dirty="0">
                <a:solidFill>
                  <a:schemeClr val="tx1"/>
                </a:solidFill>
              </a:rPr>
              <a:t>L’accès à la terre en milieu rural et urbain</a:t>
            </a:r>
          </a:p>
          <a:p>
            <a:pPr marL="0" indent="0">
              <a:lnSpc>
                <a:spcPct val="150000"/>
              </a:lnSpc>
              <a:buClr>
                <a:srgbClr val="00B0F0"/>
              </a:buClr>
              <a:buNone/>
            </a:pPr>
            <a:endParaRPr lang="fr-FR" b="1" dirty="0">
              <a:solidFill>
                <a:schemeClr val="tx1"/>
              </a:solidFill>
            </a:endParaRPr>
          </a:p>
          <a:p>
            <a:endParaRPr lang="fr-FR" sz="3600" dirty="0">
              <a:solidFill>
                <a:schemeClr val="tx1"/>
              </a:solidFill>
            </a:endParaRPr>
          </a:p>
          <a:p>
            <a:endParaRPr lang="fr-FR" sz="3600" dirty="0">
              <a:solidFill>
                <a:schemeClr val="tx1"/>
              </a:solidFill>
            </a:endParaRPr>
          </a:p>
          <a:p>
            <a:endParaRPr lang="fr-FR" sz="3600" dirty="0"/>
          </a:p>
          <a:p>
            <a:endParaRPr lang="fr-FR" sz="3600" dirty="0"/>
          </a:p>
          <a:p>
            <a:pPr marL="0" indent="0">
              <a:buFont typeface="Arial" panose="020B0604020202020204" pitchFamily="34" charset="0"/>
              <a:buNone/>
            </a:pPr>
            <a:endParaRPr lang="fr-FR" sz="3600" dirty="0"/>
          </a:p>
        </p:txBody>
      </p:sp>
    </p:spTree>
    <p:extLst>
      <p:ext uri="{BB962C8B-B14F-4D97-AF65-F5344CB8AC3E}">
        <p14:creationId xmlns:p14="http://schemas.microsoft.com/office/powerpoint/2010/main" val="1177527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F7DCFC3-3D64-4B2A-93FD-6F7648F26B13}"/>
              </a:ext>
            </a:extLst>
          </p:cNvPr>
          <p:cNvSpPr>
            <a:spLocks noGrp="1"/>
          </p:cNvSpPr>
          <p:nvPr>
            <p:ph type="title"/>
          </p:nvPr>
        </p:nvSpPr>
        <p:spPr>
          <a:xfrm>
            <a:off x="1313466" y="183003"/>
            <a:ext cx="8802806" cy="1158949"/>
          </a:xfrm>
        </p:spPr>
        <p:txBody>
          <a:bodyPr>
            <a:normAutofit fontScale="90000"/>
          </a:bodyPr>
          <a:lstStyle/>
          <a:p>
            <a:br>
              <a:rPr lang="fr-FR" dirty="0"/>
            </a:br>
            <a:br>
              <a:rPr lang="fr-FR" dirty="0"/>
            </a:br>
            <a:r>
              <a:rPr lang="fr-FR" dirty="0">
                <a:solidFill>
                  <a:schemeClr val="tx1"/>
                </a:solidFill>
                <a:effectLst>
                  <a:outerShdw blurRad="38100" dist="38100" dir="2700000" algn="tl">
                    <a:srgbClr val="000000">
                      <a:alpha val="43137"/>
                    </a:srgbClr>
                  </a:outerShdw>
                </a:effectLst>
                <a:latin typeface="+mn-lt"/>
              </a:rPr>
              <a:t>Contexte et objectifs</a:t>
            </a:r>
            <a:br>
              <a:rPr lang="fr-FR" sz="2800" dirty="0">
                <a:solidFill>
                  <a:schemeClr val="tx1"/>
                </a:solidFill>
              </a:rPr>
            </a:br>
            <a:br>
              <a:rPr lang="en-US" dirty="0"/>
            </a:br>
            <a:endParaRPr lang="fr-FR" dirty="0">
              <a:solidFill>
                <a:schemeClr val="tx1"/>
              </a:solidFill>
            </a:endParaRPr>
          </a:p>
        </p:txBody>
      </p:sp>
      <p:sp>
        <p:nvSpPr>
          <p:cNvPr id="5" name="Content Placeholder 2">
            <a:extLst>
              <a:ext uri="{FF2B5EF4-FFF2-40B4-BE49-F238E27FC236}">
                <a16:creationId xmlns:a16="http://schemas.microsoft.com/office/drawing/2014/main" id="{47368F84-56D9-4709-9870-6047E48FA9E4}"/>
              </a:ext>
            </a:extLst>
          </p:cNvPr>
          <p:cNvSpPr>
            <a:spLocks noGrp="1"/>
          </p:cNvSpPr>
          <p:nvPr>
            <p:ph idx="1"/>
          </p:nvPr>
        </p:nvSpPr>
        <p:spPr>
          <a:xfrm>
            <a:off x="-1" y="1415562"/>
            <a:ext cx="5908431" cy="5099538"/>
          </a:xfrm>
        </p:spPr>
        <p:txBody>
          <a:bodyPr>
            <a:normAutofit fontScale="92500" lnSpcReduction="10000"/>
          </a:bodyPr>
          <a:lstStyle/>
          <a:p>
            <a:pPr>
              <a:buClr>
                <a:srgbClr val="00B0F0"/>
              </a:buClr>
              <a:buFont typeface="Wingdings" panose="05000000000000000000" pitchFamily="2" charset="2"/>
              <a:buChar char="q"/>
            </a:pPr>
            <a:r>
              <a:rPr lang="fr-FR" sz="2400" dirty="0">
                <a:solidFill>
                  <a:schemeClr val="tx1"/>
                </a:solidFill>
              </a:rPr>
              <a:t>Nbre de PDI au 9 juillet 2020: </a:t>
            </a:r>
            <a:r>
              <a:rPr lang="fr-FR" sz="2400" b="1" dirty="0">
                <a:solidFill>
                  <a:schemeClr val="tx1"/>
                </a:solidFill>
                <a:effectLst>
                  <a:outerShdw blurRad="38100" dist="38100" dir="2700000" algn="tl">
                    <a:srgbClr val="000000">
                      <a:alpha val="43137"/>
                    </a:srgbClr>
                  </a:outerShdw>
                </a:effectLst>
              </a:rPr>
              <a:t>978 744</a:t>
            </a:r>
          </a:p>
          <a:p>
            <a:pPr>
              <a:buClr>
                <a:srgbClr val="00B0F0"/>
              </a:buClr>
              <a:buFont typeface="Wingdings" panose="05000000000000000000" pitchFamily="2" charset="2"/>
              <a:buChar char="q"/>
            </a:pPr>
            <a:endParaRPr lang="fr-FR" sz="2400" dirty="0">
              <a:solidFill>
                <a:schemeClr val="tx1"/>
              </a:solidFill>
            </a:endParaRPr>
          </a:p>
          <a:p>
            <a:pPr>
              <a:buClr>
                <a:srgbClr val="00B0F0"/>
              </a:buClr>
              <a:buFont typeface="Wingdings" panose="05000000000000000000" pitchFamily="2" charset="2"/>
              <a:buChar char="q"/>
            </a:pPr>
            <a:r>
              <a:rPr lang="fr-FR" sz="2400" dirty="0">
                <a:solidFill>
                  <a:schemeClr val="tx1"/>
                </a:solidFill>
              </a:rPr>
              <a:t>Besoins de terres pour l’érection d’infrastructures, l’implantation de site, la pratique de l’élevage, l’accès à l’eau, aux aires de pâturages, l’agriculture </a:t>
            </a:r>
          </a:p>
          <a:p>
            <a:pPr>
              <a:buClr>
                <a:srgbClr val="00B0F0"/>
              </a:buClr>
              <a:buFont typeface="Wingdings" panose="05000000000000000000" pitchFamily="2" charset="2"/>
              <a:buChar char="q"/>
            </a:pPr>
            <a:endParaRPr lang="fr-FR" sz="2400" dirty="0">
              <a:solidFill>
                <a:schemeClr val="tx1"/>
              </a:solidFill>
            </a:endParaRPr>
          </a:p>
          <a:p>
            <a:pPr>
              <a:buClr>
                <a:srgbClr val="00B0F0"/>
              </a:buClr>
              <a:buFont typeface="Wingdings" panose="05000000000000000000" pitchFamily="2" charset="2"/>
              <a:buChar char="q"/>
            </a:pPr>
            <a:r>
              <a:rPr lang="fr-FR" sz="2400" dirty="0">
                <a:solidFill>
                  <a:schemeClr val="tx1"/>
                </a:solidFill>
              </a:rPr>
              <a:t>La programmation en sécurité alimentaire dépendent largement de l’accès à la terre et aux autres biens de manière sécurisée</a:t>
            </a:r>
            <a:r>
              <a:rPr lang="fr-FR" sz="2400" dirty="0"/>
              <a:t>.</a:t>
            </a:r>
          </a:p>
          <a:p>
            <a:pPr>
              <a:buClr>
                <a:srgbClr val="00B0F0"/>
              </a:buClr>
              <a:buFont typeface="Wingdings" panose="05000000000000000000" pitchFamily="2" charset="2"/>
              <a:buChar char="q"/>
            </a:pPr>
            <a:endParaRPr lang="fr-FR" sz="2400" dirty="0">
              <a:solidFill>
                <a:schemeClr val="tx1"/>
              </a:solidFill>
            </a:endParaRPr>
          </a:p>
          <a:p>
            <a:pPr>
              <a:buClr>
                <a:srgbClr val="00B0F0"/>
              </a:buClr>
              <a:buFont typeface="Wingdings" panose="05000000000000000000" pitchFamily="2" charset="2"/>
              <a:buChar char="q"/>
            </a:pPr>
            <a:r>
              <a:rPr lang="fr-FR" sz="2400" dirty="0">
                <a:solidFill>
                  <a:schemeClr val="tx1"/>
                </a:solidFill>
              </a:rPr>
              <a:t>Une situation critique pour leur santé et pour leur vie, remettent en cause leur dignité et les expose à de sérieux risques de protection, y compris les violences basées sur le genre (VBG)</a:t>
            </a:r>
            <a:endParaRPr lang="en-US" sz="2400" b="1" dirty="0">
              <a:solidFill>
                <a:schemeClr val="tx1"/>
              </a:solidFill>
            </a:endParaRPr>
          </a:p>
          <a:p>
            <a:pPr marL="0" indent="0">
              <a:buNone/>
            </a:pPr>
            <a:endParaRPr lang="en-US" sz="2400" dirty="0"/>
          </a:p>
          <a:p>
            <a:pPr>
              <a:buFont typeface="Wingdings" panose="05000000000000000000" pitchFamily="2" charset="2"/>
              <a:buChar char="q"/>
            </a:pPr>
            <a:endParaRPr lang="fr-FR" sz="3200" b="1" dirty="0">
              <a:solidFill>
                <a:schemeClr val="tx1"/>
              </a:solidFill>
            </a:endParaRPr>
          </a:p>
        </p:txBody>
      </p:sp>
      <p:sp>
        <p:nvSpPr>
          <p:cNvPr id="6" name="Content Placeholder 2">
            <a:extLst>
              <a:ext uri="{FF2B5EF4-FFF2-40B4-BE49-F238E27FC236}">
                <a16:creationId xmlns:a16="http://schemas.microsoft.com/office/drawing/2014/main" id="{4233DF3D-52B2-4718-A026-6E67C4CD3237}"/>
              </a:ext>
            </a:extLst>
          </p:cNvPr>
          <p:cNvSpPr txBox="1">
            <a:spLocks/>
          </p:cNvSpPr>
          <p:nvPr/>
        </p:nvSpPr>
        <p:spPr>
          <a:xfrm>
            <a:off x="5808042" y="1341952"/>
            <a:ext cx="6105536" cy="472310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00B0F0"/>
              </a:buClr>
              <a:buFont typeface="Wingdings" panose="05000000000000000000" pitchFamily="2" charset="2"/>
              <a:buChar char="q"/>
            </a:pPr>
            <a:r>
              <a:rPr lang="fr-FR" dirty="0">
                <a:solidFill>
                  <a:schemeClr val="tx1"/>
                </a:solidFill>
              </a:rPr>
              <a:t>D’améliorer la compréhension des problématiques/risques liés aux Droits aux LTB pour apporter une réponse adéquate.</a:t>
            </a:r>
          </a:p>
          <a:p>
            <a:pPr>
              <a:buClr>
                <a:srgbClr val="00B0F0"/>
              </a:buClr>
              <a:buFont typeface="Wingdings" panose="05000000000000000000" pitchFamily="2" charset="2"/>
              <a:buChar char="q"/>
            </a:pPr>
            <a:endParaRPr lang="fr-FR" dirty="0">
              <a:solidFill>
                <a:schemeClr val="tx1"/>
              </a:solidFill>
            </a:endParaRPr>
          </a:p>
          <a:p>
            <a:pPr>
              <a:buClr>
                <a:srgbClr val="00B0F0"/>
              </a:buClr>
              <a:buFont typeface="Wingdings" panose="05000000000000000000" pitchFamily="2" charset="2"/>
              <a:buChar char="q"/>
            </a:pPr>
            <a:r>
              <a:rPr lang="fr-FR" dirty="0">
                <a:solidFill>
                  <a:schemeClr val="tx1"/>
                </a:solidFill>
              </a:rPr>
              <a:t>De décrire les étapes clés du processus d’acquisition,</a:t>
            </a:r>
          </a:p>
          <a:p>
            <a:pPr>
              <a:buClr>
                <a:srgbClr val="00B0F0"/>
              </a:buClr>
              <a:buFont typeface="Wingdings" panose="05000000000000000000" pitchFamily="2" charset="2"/>
              <a:buChar char="q"/>
            </a:pPr>
            <a:endParaRPr lang="en-US" dirty="0">
              <a:solidFill>
                <a:schemeClr val="tx1"/>
              </a:solidFill>
            </a:endParaRPr>
          </a:p>
          <a:p>
            <a:pPr>
              <a:buClr>
                <a:srgbClr val="00B0F0"/>
              </a:buClr>
              <a:buFont typeface="Wingdings" panose="05000000000000000000" pitchFamily="2" charset="2"/>
              <a:buChar char="q"/>
            </a:pPr>
            <a:r>
              <a:rPr lang="fr-FR" dirty="0">
                <a:solidFill>
                  <a:schemeClr val="tx1"/>
                </a:solidFill>
              </a:rPr>
              <a:t>De présenter les types de documents à établir pour pérenniser de manière durable les espaces et prévenir l’exploitation des occupants et les risques de protection </a:t>
            </a:r>
            <a:endParaRPr lang="en-US" dirty="0">
              <a:solidFill>
                <a:schemeClr val="tx1"/>
              </a:solidFill>
            </a:endParaRPr>
          </a:p>
          <a:p>
            <a:pPr>
              <a:buFont typeface="Wingdings" panose="05000000000000000000" pitchFamily="2" charset="2"/>
              <a:buChar char="q"/>
            </a:pPr>
            <a:endParaRPr lang="en-US" b="1" dirty="0">
              <a:solidFill>
                <a:schemeClr val="tx1"/>
              </a:solidFill>
            </a:endParaRPr>
          </a:p>
          <a:p>
            <a:pPr marL="0" indent="0">
              <a:buFont typeface="Arial" panose="020B0604020202020204" pitchFamily="34" charset="0"/>
              <a:buNone/>
            </a:pPr>
            <a:endParaRPr lang="en-US" dirty="0"/>
          </a:p>
          <a:p>
            <a:pPr>
              <a:buFont typeface="Wingdings" panose="05000000000000000000" pitchFamily="2" charset="2"/>
              <a:buChar char="q"/>
            </a:pPr>
            <a:endParaRPr lang="fr-FR" sz="3600" b="1" dirty="0">
              <a:solidFill>
                <a:schemeClr val="tx1"/>
              </a:solidFill>
            </a:endParaRPr>
          </a:p>
        </p:txBody>
      </p:sp>
    </p:spTree>
    <p:extLst>
      <p:ext uri="{BB962C8B-B14F-4D97-AF65-F5344CB8AC3E}">
        <p14:creationId xmlns:p14="http://schemas.microsoft.com/office/powerpoint/2010/main" val="4181245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97038" y="0"/>
            <a:ext cx="8966579" cy="1240971"/>
          </a:xfrm>
        </p:spPr>
        <p:txBody>
          <a:bodyPr>
            <a:normAutofit/>
          </a:bodyPr>
          <a:lstStyle/>
          <a:p>
            <a:r>
              <a:rPr lang="fr-FR" sz="3000" dirty="0">
                <a:solidFill>
                  <a:schemeClr val="tx1"/>
                </a:solidFill>
                <a:latin typeface="+mn-lt"/>
              </a:rPr>
              <a:t>Les préoccupations majeures identifiées: causes des conflits fonciers</a:t>
            </a:r>
          </a:p>
        </p:txBody>
      </p:sp>
      <p:sp>
        <p:nvSpPr>
          <p:cNvPr id="3" name="Espace réservé du contenu 2"/>
          <p:cNvSpPr>
            <a:spLocks noGrp="1"/>
          </p:cNvSpPr>
          <p:nvPr>
            <p:ph idx="1"/>
          </p:nvPr>
        </p:nvSpPr>
        <p:spPr>
          <a:xfrm>
            <a:off x="138545" y="1347189"/>
            <a:ext cx="5635159" cy="5510811"/>
          </a:xfrm>
        </p:spPr>
        <p:txBody>
          <a:bodyPr>
            <a:noAutofit/>
          </a:bodyPr>
          <a:lstStyle/>
          <a:p>
            <a:pPr lvl="0">
              <a:lnSpc>
                <a:spcPct val="100000"/>
              </a:lnSpc>
              <a:spcBef>
                <a:spcPts val="600"/>
              </a:spcBef>
              <a:spcAft>
                <a:spcPts val="600"/>
              </a:spcAft>
              <a:buClr>
                <a:srgbClr val="0070C0"/>
              </a:buClr>
              <a:buFont typeface="Wingdings" panose="05000000000000000000" pitchFamily="2" charset="2"/>
              <a:buChar char="q"/>
            </a:pPr>
            <a:r>
              <a:rPr lang="fr-FR" sz="2000" dirty="0">
                <a:solidFill>
                  <a:schemeClr val="tx1"/>
                </a:solidFill>
              </a:rPr>
              <a:t>La croissance démographique galopante: surpeuplement des chefs lieu de communes (logement inadéquat, inflation non régulée des coûts des loyers)</a:t>
            </a:r>
            <a:endParaRPr lang="en-US" sz="2000" dirty="0">
              <a:solidFill>
                <a:schemeClr val="tx1"/>
              </a:solidFill>
            </a:endParaRPr>
          </a:p>
          <a:p>
            <a:pPr lvl="0">
              <a:lnSpc>
                <a:spcPct val="100000"/>
              </a:lnSpc>
              <a:spcBef>
                <a:spcPts val="600"/>
              </a:spcBef>
              <a:spcAft>
                <a:spcPts val="600"/>
              </a:spcAft>
              <a:buClr>
                <a:srgbClr val="0070C0"/>
              </a:buClr>
              <a:buFont typeface="Wingdings" panose="05000000000000000000" pitchFamily="2" charset="2"/>
              <a:buChar char="q"/>
            </a:pPr>
            <a:r>
              <a:rPr lang="fr-FR" sz="2000" dirty="0">
                <a:solidFill>
                  <a:schemeClr val="tx1"/>
                </a:solidFill>
              </a:rPr>
              <a:t>Difficile Accès aux terres des PDI pour le logement, les pâturages et pour les cultures</a:t>
            </a:r>
            <a:r>
              <a:rPr lang="en-US" sz="2000" dirty="0">
                <a:solidFill>
                  <a:schemeClr val="tx1"/>
                </a:solidFill>
              </a:rPr>
              <a:t>, </a:t>
            </a:r>
            <a:r>
              <a:rPr lang="fr-FR" sz="2000" dirty="0">
                <a:solidFill>
                  <a:schemeClr val="tx1"/>
                </a:solidFill>
              </a:rPr>
              <a:t>non Sécurisation du foncier acheté par les PDI </a:t>
            </a:r>
            <a:endParaRPr lang="en-US" sz="2000" dirty="0">
              <a:solidFill>
                <a:schemeClr val="tx1"/>
              </a:solidFill>
            </a:endParaRPr>
          </a:p>
          <a:p>
            <a:pPr lvl="0">
              <a:lnSpc>
                <a:spcPct val="100000"/>
              </a:lnSpc>
              <a:spcBef>
                <a:spcPts val="600"/>
              </a:spcBef>
              <a:spcAft>
                <a:spcPts val="600"/>
              </a:spcAft>
              <a:buClr>
                <a:srgbClr val="0070C0"/>
              </a:buClr>
              <a:buFont typeface="Wingdings" panose="05000000000000000000" pitchFamily="2" charset="2"/>
              <a:buChar char="q"/>
            </a:pPr>
            <a:r>
              <a:rPr lang="fr-FR" sz="2000" dirty="0">
                <a:solidFill>
                  <a:schemeClr val="tx1"/>
                </a:solidFill>
              </a:rPr>
              <a:t>Erection de sites spontanées (occupations illégales de terres privées/de l’Etat)</a:t>
            </a:r>
            <a:endParaRPr lang="en-US" sz="2000" dirty="0">
              <a:solidFill>
                <a:schemeClr val="tx1"/>
              </a:solidFill>
            </a:endParaRPr>
          </a:p>
          <a:p>
            <a:pPr lvl="0">
              <a:lnSpc>
                <a:spcPct val="100000"/>
              </a:lnSpc>
              <a:spcBef>
                <a:spcPts val="600"/>
              </a:spcBef>
              <a:spcAft>
                <a:spcPts val="600"/>
              </a:spcAft>
              <a:buClr>
                <a:srgbClr val="0070C0"/>
              </a:buClr>
              <a:buFont typeface="Wingdings" panose="05000000000000000000" pitchFamily="2" charset="2"/>
              <a:buChar char="q"/>
            </a:pPr>
            <a:r>
              <a:rPr lang="fr-FR" sz="2000" dirty="0">
                <a:solidFill>
                  <a:schemeClr val="tx1"/>
                </a:solidFill>
              </a:rPr>
              <a:t>Vol du bétail dans le Sahel et le Centre Nord/bradage du bétail (aussi lié à l’accès aux terres qui obligent les éleveurs à ne pas quitter leurs zones) </a:t>
            </a:r>
            <a:endParaRPr lang="en-US" sz="2000" dirty="0">
              <a:solidFill>
                <a:schemeClr val="tx1"/>
              </a:solidFill>
            </a:endParaRPr>
          </a:p>
          <a:p>
            <a:endParaRPr lang="fr-FR" sz="2200" dirty="0">
              <a:solidFill>
                <a:schemeClr val="tx1"/>
              </a:solidFill>
            </a:endParaRPr>
          </a:p>
        </p:txBody>
      </p:sp>
      <p:sp>
        <p:nvSpPr>
          <p:cNvPr id="4" name="Espace réservé du contenu 2">
            <a:extLst>
              <a:ext uri="{FF2B5EF4-FFF2-40B4-BE49-F238E27FC236}">
                <a16:creationId xmlns:a16="http://schemas.microsoft.com/office/drawing/2014/main" id="{9B5A9AC8-72FD-48C3-BB46-DBF48C883B1D}"/>
              </a:ext>
            </a:extLst>
          </p:cNvPr>
          <p:cNvSpPr txBox="1">
            <a:spLocks/>
          </p:cNvSpPr>
          <p:nvPr/>
        </p:nvSpPr>
        <p:spPr>
          <a:xfrm>
            <a:off x="6096000" y="1240970"/>
            <a:ext cx="5957455" cy="46446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0070C0"/>
              </a:buClr>
              <a:buFont typeface="Wingdings" panose="05000000000000000000" pitchFamily="2" charset="2"/>
              <a:buChar char="q"/>
            </a:pPr>
            <a:r>
              <a:rPr lang="fr-FR" sz="2000" dirty="0">
                <a:solidFill>
                  <a:schemeClr val="tx1"/>
                </a:solidFill>
              </a:rPr>
              <a:t>La compétition accrue et conflictuelle entre acteurs pour le contrôle et l’exploitation des terres </a:t>
            </a:r>
            <a:endParaRPr lang="en-US" sz="2000" dirty="0">
              <a:solidFill>
                <a:schemeClr val="tx1"/>
              </a:solidFill>
            </a:endParaRPr>
          </a:p>
          <a:p>
            <a:pPr>
              <a:lnSpc>
                <a:spcPct val="150000"/>
              </a:lnSpc>
              <a:buClr>
                <a:srgbClr val="0070C0"/>
              </a:buClr>
              <a:buFont typeface="Wingdings" panose="05000000000000000000" pitchFamily="2" charset="2"/>
              <a:buChar char="q"/>
            </a:pPr>
            <a:r>
              <a:rPr lang="fr-FR" sz="2000" dirty="0">
                <a:solidFill>
                  <a:schemeClr val="tx1"/>
                </a:solidFill>
              </a:rPr>
              <a:t>La multiplication et l’aggravation des conflits entre acteurs ruraux à l’occasion de la mise en valeur des terres et de l’exploitation des ressources naturelles ;</a:t>
            </a:r>
            <a:endParaRPr lang="en-US" sz="2000" dirty="0">
              <a:solidFill>
                <a:schemeClr val="tx1"/>
              </a:solidFill>
            </a:endParaRPr>
          </a:p>
          <a:p>
            <a:pPr>
              <a:lnSpc>
                <a:spcPct val="150000"/>
              </a:lnSpc>
              <a:buClr>
                <a:srgbClr val="0070C0"/>
              </a:buClr>
              <a:buFont typeface="Wingdings" panose="05000000000000000000" pitchFamily="2" charset="2"/>
              <a:buChar char="q"/>
            </a:pPr>
            <a:r>
              <a:rPr lang="fr-FR" sz="2000" dirty="0">
                <a:solidFill>
                  <a:schemeClr val="tx1"/>
                </a:solidFill>
              </a:rPr>
              <a:t>La faible efficacité des mécanismes juridiques et institutionnels</a:t>
            </a:r>
          </a:p>
          <a:p>
            <a:pPr>
              <a:lnSpc>
                <a:spcPct val="150000"/>
              </a:lnSpc>
              <a:buClr>
                <a:srgbClr val="0070C0"/>
              </a:buClr>
              <a:buFont typeface="Wingdings" panose="05000000000000000000" pitchFamily="2" charset="2"/>
              <a:buChar char="q"/>
            </a:pPr>
            <a:r>
              <a:rPr lang="fr-FR" sz="2000" dirty="0">
                <a:solidFill>
                  <a:schemeClr val="tx1"/>
                </a:solidFill>
              </a:rPr>
              <a:t>Demande de restitution de terres par des PDI après une longue absence</a:t>
            </a:r>
            <a:endParaRPr lang="en-US" sz="2000" dirty="0">
              <a:solidFill>
                <a:schemeClr val="tx1"/>
              </a:solidFill>
            </a:endParaRPr>
          </a:p>
          <a:p>
            <a:pPr marL="0" indent="0">
              <a:lnSpc>
                <a:spcPct val="150000"/>
              </a:lnSpc>
              <a:buClr>
                <a:srgbClr val="0070C0"/>
              </a:buClr>
              <a:buNone/>
            </a:pPr>
            <a:endParaRPr lang="en-US" sz="1700" dirty="0">
              <a:solidFill>
                <a:schemeClr val="tx1"/>
              </a:solidFill>
            </a:endParaRPr>
          </a:p>
          <a:p>
            <a:endParaRPr lang="fr-FR" sz="2200" dirty="0">
              <a:solidFill>
                <a:schemeClr val="tx1"/>
              </a:solidFill>
            </a:endParaRPr>
          </a:p>
        </p:txBody>
      </p:sp>
    </p:spTree>
    <p:extLst>
      <p:ext uri="{BB962C8B-B14F-4D97-AF65-F5344CB8AC3E}">
        <p14:creationId xmlns:p14="http://schemas.microsoft.com/office/powerpoint/2010/main" val="334605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CC40EC4-5A32-48D1-9B01-3F2E4587A0E7}"/>
              </a:ext>
            </a:extLst>
          </p:cNvPr>
          <p:cNvSpPr>
            <a:spLocks noGrp="1"/>
          </p:cNvSpPr>
          <p:nvPr>
            <p:ph type="title"/>
          </p:nvPr>
        </p:nvSpPr>
        <p:spPr>
          <a:xfrm>
            <a:off x="1951630" y="0"/>
            <a:ext cx="8925636" cy="1240971"/>
          </a:xfrm>
        </p:spPr>
        <p:txBody>
          <a:bodyPr>
            <a:normAutofit/>
          </a:bodyPr>
          <a:lstStyle/>
          <a:p>
            <a:r>
              <a:rPr lang="fr-FR" sz="3000" dirty="0">
                <a:effectLst>
                  <a:outerShdw blurRad="38100" dist="38100" dir="2700000" algn="tl">
                    <a:srgbClr val="000000">
                      <a:alpha val="43137"/>
                    </a:srgbClr>
                  </a:outerShdw>
                </a:effectLst>
              </a:rPr>
              <a:t>Problématiques transversales</a:t>
            </a:r>
            <a:endParaRPr lang="en-US" sz="3000" dirty="0">
              <a:effectLst>
                <a:outerShdw blurRad="38100" dist="38100" dir="2700000" algn="tl">
                  <a:srgbClr val="000000">
                    <a:alpha val="43137"/>
                  </a:srgbClr>
                </a:outerShdw>
              </a:effectLst>
            </a:endParaRPr>
          </a:p>
        </p:txBody>
      </p:sp>
      <p:sp>
        <p:nvSpPr>
          <p:cNvPr id="5" name="Content Placeholder 3">
            <a:extLst>
              <a:ext uri="{FF2B5EF4-FFF2-40B4-BE49-F238E27FC236}">
                <a16:creationId xmlns:a16="http://schemas.microsoft.com/office/drawing/2014/main" id="{5585B8D2-D7D7-4409-B854-4666F3FAA499}"/>
              </a:ext>
            </a:extLst>
          </p:cNvPr>
          <p:cNvSpPr>
            <a:spLocks noGrp="1"/>
          </p:cNvSpPr>
          <p:nvPr>
            <p:ph idx="1"/>
          </p:nvPr>
        </p:nvSpPr>
        <p:spPr>
          <a:xfrm>
            <a:off x="95534" y="1446662"/>
            <a:ext cx="7090357" cy="4940489"/>
          </a:xfrm>
        </p:spPr>
        <p:txBody>
          <a:bodyPr numCol="3">
            <a:normAutofit/>
          </a:bodyPr>
          <a:lstStyle/>
          <a:p>
            <a:pPr>
              <a:lnSpc>
                <a:spcPct val="150000"/>
              </a:lnSpc>
              <a:buClr>
                <a:srgbClr val="0070C0"/>
              </a:buClr>
              <a:buFont typeface="Wingdings" panose="05000000000000000000" pitchFamily="2" charset="2"/>
              <a:buChar char="q"/>
            </a:pPr>
            <a:r>
              <a:rPr lang="fr-FR" sz="2400" dirty="0">
                <a:solidFill>
                  <a:schemeClr val="tx1"/>
                </a:solidFill>
              </a:rPr>
              <a:t>LTB et Documentation </a:t>
            </a:r>
            <a:endParaRPr lang="en-US" sz="2400" dirty="0">
              <a:solidFill>
                <a:schemeClr val="tx1"/>
              </a:solidFill>
            </a:endParaRPr>
          </a:p>
          <a:p>
            <a:pPr lvl="0">
              <a:lnSpc>
                <a:spcPct val="150000"/>
              </a:lnSpc>
              <a:buClr>
                <a:srgbClr val="0070C0"/>
              </a:buClr>
              <a:buFont typeface="Wingdings" panose="05000000000000000000" pitchFamily="2" charset="2"/>
              <a:buChar char="q"/>
            </a:pPr>
            <a:r>
              <a:rPr lang="fr-FR" sz="2400" dirty="0">
                <a:solidFill>
                  <a:schemeClr val="tx1"/>
                </a:solidFill>
              </a:rPr>
              <a:t>LTB et Genre </a:t>
            </a:r>
            <a:endParaRPr lang="en-US" sz="2400" dirty="0">
              <a:solidFill>
                <a:schemeClr val="tx1"/>
              </a:solidFill>
            </a:endParaRPr>
          </a:p>
          <a:p>
            <a:pPr lvl="0">
              <a:lnSpc>
                <a:spcPct val="150000"/>
              </a:lnSpc>
              <a:buClr>
                <a:srgbClr val="0070C0"/>
              </a:buClr>
              <a:buFont typeface="Wingdings" panose="05000000000000000000" pitchFamily="2" charset="2"/>
              <a:buChar char="q"/>
            </a:pPr>
            <a:r>
              <a:rPr lang="fr-FR" sz="2400" dirty="0">
                <a:solidFill>
                  <a:schemeClr val="tx1"/>
                </a:solidFill>
              </a:rPr>
              <a:t>LTB et GBV</a:t>
            </a:r>
            <a:endParaRPr lang="en-US" sz="2400" dirty="0">
              <a:solidFill>
                <a:schemeClr val="tx1"/>
              </a:solidFill>
            </a:endParaRPr>
          </a:p>
          <a:p>
            <a:pPr lvl="0">
              <a:lnSpc>
                <a:spcPct val="150000"/>
              </a:lnSpc>
              <a:buClr>
                <a:srgbClr val="0070C0"/>
              </a:buClr>
              <a:buFont typeface="Wingdings" panose="05000000000000000000" pitchFamily="2" charset="2"/>
              <a:buChar char="q"/>
            </a:pPr>
            <a:r>
              <a:rPr lang="fr-FR" sz="2400" dirty="0">
                <a:solidFill>
                  <a:schemeClr val="tx1"/>
                </a:solidFill>
              </a:rPr>
              <a:t>LTB et moyens de subsistance </a:t>
            </a:r>
            <a:endParaRPr lang="en-US" sz="2400" dirty="0">
              <a:solidFill>
                <a:schemeClr val="tx1"/>
              </a:solidFill>
            </a:endParaRPr>
          </a:p>
          <a:p>
            <a:pPr>
              <a:lnSpc>
                <a:spcPct val="150000"/>
              </a:lnSpc>
            </a:pPr>
            <a:endParaRPr lang="en-US" sz="2200" dirty="0"/>
          </a:p>
        </p:txBody>
      </p:sp>
      <p:sp>
        <p:nvSpPr>
          <p:cNvPr id="6" name="Content Placeholder 3">
            <a:extLst>
              <a:ext uri="{FF2B5EF4-FFF2-40B4-BE49-F238E27FC236}">
                <a16:creationId xmlns:a16="http://schemas.microsoft.com/office/drawing/2014/main" id="{E706E313-755A-4C4C-8A14-CE9E23C42D4F}"/>
              </a:ext>
            </a:extLst>
          </p:cNvPr>
          <p:cNvSpPr txBox="1">
            <a:spLocks/>
          </p:cNvSpPr>
          <p:nvPr/>
        </p:nvSpPr>
        <p:spPr>
          <a:xfrm>
            <a:off x="5015345" y="1511316"/>
            <a:ext cx="8636000" cy="4940489"/>
          </a:xfrm>
          <a:prstGeom prst="rect">
            <a:avLst/>
          </a:prstGeom>
        </p:spPr>
        <p:txBody>
          <a:bodyPr vert="horz" lIns="91440" tIns="45720" rIns="91440" bIns="45720" numCol="3"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0070C0"/>
              </a:buClr>
              <a:buFont typeface="Wingdings" panose="05000000000000000000" pitchFamily="2" charset="2"/>
              <a:buChar char="q"/>
            </a:pPr>
            <a:r>
              <a:rPr lang="fr-FR" sz="2400" dirty="0">
                <a:solidFill>
                  <a:schemeClr val="tx1"/>
                </a:solidFill>
              </a:rPr>
              <a:t>LTB et Migration </a:t>
            </a:r>
            <a:endParaRPr lang="en-US" sz="2400" dirty="0">
              <a:solidFill>
                <a:schemeClr val="tx1"/>
              </a:solidFill>
            </a:endParaRPr>
          </a:p>
          <a:p>
            <a:pPr>
              <a:lnSpc>
                <a:spcPct val="150000"/>
              </a:lnSpc>
              <a:buClr>
                <a:srgbClr val="0070C0"/>
              </a:buClr>
              <a:buFont typeface="Wingdings" panose="05000000000000000000" pitchFamily="2" charset="2"/>
              <a:buChar char="q"/>
            </a:pPr>
            <a:r>
              <a:rPr lang="fr-FR" sz="2400" dirty="0">
                <a:solidFill>
                  <a:schemeClr val="tx1"/>
                </a:solidFill>
              </a:rPr>
              <a:t>LTB et Solutions durables</a:t>
            </a:r>
            <a:endParaRPr lang="en-US" sz="2400" dirty="0">
              <a:solidFill>
                <a:schemeClr val="tx1"/>
              </a:solidFill>
            </a:endParaRPr>
          </a:p>
          <a:p>
            <a:pPr>
              <a:lnSpc>
                <a:spcPct val="150000"/>
              </a:lnSpc>
              <a:buClr>
                <a:srgbClr val="0070C0"/>
              </a:buClr>
              <a:buFont typeface="Wingdings" panose="05000000000000000000" pitchFamily="2" charset="2"/>
              <a:buChar char="q"/>
            </a:pPr>
            <a:r>
              <a:rPr lang="fr-FR" sz="2400" dirty="0">
                <a:solidFill>
                  <a:schemeClr val="tx1"/>
                </a:solidFill>
              </a:rPr>
              <a:t>LTB et outils juridiques de gestion de biens</a:t>
            </a:r>
            <a:endParaRPr lang="en-US" sz="2400" dirty="0">
              <a:solidFill>
                <a:schemeClr val="tx1"/>
              </a:solidFill>
            </a:endParaRPr>
          </a:p>
          <a:p>
            <a:pPr>
              <a:lnSpc>
                <a:spcPct val="150000"/>
              </a:lnSpc>
            </a:pPr>
            <a:endParaRPr lang="en-US" sz="2200" dirty="0"/>
          </a:p>
        </p:txBody>
      </p:sp>
    </p:spTree>
    <p:extLst>
      <p:ext uri="{BB962C8B-B14F-4D97-AF65-F5344CB8AC3E}">
        <p14:creationId xmlns:p14="http://schemas.microsoft.com/office/powerpoint/2010/main" val="3108106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430F308-F2A0-46C0-99EC-A5F0FA2D3665}"/>
              </a:ext>
            </a:extLst>
          </p:cNvPr>
          <p:cNvSpPr>
            <a:spLocks noGrp="1"/>
          </p:cNvSpPr>
          <p:nvPr>
            <p:ph type="title"/>
          </p:nvPr>
        </p:nvSpPr>
        <p:spPr>
          <a:xfrm>
            <a:off x="1746912" y="0"/>
            <a:ext cx="9103057" cy="1240971"/>
          </a:xfrm>
        </p:spPr>
        <p:txBody>
          <a:bodyPr>
            <a:normAutofit fontScale="90000"/>
          </a:bodyPr>
          <a:lstStyle/>
          <a:p>
            <a:br>
              <a:rPr lang="fr-FR" sz="3900" dirty="0"/>
            </a:br>
            <a:r>
              <a:rPr lang="fr-FR" sz="3300" dirty="0">
                <a:effectLst>
                  <a:outerShdw blurRad="38100" dist="38100" dir="2700000" algn="tl">
                    <a:srgbClr val="000000">
                      <a:alpha val="43137"/>
                    </a:srgbClr>
                  </a:outerShdw>
                </a:effectLst>
                <a:latin typeface="+mn-lt"/>
              </a:rPr>
              <a:t>Les étapes clés du processus d’acquisition des terres par les personnes déplacées internes</a:t>
            </a:r>
            <a:br>
              <a:rPr lang="en-US" dirty="0"/>
            </a:br>
            <a:endParaRPr lang="fr-FR" sz="4000" dirty="0">
              <a:solidFill>
                <a:schemeClr val="tx1"/>
              </a:solidFill>
            </a:endParaRPr>
          </a:p>
        </p:txBody>
      </p:sp>
      <p:sp>
        <p:nvSpPr>
          <p:cNvPr id="5" name="Content Placeholder 2">
            <a:extLst>
              <a:ext uri="{FF2B5EF4-FFF2-40B4-BE49-F238E27FC236}">
                <a16:creationId xmlns:a16="http://schemas.microsoft.com/office/drawing/2014/main" id="{4177D3FF-340A-4601-AF1D-D051F69090F0}"/>
              </a:ext>
            </a:extLst>
          </p:cNvPr>
          <p:cNvSpPr>
            <a:spLocks noGrp="1"/>
          </p:cNvSpPr>
          <p:nvPr>
            <p:ph idx="1"/>
          </p:nvPr>
        </p:nvSpPr>
        <p:spPr>
          <a:xfrm>
            <a:off x="0" y="1113870"/>
            <a:ext cx="5893558" cy="5424854"/>
          </a:xfrm>
        </p:spPr>
        <p:txBody>
          <a:bodyPr>
            <a:normAutofit fontScale="92500" lnSpcReduction="20000"/>
          </a:bodyPr>
          <a:lstStyle/>
          <a:p>
            <a:pPr marL="0" indent="0">
              <a:lnSpc>
                <a:spcPct val="160000"/>
              </a:lnSpc>
              <a:spcBef>
                <a:spcPts val="0"/>
              </a:spcBef>
              <a:buNone/>
            </a:pPr>
            <a:r>
              <a:rPr lang="fr-FR" sz="1500" b="1" u="sng" dirty="0">
                <a:solidFill>
                  <a:schemeClr val="tx1"/>
                </a:solidFill>
              </a:rPr>
              <a:t>Les points importants:</a:t>
            </a:r>
          </a:p>
          <a:p>
            <a:pPr>
              <a:lnSpc>
                <a:spcPct val="160000"/>
              </a:lnSpc>
              <a:spcBef>
                <a:spcPts val="0"/>
              </a:spcBef>
              <a:buClr>
                <a:srgbClr val="0070C0"/>
              </a:buClr>
              <a:buFont typeface="Wingdings" panose="05000000000000000000" pitchFamily="2" charset="2"/>
              <a:buChar char="q"/>
            </a:pPr>
            <a:r>
              <a:rPr lang="fr-FR" sz="1500" b="1" dirty="0">
                <a:solidFill>
                  <a:schemeClr val="tx1"/>
                </a:solidFill>
              </a:rPr>
              <a:t>Lorsqu’un ou des acteur(s) humanitaire(s) souhaite/nt acquérir une terre pour aménager/construire des abris au profit des personnes déplacées internes, il est fortement recommandé de : </a:t>
            </a:r>
            <a:endParaRPr lang="en-US" sz="1500" b="1"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Faire un plaidoyer (l’organe de coordination des actions humanitaires/OCHA) auprès de l’autorité administrative nationale qui répond des PDI</a:t>
            </a:r>
            <a:endParaRPr lang="en-US" sz="1500"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Un acte de « mise à disposition de la terre ».</a:t>
            </a:r>
            <a:endParaRPr lang="en-US" sz="1500"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Sensibiliser les autorités administratives et coutumières pour éviter des troubles à la paix sociale ;</a:t>
            </a:r>
            <a:endParaRPr lang="en-US" sz="1500"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Faire un plaidoyer pour que le document porte une durée plus ou moins longue et renouvelable.</a:t>
            </a:r>
            <a:endParaRPr lang="en-US" sz="1500"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Veiller à ce que le retrait de la terre soit précédé d’un préavis d’une durée qui permet de trouver une solution palliative et protéger les biens des PDI.</a:t>
            </a:r>
            <a:endParaRPr lang="en-US" sz="1500" dirty="0">
              <a:solidFill>
                <a:schemeClr val="tx1"/>
              </a:solidFill>
            </a:endParaRPr>
          </a:p>
          <a:p>
            <a:pPr lvl="0">
              <a:lnSpc>
                <a:spcPct val="160000"/>
              </a:lnSpc>
              <a:buClr>
                <a:srgbClr val="00B050"/>
              </a:buClr>
              <a:buFont typeface="Wingdings" panose="05000000000000000000" pitchFamily="2" charset="2"/>
              <a:buChar char="ü"/>
            </a:pPr>
            <a:r>
              <a:rPr lang="fr-FR" sz="1500" dirty="0">
                <a:solidFill>
                  <a:schemeClr val="tx1"/>
                </a:solidFill>
              </a:rPr>
              <a:t>Mener le plaidoyer pour que le document ne comporte une clause abusive.</a:t>
            </a:r>
            <a:endParaRPr lang="en-US" sz="1500" dirty="0">
              <a:solidFill>
                <a:schemeClr val="tx1"/>
              </a:solidFill>
            </a:endParaRPr>
          </a:p>
          <a:p>
            <a:pPr marL="0" indent="0">
              <a:lnSpc>
                <a:spcPct val="200000"/>
              </a:lnSpc>
              <a:spcBef>
                <a:spcPts val="0"/>
              </a:spcBef>
              <a:buNone/>
            </a:pPr>
            <a:endParaRPr lang="fr-FR" sz="2400" b="1" u="sng" dirty="0">
              <a:solidFill>
                <a:schemeClr val="tx1"/>
              </a:solidFill>
            </a:endParaRPr>
          </a:p>
        </p:txBody>
      </p:sp>
      <p:sp>
        <p:nvSpPr>
          <p:cNvPr id="6" name="Content Placeholder 2">
            <a:extLst>
              <a:ext uri="{FF2B5EF4-FFF2-40B4-BE49-F238E27FC236}">
                <a16:creationId xmlns:a16="http://schemas.microsoft.com/office/drawing/2014/main" id="{1517A8E8-E4A4-4F5C-934A-D30BA869C139}"/>
              </a:ext>
            </a:extLst>
          </p:cNvPr>
          <p:cNvSpPr txBox="1">
            <a:spLocks/>
          </p:cNvSpPr>
          <p:nvPr/>
        </p:nvSpPr>
        <p:spPr>
          <a:xfrm>
            <a:off x="6298439" y="1330036"/>
            <a:ext cx="5893559" cy="52086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Clr>
                <a:srgbClr val="0070C0"/>
              </a:buClr>
              <a:buFont typeface="Wingdings" panose="05000000000000000000" pitchFamily="2" charset="2"/>
              <a:buChar char="q"/>
            </a:pPr>
            <a:r>
              <a:rPr lang="fr-FR" sz="1400" b="1" dirty="0">
                <a:solidFill>
                  <a:schemeClr val="tx1"/>
                </a:solidFill>
              </a:rPr>
              <a:t>Lorsqu’il s’agit d’une opération privée d’acquisition de terre rurale entre un PDI et une personne de la population hôte, il est recommandé que les acteurs humanitaires accompagnent les PDI en apportant des conseils et sensibilisations et de les assister lors de l’opération.</a:t>
            </a:r>
          </a:p>
          <a:p>
            <a:pPr>
              <a:lnSpc>
                <a:spcPct val="150000"/>
              </a:lnSpc>
              <a:buClr>
                <a:srgbClr val="0070C0"/>
              </a:buClr>
              <a:buFont typeface="Wingdings" panose="05000000000000000000" pitchFamily="2" charset="2"/>
              <a:buChar char="q"/>
            </a:pPr>
            <a:r>
              <a:rPr lang="fr-FR" sz="1400" b="1" dirty="0">
                <a:solidFill>
                  <a:schemeClr val="tx1"/>
                </a:solidFill>
              </a:rPr>
              <a:t>Les différentes opérations dans ce domaine sont :</a:t>
            </a:r>
            <a:endParaRPr lang="en-US" sz="1400" b="1" dirty="0">
              <a:solidFill>
                <a:schemeClr val="tx1"/>
              </a:solidFill>
            </a:endParaRPr>
          </a:p>
          <a:p>
            <a:pPr>
              <a:lnSpc>
                <a:spcPct val="150000"/>
              </a:lnSpc>
              <a:buFont typeface="Wingdings" panose="05000000000000000000" pitchFamily="2" charset="2"/>
              <a:buChar char="ü"/>
            </a:pPr>
            <a:r>
              <a:rPr lang="fr-FR" sz="1400" dirty="0">
                <a:solidFill>
                  <a:schemeClr val="tx1"/>
                </a:solidFill>
              </a:rPr>
              <a:t>Les prêts de terres rurales accordés pour une période déterminée ou non ;</a:t>
            </a:r>
            <a:endParaRPr lang="en-US" sz="1400" dirty="0">
              <a:solidFill>
                <a:schemeClr val="tx1"/>
              </a:solidFill>
            </a:endParaRPr>
          </a:p>
          <a:p>
            <a:pPr>
              <a:lnSpc>
                <a:spcPct val="150000"/>
              </a:lnSpc>
              <a:buFont typeface="Wingdings" panose="05000000000000000000" pitchFamily="2" charset="2"/>
              <a:buChar char="ü"/>
            </a:pPr>
            <a:r>
              <a:rPr lang="fr-FR" sz="1400" dirty="0">
                <a:solidFill>
                  <a:schemeClr val="tx1"/>
                </a:solidFill>
              </a:rPr>
              <a:t>Les locations simples de terres rurales ou baux à ferme de terres rurales ;</a:t>
            </a:r>
            <a:endParaRPr lang="en-US" sz="1400" dirty="0">
              <a:solidFill>
                <a:schemeClr val="tx1"/>
              </a:solidFill>
            </a:endParaRPr>
          </a:p>
          <a:p>
            <a:pPr>
              <a:lnSpc>
                <a:spcPct val="150000"/>
              </a:lnSpc>
              <a:buFont typeface="Wingdings" panose="05000000000000000000" pitchFamily="2" charset="2"/>
              <a:buChar char="ü"/>
            </a:pPr>
            <a:r>
              <a:rPr lang="fr-FR" sz="1400" dirty="0">
                <a:solidFill>
                  <a:schemeClr val="tx1"/>
                </a:solidFill>
              </a:rPr>
              <a:t>Les autorisations temporaires de mise en valeur de terres rurales.</a:t>
            </a:r>
            <a:endParaRPr lang="en-US" sz="1400" dirty="0">
              <a:solidFill>
                <a:schemeClr val="tx1"/>
              </a:solidFill>
            </a:endParaRPr>
          </a:p>
          <a:p>
            <a:endParaRPr lang="fr-FR" dirty="0"/>
          </a:p>
        </p:txBody>
      </p:sp>
    </p:spTree>
    <p:extLst>
      <p:ext uri="{BB962C8B-B14F-4D97-AF65-F5344CB8AC3E}">
        <p14:creationId xmlns:p14="http://schemas.microsoft.com/office/powerpoint/2010/main" val="638295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BB4CA1E-FA33-4D75-AE62-5E300E6A510B}"/>
              </a:ext>
            </a:extLst>
          </p:cNvPr>
          <p:cNvSpPr>
            <a:spLocks noGrp="1"/>
          </p:cNvSpPr>
          <p:nvPr>
            <p:ph type="title"/>
          </p:nvPr>
        </p:nvSpPr>
        <p:spPr>
          <a:xfrm>
            <a:off x="1752600" y="73891"/>
            <a:ext cx="9163050" cy="1043709"/>
          </a:xfrm>
        </p:spPr>
        <p:txBody>
          <a:bodyPr>
            <a:normAutofit/>
          </a:bodyPr>
          <a:lstStyle/>
          <a:p>
            <a:r>
              <a:rPr lang="fr-FR" sz="3000" dirty="0">
                <a:latin typeface="+mn-lt"/>
              </a:rPr>
              <a:t>L’accès à la terre en milieu rural et urbain/Titres d’occupation des terres</a:t>
            </a:r>
            <a:endParaRPr lang="en-US" sz="3000" dirty="0">
              <a:latin typeface="+mn-lt"/>
            </a:endParaRPr>
          </a:p>
        </p:txBody>
      </p:sp>
      <p:sp>
        <p:nvSpPr>
          <p:cNvPr id="5" name="Content Placeholder 2">
            <a:extLst>
              <a:ext uri="{FF2B5EF4-FFF2-40B4-BE49-F238E27FC236}">
                <a16:creationId xmlns:a16="http://schemas.microsoft.com/office/drawing/2014/main" id="{051AFF1D-DB70-46AA-83DF-6159E214EB56}"/>
              </a:ext>
            </a:extLst>
          </p:cNvPr>
          <p:cNvSpPr>
            <a:spLocks noGrp="1"/>
          </p:cNvSpPr>
          <p:nvPr>
            <p:ph idx="1"/>
          </p:nvPr>
        </p:nvSpPr>
        <p:spPr>
          <a:xfrm>
            <a:off x="314326" y="1240971"/>
            <a:ext cx="5292147" cy="5104412"/>
          </a:xfrm>
        </p:spPr>
        <p:txBody>
          <a:bodyPr>
            <a:normAutofit/>
          </a:bodyPr>
          <a:lstStyle/>
          <a:p>
            <a:pPr marL="0" indent="0">
              <a:buClr>
                <a:srgbClr val="0070C0"/>
              </a:buClr>
              <a:buNone/>
            </a:pPr>
            <a:r>
              <a:rPr lang="fr-FR" sz="1800" b="1" u="sng" dirty="0">
                <a:solidFill>
                  <a:schemeClr val="tx1"/>
                </a:solidFill>
              </a:rPr>
              <a:t>L’accès à la terre en milieu rural et urbain</a:t>
            </a:r>
          </a:p>
          <a:p>
            <a:pPr>
              <a:buClr>
                <a:srgbClr val="0070C0"/>
              </a:buClr>
              <a:buFont typeface="Wingdings" panose="05000000000000000000" pitchFamily="2" charset="2"/>
              <a:buChar char="q"/>
            </a:pPr>
            <a:r>
              <a:rPr lang="fr-FR" sz="1800" b="1" dirty="0">
                <a:solidFill>
                  <a:schemeClr val="tx1"/>
                </a:solidFill>
              </a:rPr>
              <a:t>L’accès à la terre en milieu rural:</a:t>
            </a:r>
            <a:endParaRPr lang="en-US" sz="1800" b="1" dirty="0">
              <a:solidFill>
                <a:schemeClr val="tx1"/>
              </a:solidFill>
            </a:endParaRPr>
          </a:p>
          <a:p>
            <a:pPr lvl="0"/>
            <a:r>
              <a:rPr lang="fr-FR" sz="1800" dirty="0">
                <a:solidFill>
                  <a:schemeClr val="tx1"/>
                </a:solidFill>
              </a:rPr>
              <a:t>Prêt de terre rural</a:t>
            </a:r>
            <a:endParaRPr lang="en-US" sz="1800" dirty="0">
              <a:solidFill>
                <a:schemeClr val="tx1"/>
              </a:solidFill>
            </a:endParaRPr>
          </a:p>
          <a:p>
            <a:pPr lvl="0"/>
            <a:r>
              <a:rPr lang="fr-FR" sz="1800" dirty="0">
                <a:solidFill>
                  <a:schemeClr val="tx1"/>
                </a:solidFill>
              </a:rPr>
              <a:t>Location de terre rurale ou bail à ferme</a:t>
            </a:r>
            <a:endParaRPr lang="en-US" sz="1800" dirty="0">
              <a:solidFill>
                <a:schemeClr val="tx1"/>
              </a:solidFill>
            </a:endParaRPr>
          </a:p>
          <a:p>
            <a:pPr lvl="0"/>
            <a:r>
              <a:rPr lang="fr-FR" sz="1800" dirty="0">
                <a:solidFill>
                  <a:schemeClr val="tx1"/>
                </a:solidFill>
              </a:rPr>
              <a:t>Autorisation de mise en valeur temporaire de terre rurale</a:t>
            </a:r>
            <a:endParaRPr lang="en-US" sz="1800" dirty="0">
              <a:solidFill>
                <a:schemeClr val="tx1"/>
              </a:solidFill>
            </a:endParaRPr>
          </a:p>
          <a:p>
            <a:pPr lvl="0"/>
            <a:r>
              <a:rPr lang="fr-FR" sz="1800" dirty="0">
                <a:solidFill>
                  <a:schemeClr val="tx1"/>
                </a:solidFill>
              </a:rPr>
              <a:t>Cessions de terres rurales</a:t>
            </a:r>
          </a:p>
          <a:p>
            <a:pPr marL="0" lvl="0" indent="0">
              <a:buNone/>
            </a:pPr>
            <a:endParaRPr lang="en-US" sz="1800" b="1" dirty="0">
              <a:solidFill>
                <a:schemeClr val="tx1"/>
              </a:solidFill>
            </a:endParaRPr>
          </a:p>
          <a:p>
            <a:pPr>
              <a:buClr>
                <a:srgbClr val="0070C0"/>
              </a:buClr>
              <a:buFont typeface="Wingdings" panose="05000000000000000000" pitchFamily="2" charset="2"/>
              <a:buChar char="q"/>
            </a:pPr>
            <a:r>
              <a:rPr lang="fr-FR" sz="1800" b="1" dirty="0">
                <a:solidFill>
                  <a:schemeClr val="tx1"/>
                </a:solidFill>
              </a:rPr>
              <a:t>L’accès à la terre suivant la Réorganisation Agraire et Foncière de 2012</a:t>
            </a:r>
            <a:endParaRPr lang="en-GB" sz="1800" dirty="0">
              <a:solidFill>
                <a:schemeClr val="tx1"/>
              </a:solidFill>
            </a:endParaRPr>
          </a:p>
          <a:p>
            <a:r>
              <a:rPr lang="en-GB" sz="1800" dirty="0">
                <a:solidFill>
                  <a:schemeClr val="tx1"/>
                </a:solidFill>
              </a:rPr>
              <a:t>Les </a:t>
            </a:r>
            <a:r>
              <a:rPr lang="en-GB" sz="1800" dirty="0" err="1">
                <a:solidFill>
                  <a:schemeClr val="tx1"/>
                </a:solidFill>
              </a:rPr>
              <a:t>terres</a:t>
            </a:r>
            <a:r>
              <a:rPr lang="en-GB" sz="1800" dirty="0">
                <a:solidFill>
                  <a:schemeClr val="tx1"/>
                </a:solidFill>
              </a:rPr>
              <a:t> de </a:t>
            </a:r>
            <a:r>
              <a:rPr lang="en-GB" sz="1800" dirty="0" err="1">
                <a:solidFill>
                  <a:schemeClr val="tx1"/>
                </a:solidFill>
              </a:rPr>
              <a:t>l’Etat</a:t>
            </a:r>
            <a:endParaRPr lang="en-GB" sz="1800" dirty="0">
              <a:solidFill>
                <a:schemeClr val="tx1"/>
              </a:solidFill>
            </a:endParaRPr>
          </a:p>
          <a:p>
            <a:pPr lvl="0"/>
            <a:r>
              <a:rPr lang="en-GB" sz="1800" dirty="0">
                <a:solidFill>
                  <a:schemeClr val="tx1"/>
                </a:solidFill>
              </a:rPr>
              <a:t>Les </a:t>
            </a:r>
            <a:r>
              <a:rPr lang="en-GB" sz="1800" dirty="0" err="1">
                <a:solidFill>
                  <a:schemeClr val="tx1"/>
                </a:solidFill>
              </a:rPr>
              <a:t>terres</a:t>
            </a:r>
            <a:r>
              <a:rPr lang="en-GB" sz="1800" dirty="0">
                <a:solidFill>
                  <a:schemeClr val="tx1"/>
                </a:solidFill>
              </a:rPr>
              <a:t> des </a:t>
            </a:r>
            <a:r>
              <a:rPr lang="en-GB" sz="1800" dirty="0" err="1">
                <a:solidFill>
                  <a:schemeClr val="tx1"/>
                </a:solidFill>
              </a:rPr>
              <a:t>collectivités</a:t>
            </a:r>
            <a:r>
              <a:rPr lang="en-GB" sz="1800" dirty="0">
                <a:solidFill>
                  <a:schemeClr val="tx1"/>
                </a:solidFill>
              </a:rPr>
              <a:t> </a:t>
            </a:r>
            <a:r>
              <a:rPr lang="en-GB" sz="1800" dirty="0" err="1">
                <a:solidFill>
                  <a:schemeClr val="tx1"/>
                </a:solidFill>
              </a:rPr>
              <a:t>territoriales</a:t>
            </a:r>
            <a:endParaRPr lang="en-US" sz="1800" dirty="0">
              <a:solidFill>
                <a:schemeClr val="tx1"/>
              </a:solidFill>
            </a:endParaRPr>
          </a:p>
          <a:p>
            <a:pPr marL="0" indent="0">
              <a:buNone/>
            </a:pPr>
            <a:r>
              <a:rPr lang="fr-FR" sz="1800" dirty="0"/>
              <a:t> </a:t>
            </a:r>
            <a:endParaRPr lang="en-US" sz="1800" dirty="0"/>
          </a:p>
          <a:p>
            <a:pPr marL="0" lvl="0" indent="0">
              <a:buNone/>
            </a:pPr>
            <a:endParaRPr lang="en-US" dirty="0"/>
          </a:p>
        </p:txBody>
      </p:sp>
      <p:sp>
        <p:nvSpPr>
          <p:cNvPr id="6" name="Content Placeholder 2">
            <a:extLst>
              <a:ext uri="{FF2B5EF4-FFF2-40B4-BE49-F238E27FC236}">
                <a16:creationId xmlns:a16="http://schemas.microsoft.com/office/drawing/2014/main" id="{04A4B6F2-B4E1-4041-B0B9-D6778D8B98CC}"/>
              </a:ext>
            </a:extLst>
          </p:cNvPr>
          <p:cNvSpPr txBox="1">
            <a:spLocks/>
          </p:cNvSpPr>
          <p:nvPr/>
        </p:nvSpPr>
        <p:spPr>
          <a:xfrm>
            <a:off x="5680365" y="1240971"/>
            <a:ext cx="6437744" cy="4984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1600" b="1" u="sng" dirty="0">
                <a:solidFill>
                  <a:schemeClr val="tx1"/>
                </a:solidFill>
              </a:rPr>
              <a:t>Titres d’occupation des terres</a:t>
            </a:r>
            <a:endParaRPr lang="fr-FR" sz="1500" b="1" u="sng" dirty="0">
              <a:solidFill>
                <a:schemeClr val="tx1"/>
              </a:solidFill>
            </a:endParaRPr>
          </a:p>
          <a:p>
            <a:pPr>
              <a:buClr>
                <a:srgbClr val="0070C0"/>
              </a:buClr>
              <a:buFont typeface="Wingdings" panose="05000000000000000000" pitchFamily="2" charset="2"/>
              <a:buChar char="q"/>
            </a:pPr>
            <a:r>
              <a:rPr lang="fr-FR" sz="1500" b="1" dirty="0">
                <a:solidFill>
                  <a:schemeClr val="tx1"/>
                </a:solidFill>
              </a:rPr>
              <a:t>Les formes classiques : les titres permanents</a:t>
            </a:r>
            <a:endParaRPr lang="en-US" sz="1500" b="1" dirty="0">
              <a:solidFill>
                <a:schemeClr val="tx1"/>
              </a:solidFill>
            </a:endParaRPr>
          </a:p>
          <a:p>
            <a:r>
              <a:rPr lang="fr-FR" sz="1500" dirty="0">
                <a:solidFill>
                  <a:schemeClr val="tx1"/>
                </a:solidFill>
              </a:rPr>
              <a:t>Permis d'exploiter : un titre de jouissance permanent.</a:t>
            </a:r>
            <a:endParaRPr lang="en-US" sz="1500" dirty="0">
              <a:solidFill>
                <a:schemeClr val="tx1"/>
              </a:solidFill>
            </a:endParaRPr>
          </a:p>
          <a:p>
            <a:r>
              <a:rPr lang="fr-FR" sz="1500" dirty="0">
                <a:solidFill>
                  <a:schemeClr val="tx1"/>
                </a:solidFill>
              </a:rPr>
              <a:t>L'arrêté de mise à disposition </a:t>
            </a:r>
            <a:endParaRPr lang="en-US" sz="1500" dirty="0">
              <a:solidFill>
                <a:schemeClr val="tx1"/>
              </a:solidFill>
            </a:endParaRPr>
          </a:p>
          <a:p>
            <a:r>
              <a:rPr lang="fr-FR" sz="1500" dirty="0">
                <a:solidFill>
                  <a:schemeClr val="tx1"/>
                </a:solidFill>
              </a:rPr>
              <a:t>Le permis d'occuper</a:t>
            </a:r>
            <a:endParaRPr lang="en-US" sz="1500" dirty="0">
              <a:solidFill>
                <a:schemeClr val="tx1"/>
              </a:solidFill>
            </a:endParaRPr>
          </a:p>
          <a:p>
            <a:r>
              <a:rPr lang="fr-FR" sz="1500" dirty="0">
                <a:solidFill>
                  <a:schemeClr val="tx1"/>
                </a:solidFill>
              </a:rPr>
              <a:t>Le bail emphytéotique</a:t>
            </a:r>
            <a:endParaRPr lang="en-US" sz="1500" dirty="0">
              <a:solidFill>
                <a:schemeClr val="tx1"/>
              </a:solidFill>
            </a:endParaRPr>
          </a:p>
          <a:p>
            <a:pPr>
              <a:buClr>
                <a:srgbClr val="0070C0"/>
              </a:buClr>
              <a:buFont typeface="Wingdings" panose="05000000000000000000" pitchFamily="2" charset="2"/>
              <a:buChar char="q"/>
            </a:pPr>
            <a:r>
              <a:rPr lang="fr-FR" sz="1500" b="1" dirty="0">
                <a:solidFill>
                  <a:schemeClr val="tx1"/>
                </a:solidFill>
              </a:rPr>
              <a:t>Le titre de propriété</a:t>
            </a:r>
            <a:endParaRPr lang="en-US" sz="1500" b="1" dirty="0">
              <a:solidFill>
                <a:schemeClr val="tx1"/>
              </a:solidFill>
            </a:endParaRPr>
          </a:p>
          <a:p>
            <a:r>
              <a:rPr lang="fr-FR" sz="1500" dirty="0">
                <a:solidFill>
                  <a:schemeClr val="tx1"/>
                </a:solidFill>
              </a:rPr>
              <a:t>En milieu rural, la pleine propriété des terres est constatée par le titre foncier, qu’il s’agisse de terres de l’Etat ou celles des collectivités territoriales. Ne sont concernées que les terres du domaine privé non affectées. </a:t>
            </a:r>
          </a:p>
          <a:p>
            <a:endParaRPr lang="en-US" sz="1500" dirty="0">
              <a:solidFill>
                <a:schemeClr val="tx1"/>
              </a:solidFill>
            </a:endParaRPr>
          </a:p>
          <a:p>
            <a:r>
              <a:rPr lang="fr-FR" sz="1500" dirty="0">
                <a:solidFill>
                  <a:schemeClr val="tx1"/>
                </a:solidFill>
              </a:rPr>
              <a:t>Les terres du domaine privé immobilier de l’Etat ou du domaine privé immobilier des collectivités territoriales cédées en pleine propriété aux personnes physiques ou aux personnes morales font l'objet d’une immatriculation.</a:t>
            </a:r>
            <a:endParaRPr lang="en-US" sz="1500" dirty="0">
              <a:solidFill>
                <a:schemeClr val="tx1"/>
              </a:solidFill>
            </a:endParaRPr>
          </a:p>
          <a:p>
            <a:endParaRPr lang="en-US" sz="1800" dirty="0">
              <a:solidFill>
                <a:schemeClr val="tx1"/>
              </a:solidFill>
            </a:endParaRPr>
          </a:p>
          <a:p>
            <a:endParaRPr lang="fr-FR" dirty="0"/>
          </a:p>
        </p:txBody>
      </p:sp>
    </p:spTree>
    <p:extLst>
      <p:ext uri="{BB962C8B-B14F-4D97-AF65-F5344CB8AC3E}">
        <p14:creationId xmlns:p14="http://schemas.microsoft.com/office/powerpoint/2010/main" val="810783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A63C9DA-3ED2-4249-BC11-91E562554A14}"/>
              </a:ext>
            </a:extLst>
          </p:cNvPr>
          <p:cNvSpPr txBox="1">
            <a:spLocks/>
          </p:cNvSpPr>
          <p:nvPr/>
        </p:nvSpPr>
        <p:spPr>
          <a:xfrm>
            <a:off x="0" y="1228299"/>
            <a:ext cx="12192000" cy="5465928"/>
          </a:xfrm>
          <a:prstGeom prst="rect">
            <a:avLst/>
          </a:prstGeom>
          <a:noFill/>
          <a:ln>
            <a:noFill/>
          </a:ln>
        </p:spPr>
        <p:txBody>
          <a:bodyPr vert="horz" lIns="91440" tIns="45720" rIns="91440" bIns="45720" rtlCol="0" anchor="ctr">
            <a:normAutofit/>
          </a:bodyPr>
          <a:lstStyle>
            <a:lvl1pPr algn="ctr" defTabSz="914400" rtl="0" eaLnBrk="1" latinLnBrk="0" hangingPunct="1">
              <a:lnSpc>
                <a:spcPct val="90000"/>
              </a:lnSpc>
              <a:spcBef>
                <a:spcPct val="0"/>
              </a:spcBef>
              <a:buNone/>
              <a:defRPr sz="4400" b="1" kern="1200">
                <a:solidFill>
                  <a:srgbClr val="4D4D4D"/>
                </a:solidFill>
                <a:latin typeface="+mj-lt"/>
                <a:ea typeface="+mj-ea"/>
                <a:cs typeface="+mj-cs"/>
              </a:defRPr>
            </a:lvl1pPr>
          </a:lstStyle>
          <a:p>
            <a:br>
              <a:rPr lang="en-US" sz="5000" dirty="0"/>
            </a:br>
            <a:br>
              <a:rPr lang="en-US" sz="5000" dirty="0"/>
            </a:br>
            <a:endParaRPr lang="x-none" sz="2700" dirty="0"/>
          </a:p>
        </p:txBody>
      </p:sp>
      <p:sp>
        <p:nvSpPr>
          <p:cNvPr id="2" name="ZoneTexte 1"/>
          <p:cNvSpPr txBox="1"/>
          <p:nvPr/>
        </p:nvSpPr>
        <p:spPr>
          <a:xfrm>
            <a:off x="3977888" y="2105561"/>
            <a:ext cx="3651396" cy="1323439"/>
          </a:xfrm>
          <a:prstGeom prst="rect">
            <a:avLst/>
          </a:prstGeom>
          <a:noFill/>
        </p:spPr>
        <p:txBody>
          <a:bodyPr wrap="square" rtlCol="0">
            <a:spAutoFit/>
          </a:bodyPr>
          <a:lstStyle/>
          <a:p>
            <a:pPr algn="ctr"/>
            <a:r>
              <a:rPr lang="fr-FR" sz="4000" b="1" dirty="0"/>
              <a:t>Je vous remercie</a:t>
            </a:r>
          </a:p>
        </p:txBody>
      </p:sp>
    </p:spTree>
    <p:extLst>
      <p:ext uri="{BB962C8B-B14F-4D97-AF65-F5344CB8AC3E}">
        <p14:creationId xmlns:p14="http://schemas.microsoft.com/office/powerpoint/2010/main" val="868369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B7D25836F67646A98C66F1CDD61673" ma:contentTypeVersion="8" ma:contentTypeDescription="Create a new document." ma:contentTypeScope="" ma:versionID="965b98ed49b142837e01b3928204d0e8">
  <xsd:schema xmlns:xsd="http://www.w3.org/2001/XMLSchema" xmlns:xs="http://www.w3.org/2001/XMLSchema" xmlns:p="http://schemas.microsoft.com/office/2006/metadata/properties" xmlns:ns3="6df68d03-0d94-44b1-a9a2-765e7690f201" targetNamespace="http://schemas.microsoft.com/office/2006/metadata/properties" ma:root="true" ma:fieldsID="f7434de9b3ab08f2c8f7612e47d400c8" ns3:_="">
    <xsd:import namespace="6df68d03-0d94-44b1-a9a2-765e7690f2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f68d03-0d94-44b1-a9a2-765e7690f2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DA3BE9-FDA9-474A-BA30-192B257DB7F7}">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6df68d03-0d94-44b1-a9a2-765e7690f201"/>
    <ds:schemaRef ds:uri="http://purl.org/dc/terms/"/>
    <ds:schemaRef ds:uri="http://schemas.openxmlformats.org/package/2006/metadata/core-properties"/>
    <ds:schemaRef ds:uri="http://purl.org/dc/dcmitype/"/>
    <ds:schemaRef ds:uri="http://www.w3.org/XML/1998/namespace"/>
  </ds:schemaRefs>
</ds:datastoreItem>
</file>

<file path=customXml/itemProps2.xml><?xml version="1.0" encoding="utf-8"?>
<ds:datastoreItem xmlns:ds="http://schemas.openxmlformats.org/officeDocument/2006/customXml" ds:itemID="{8AA61A04-DF59-49D3-A545-F0CCE03909A1}">
  <ds:schemaRefs>
    <ds:schemaRef ds:uri="http://schemas.microsoft.com/sharepoint/v3/contenttype/forms"/>
  </ds:schemaRefs>
</ds:datastoreItem>
</file>

<file path=customXml/itemProps3.xml><?xml version="1.0" encoding="utf-8"?>
<ds:datastoreItem xmlns:ds="http://schemas.openxmlformats.org/officeDocument/2006/customXml" ds:itemID="{ADBAFF17-4B37-4A72-9655-FFED964FF7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f68d03-0d94-44b1-a9a2-765e7690f2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6099</TotalTime>
  <Words>844</Words>
  <Application>Microsoft Office PowerPoint</Application>
  <PresentationFormat>Widescreen</PresentationFormat>
  <Paragraphs>84</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  PROCEDURES OPERATIONNELLES STANDARDS (SOP) RELATIVES A L’ACQUISITION SECURISEE DES TERRES, BIENS ET LOGEMENTS PLAN  </vt:lpstr>
      <vt:lpstr>  Contexte et objectifs  </vt:lpstr>
      <vt:lpstr>Les préoccupations majeures identifiées: causes des conflits fonciers</vt:lpstr>
      <vt:lpstr>Problématiques transversales</vt:lpstr>
      <vt:lpstr> Les étapes clés du processus d’acquisition des terres par les personnes déplacées internes </vt:lpstr>
      <vt:lpstr>L’accès à la terre en milieu rural et urbain/Titres d’occupation des terres</vt:lpstr>
      <vt:lpstr>PowerPoint Presentation</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Realisation GTP Diffa 2018</dc:title>
  <dc:creator>unhcr</dc:creator>
  <cp:lastModifiedBy>Bassirou Nignan</cp:lastModifiedBy>
  <cp:revision>147</cp:revision>
  <dcterms:created xsi:type="dcterms:W3CDTF">2018-06-21T08:37:30Z</dcterms:created>
  <dcterms:modified xsi:type="dcterms:W3CDTF">2020-07-27T14:41:07Z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0x010100C6B7D25836F67646A98C66F1CDD61673</vt:lpwstr>
  </property>
</Properties>
</file>