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notesSlides/notesSlide5.xml" ContentType="application/vnd.openxmlformats-officedocument.presentationml.notesSlide+xml"/>
  <Override PartName="/ppt/charts/chart2.xml" ContentType="application/vnd.openxmlformats-officedocument.drawingml.chart+xml"/>
  <Override PartName="/ppt/notesSlides/notesSlide6.xml" ContentType="application/vnd.openxmlformats-officedocument.presentationml.notesSlide+xml"/>
  <Override PartName="/ppt/charts/chart3.xml" ContentType="application/vnd.openxmlformats-officedocument.drawingml.chart+xml"/>
  <Override PartName="/ppt/notesSlides/notesSlide7.xml" ContentType="application/vnd.openxmlformats-officedocument.presentationml.notesSlide+xml"/>
  <Override PartName="/ppt/charts/chart4.xml" ContentType="application/vnd.openxmlformats-officedocument.drawingml.chart+xml"/>
  <Override PartName="/ppt/notesSlides/notesSlide8.xml" ContentType="application/vnd.openxmlformats-officedocument.presentationml.notesSlide+xml"/>
  <Override PartName="/ppt/charts/chart5.xml" ContentType="application/vnd.openxmlformats-officedocument.drawingml.chart+xml"/>
  <Override PartName="/ppt/notesSlides/notesSlide9.xml" ContentType="application/vnd.openxmlformats-officedocument.presentationml.notesSlide+xml"/>
  <Override PartName="/ppt/charts/chart6.xml" ContentType="application/vnd.openxmlformats-officedocument.drawingml.chart+xml"/>
  <Override PartName="/ppt/notesSlides/notesSlide10.xml" ContentType="application/vnd.openxmlformats-officedocument.presentationml.notesSlide+xml"/>
  <Override PartName="/ppt/charts/chart7.xml" ContentType="application/vnd.openxmlformats-officedocument.drawingml.chart+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charts/style1.xml" ContentType="application/vnd.ms-office.chartstyle+xml"/>
  <Override PartName="/ppt/charts/colors1.xml" ContentType="application/vnd.ms-office.chartcolorstyle+xml"/>
  <Override PartName="/ppt/charts/style2.xml" ContentType="application/vnd.ms-office.chartstyle+xml"/>
  <Override PartName="/ppt/charts/colors2.xml" ContentType="application/vnd.ms-office.chartcolorstyle+xml"/>
  <Override PartName="/ppt/charts/style3.xml" ContentType="application/vnd.ms-office.chartstyle+xml"/>
  <Override PartName="/ppt/charts/colors3.xml" ContentType="application/vnd.ms-office.chartcolorstyle+xml"/>
  <Override PartName="/ppt/charts/style4.xml" ContentType="application/vnd.ms-office.chartstyle+xml"/>
  <Override PartName="/ppt/charts/colors4.xml" ContentType="application/vnd.ms-office.chartcolorstyle+xml"/>
  <Override PartName="/ppt/charts/style5.xml" ContentType="application/vnd.ms-office.chartstyle+xml"/>
  <Override PartName="/ppt/charts/colors5.xml" ContentType="application/vnd.ms-office.chartcolorstyle+xml"/>
  <Override PartName="/ppt/charts/style6.xml" ContentType="application/vnd.ms-office.chartstyle+xml"/>
  <Override PartName="/ppt/charts/colors6.xml" ContentType="application/vnd.ms-office.chartcolorstyle+xml"/>
  <Override PartName="/ppt/charts/style7.xml" ContentType="application/vnd.ms-office.chartstyle+xml"/>
  <Override PartName="/ppt/charts/colors7.xml" ContentType="application/vnd.ms-office.chartcolor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handoutMasterIdLst>
    <p:handoutMasterId r:id="rId18"/>
  </p:handoutMasterIdLst>
  <p:sldIdLst>
    <p:sldId id="256" r:id="rId2"/>
    <p:sldId id="271" r:id="rId3"/>
    <p:sldId id="272" r:id="rId4"/>
    <p:sldId id="282" r:id="rId5"/>
    <p:sldId id="284" r:id="rId6"/>
    <p:sldId id="285" r:id="rId7"/>
    <p:sldId id="283" r:id="rId8"/>
    <p:sldId id="286" r:id="rId9"/>
    <p:sldId id="287" r:id="rId10"/>
    <p:sldId id="288" r:id="rId11"/>
    <p:sldId id="289" r:id="rId12"/>
    <p:sldId id="290" r:id="rId13"/>
    <p:sldId id="273" r:id="rId14"/>
    <p:sldId id="291" r:id="rId15"/>
    <p:sldId id="274" r:id="rId16"/>
  </p:sldIdLst>
  <p:sldSz cx="9144000" cy="6858000" type="screen4x3"/>
  <p:notesSz cx="6888163" cy="10018713"/>
  <p:defaultTex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5996" autoAdjust="0"/>
  </p:normalViewPr>
  <p:slideViewPr>
    <p:cSldViewPr>
      <p:cViewPr>
        <p:scale>
          <a:sx n="69" d="100"/>
          <a:sy n="69" d="100"/>
        </p:scale>
        <p:origin x="-1416" y="3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microsoft.com/office/2011/relationships/chartStyle" Target="style1.xml"/><Relationship Id="rId2" Type="http://schemas.microsoft.com/office/2011/relationships/chartColorStyle" Target="colors1.xml"/><Relationship Id="rId1" Type="http://schemas.openxmlformats.org/officeDocument/2006/relationships/oleObject" Target="file:///C:\Users\simioneb\Dropbox\MY%20WORK\KRA%203\DRR\TC%20Gita\Database%20Cleaned%200.5.xlsx" TargetMode="External"/></Relationships>
</file>

<file path=ppt/charts/_rels/chart2.xml.rels><?xml version="1.0" encoding="UTF-8" standalone="yes"?>
<Relationships xmlns="http://schemas.openxmlformats.org/package/2006/relationships"><Relationship Id="rId3" Type="http://schemas.microsoft.com/office/2011/relationships/chartStyle" Target="style2.xml"/><Relationship Id="rId2" Type="http://schemas.microsoft.com/office/2011/relationships/chartColorStyle" Target="colors2.xml"/><Relationship Id="rId1" Type="http://schemas.openxmlformats.org/officeDocument/2006/relationships/oleObject" Target="file:///C:\Users\simioneb\Dropbox\MY%20WORK\KRA%203\DRR\TC%20Gita\Database%20Cleaned%200.5.xlsx" TargetMode="External"/></Relationships>
</file>

<file path=ppt/charts/_rels/chart3.xml.rels><?xml version="1.0" encoding="UTF-8" standalone="yes"?>
<Relationships xmlns="http://schemas.openxmlformats.org/package/2006/relationships"><Relationship Id="rId3" Type="http://schemas.microsoft.com/office/2011/relationships/chartStyle" Target="style3.xml"/><Relationship Id="rId2" Type="http://schemas.microsoft.com/office/2011/relationships/chartColorStyle" Target="colors3.xml"/><Relationship Id="rId1" Type="http://schemas.openxmlformats.org/officeDocument/2006/relationships/oleObject" Target="file:///C:\Users\simioneb\Dropbox\MY%20WORK\KRA%203\DRR\TC%20Gita\Database%20Cleaned%200.5.xlsx" TargetMode="External"/></Relationships>
</file>

<file path=ppt/charts/_rels/chart4.xml.rels><?xml version="1.0" encoding="UTF-8" standalone="yes"?>
<Relationships xmlns="http://schemas.openxmlformats.org/package/2006/relationships"><Relationship Id="rId3" Type="http://schemas.microsoft.com/office/2011/relationships/chartStyle" Target="style4.xml"/><Relationship Id="rId2" Type="http://schemas.microsoft.com/office/2011/relationships/chartColorStyle" Target="colors4.xml"/><Relationship Id="rId1" Type="http://schemas.openxmlformats.org/officeDocument/2006/relationships/oleObject" Target="file:///C:\Users\simioneb\Dropbox\MY%20WORK\KRA%203\DRR\TC%20Gita\Database%20Cleaned%200.5.xlsx" TargetMode="External"/></Relationships>
</file>

<file path=ppt/charts/_rels/chart5.xml.rels><?xml version="1.0" encoding="UTF-8" standalone="yes"?>
<Relationships xmlns="http://schemas.openxmlformats.org/package/2006/relationships"><Relationship Id="rId3" Type="http://schemas.microsoft.com/office/2011/relationships/chartStyle" Target="style5.xml"/><Relationship Id="rId2" Type="http://schemas.microsoft.com/office/2011/relationships/chartColorStyle" Target="colors5.xml"/><Relationship Id="rId1" Type="http://schemas.openxmlformats.org/officeDocument/2006/relationships/oleObject" Target="file:///C:\Users\simioneb\Dropbox\MY%20WORK\KRA%203\DRR\TC%20Gita\Database%20Cleaned%200.5.xlsx" TargetMode="External"/></Relationships>
</file>

<file path=ppt/charts/_rels/chart6.xml.rels><?xml version="1.0" encoding="UTF-8" standalone="yes"?>
<Relationships xmlns="http://schemas.openxmlformats.org/package/2006/relationships"><Relationship Id="rId3" Type="http://schemas.microsoft.com/office/2011/relationships/chartStyle" Target="style6.xml"/><Relationship Id="rId2" Type="http://schemas.microsoft.com/office/2011/relationships/chartColorStyle" Target="colors6.xml"/><Relationship Id="rId1" Type="http://schemas.openxmlformats.org/officeDocument/2006/relationships/oleObject" Target="file:///C:\Users\simioneb\Dropbox\MY%20WORK\KRA%203\DRR\TC%20Gita\Database%20Cleaned%200.5.xlsx" TargetMode="External"/></Relationships>
</file>

<file path=ppt/charts/_rels/chart7.xml.rels><?xml version="1.0" encoding="UTF-8" standalone="yes"?>
<Relationships xmlns="http://schemas.openxmlformats.org/package/2006/relationships"><Relationship Id="rId3" Type="http://schemas.microsoft.com/office/2011/relationships/chartStyle" Target="style7.xml"/><Relationship Id="rId2" Type="http://schemas.microsoft.com/office/2011/relationships/chartColorStyle" Target="colors7.xml"/><Relationship Id="rId1" Type="http://schemas.openxmlformats.org/officeDocument/2006/relationships/oleObject" Target="file:///C:\Users\simioneb\Dropbox\MY%20WORK\KRA%203\DRR\TC%20Gita\Database%20Cleaned%200.5.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NZ"/>
  <c:roundedCorners val="0"/>
  <mc:AlternateContent xmlns:mc="http://schemas.openxmlformats.org/markup-compatibility/2006">
    <mc:Choice xmlns:c14="http://schemas.microsoft.com/office/drawing/2007/8/2/chart" Requires="c14">
      <c14:style val="102"/>
    </mc:Choice>
    <mc:Fallback>
      <c:style val="2"/>
    </mc:Fallback>
  </mc:AlternateContent>
  <c:pivotSource>
    <c:name>[Database Cleaned 0.5.xlsx]Sheet2!PivotTable3</c:name>
    <c:fmtId val="4"/>
  </c:pivotSource>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Total surveyed population by gender</a:t>
            </a:r>
          </a:p>
        </c:rich>
      </c:tx>
      <c:layout/>
      <c:overlay val="0"/>
      <c:spPr>
        <a:noFill/>
        <a:ln>
          <a:noFill/>
        </a:ln>
        <a:effectLst/>
      </c:spPr>
    </c:title>
    <c:autoTitleDeleted val="0"/>
    <c:pivotFmts>
      <c:pivotFmt>
        <c:idx val="0"/>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1"/>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2"/>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extLst>
            <c:ext xmlns:c15="http://schemas.microsoft.com/office/drawing/2012/chart" uri="{CE6537A1-D6FC-4f65-9D91-7224C49458BB}"/>
          </c:extLst>
        </c:dLbl>
      </c:pivotFmt>
    </c:pivotFmts>
    <c:plotArea>
      <c:layout/>
      <c:barChart>
        <c:barDir val="col"/>
        <c:grouping val="clustered"/>
        <c:varyColors val="0"/>
        <c:ser>
          <c:idx val="0"/>
          <c:order val="0"/>
          <c:tx>
            <c:strRef>
              <c:f>Sheet2!$B$3</c:f>
              <c:strCache>
                <c:ptCount val="1"/>
                <c:pt idx="0">
                  <c:v>Total</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Sheet2!$A$4:$A$6</c:f>
              <c:strCache>
                <c:ptCount val="2"/>
                <c:pt idx="0">
                  <c:v>Female</c:v>
                </c:pt>
                <c:pt idx="1">
                  <c:v>Male</c:v>
                </c:pt>
              </c:strCache>
            </c:strRef>
          </c:cat>
          <c:val>
            <c:numRef>
              <c:f>Sheet2!$B$4:$B$6</c:f>
              <c:numCache>
                <c:formatCode>General</c:formatCode>
                <c:ptCount val="2"/>
                <c:pt idx="0">
                  <c:v>103</c:v>
                </c:pt>
                <c:pt idx="1">
                  <c:v>127</c:v>
                </c:pt>
              </c:numCache>
            </c:numRef>
          </c:val>
        </c:ser>
        <c:dLbls>
          <c:dLblPos val="outEnd"/>
          <c:showLegendKey val="0"/>
          <c:showVal val="1"/>
          <c:showCatName val="0"/>
          <c:showSerName val="0"/>
          <c:showPercent val="0"/>
          <c:showBubbleSize val="0"/>
        </c:dLbls>
        <c:gapWidth val="219"/>
        <c:overlap val="-27"/>
        <c:axId val="225486720"/>
        <c:axId val="225493760"/>
      </c:barChart>
      <c:catAx>
        <c:axId val="22548672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25493760"/>
        <c:crosses val="autoZero"/>
        <c:auto val="1"/>
        <c:lblAlgn val="ctr"/>
        <c:lblOffset val="100"/>
        <c:noMultiLvlLbl val="0"/>
      </c:catAx>
      <c:valAx>
        <c:axId val="22549376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25486720"/>
        <c:crosses val="autoZero"/>
        <c:crossBetween val="between"/>
      </c:valAx>
      <c:spPr>
        <a:noFill/>
        <a:ln>
          <a:noFill/>
        </a:ln>
        <a:effectLst/>
      </c:spPr>
    </c:plotArea>
    <c:legend>
      <c:legendPos val="r"/>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1">
    <c:autoUpdate val="0"/>
  </c:externalData>
  <c:extLst>
    <c:ext xmlns:c14="http://schemas.microsoft.com/office/drawing/2007/8/2/chart" uri="{781A3756-C4B2-4CAC-9D66-4F8BD8637D16}">
      <c14:pivotOptions>
        <c14:dropZoneFilter val="1"/>
        <c14:dropZoneCategories val="1"/>
        <c14:dropZoneData val="1"/>
        <c14:dropZoneSeries val="1"/>
        <c14:dropZonesVisible val="1"/>
      </c14:pivotOptions>
    </c:ext>
  </c:extLst>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NZ"/>
  <c:roundedCorners val="0"/>
  <mc:AlternateContent xmlns:mc="http://schemas.openxmlformats.org/markup-compatibility/2006">
    <mc:Choice xmlns:c14="http://schemas.microsoft.com/office/drawing/2007/8/2/chart" Requires="c14">
      <c14:style val="102"/>
    </mc:Choice>
    <mc:Fallback>
      <c:style val="2"/>
    </mc:Fallback>
  </mc:AlternateContent>
  <c:pivotSource>
    <c:name>[Database Cleaned 0.5.xlsx]Sheet2!PivotTable1</c:name>
    <c:fmtId val="10"/>
  </c:pivotSource>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Surveyed</a:t>
            </a:r>
            <a:r>
              <a:rPr lang="en-US" baseline="0"/>
              <a:t> Population by age </a:t>
            </a:r>
            <a:endParaRPr lang="en-US"/>
          </a:p>
        </c:rich>
      </c:tx>
      <c:layout/>
      <c:overlay val="0"/>
      <c:spPr>
        <a:noFill/>
        <a:ln>
          <a:noFill/>
        </a:ln>
        <a:effectLst/>
      </c:spPr>
    </c:title>
    <c:autoTitleDeleted val="0"/>
    <c:pivotFmts>
      <c:pivotFmt>
        <c:idx val="0"/>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1"/>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2"/>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3"/>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4"/>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5"/>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extLst>
            <c:ext xmlns:c15="http://schemas.microsoft.com/office/drawing/2012/chart" uri="{CE6537A1-D6FC-4f65-9D91-7224C49458BB}"/>
          </c:extLst>
        </c:dLbl>
      </c:pivotFmt>
    </c:pivotFmts>
    <c:plotArea>
      <c:layout/>
      <c:barChart>
        <c:barDir val="col"/>
        <c:grouping val="clustered"/>
        <c:varyColors val="0"/>
        <c:ser>
          <c:idx val="0"/>
          <c:order val="0"/>
          <c:tx>
            <c:strRef>
              <c:f>Sheet2!$B$22:$B$23</c:f>
              <c:strCache>
                <c:ptCount val="1"/>
                <c:pt idx="0">
                  <c:v>Female</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Sheet2!$A$24:$A$27</c:f>
              <c:strCache>
                <c:ptCount val="3"/>
                <c:pt idx="0">
                  <c:v>Adult</c:v>
                </c:pt>
                <c:pt idx="1">
                  <c:v>Child</c:v>
                </c:pt>
                <c:pt idx="2">
                  <c:v>N/A</c:v>
                </c:pt>
              </c:strCache>
            </c:strRef>
          </c:cat>
          <c:val>
            <c:numRef>
              <c:f>Sheet2!$B$24:$B$27</c:f>
              <c:numCache>
                <c:formatCode>General</c:formatCode>
                <c:ptCount val="3"/>
                <c:pt idx="0">
                  <c:v>84</c:v>
                </c:pt>
                <c:pt idx="1">
                  <c:v>12</c:v>
                </c:pt>
                <c:pt idx="2">
                  <c:v>7</c:v>
                </c:pt>
              </c:numCache>
            </c:numRef>
          </c:val>
        </c:ser>
        <c:ser>
          <c:idx val="1"/>
          <c:order val="1"/>
          <c:tx>
            <c:strRef>
              <c:f>Sheet2!$C$22:$C$23</c:f>
              <c:strCache>
                <c:ptCount val="1"/>
                <c:pt idx="0">
                  <c:v>Male</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Sheet2!$A$24:$A$27</c:f>
              <c:strCache>
                <c:ptCount val="3"/>
                <c:pt idx="0">
                  <c:v>Adult</c:v>
                </c:pt>
                <c:pt idx="1">
                  <c:v>Child</c:v>
                </c:pt>
                <c:pt idx="2">
                  <c:v>N/A</c:v>
                </c:pt>
              </c:strCache>
            </c:strRef>
          </c:cat>
          <c:val>
            <c:numRef>
              <c:f>Sheet2!$C$24:$C$27</c:f>
              <c:numCache>
                <c:formatCode>General</c:formatCode>
                <c:ptCount val="3"/>
                <c:pt idx="0">
                  <c:v>98</c:v>
                </c:pt>
                <c:pt idx="1">
                  <c:v>21</c:v>
                </c:pt>
                <c:pt idx="2">
                  <c:v>8</c:v>
                </c:pt>
              </c:numCache>
            </c:numRef>
          </c:val>
        </c:ser>
        <c:dLbls>
          <c:dLblPos val="outEnd"/>
          <c:showLegendKey val="0"/>
          <c:showVal val="1"/>
          <c:showCatName val="0"/>
          <c:showSerName val="0"/>
          <c:showPercent val="0"/>
          <c:showBubbleSize val="0"/>
        </c:dLbls>
        <c:gapWidth val="219"/>
        <c:overlap val="-27"/>
        <c:axId val="225440896"/>
        <c:axId val="225442432"/>
      </c:barChart>
      <c:catAx>
        <c:axId val="22544089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25442432"/>
        <c:crosses val="autoZero"/>
        <c:auto val="1"/>
        <c:lblAlgn val="ctr"/>
        <c:lblOffset val="100"/>
        <c:noMultiLvlLbl val="0"/>
      </c:catAx>
      <c:valAx>
        <c:axId val="22544243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25440896"/>
        <c:crosses val="autoZero"/>
        <c:crossBetween val="between"/>
      </c:valAx>
      <c:spPr>
        <a:noFill/>
        <a:ln>
          <a:noFill/>
        </a:ln>
        <a:effectLst/>
      </c:spPr>
    </c:plotArea>
    <c:legend>
      <c:legendPos val="r"/>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1">
    <c:autoUpdate val="0"/>
  </c:externalData>
  <c:extLst>
    <c:ext xmlns:c14="http://schemas.microsoft.com/office/drawing/2007/8/2/chart" uri="{781A3756-C4B2-4CAC-9D66-4F8BD8637D16}">
      <c14:pivotOptions>
        <c14:dropZoneFilter val="1"/>
        <c14:dropZoneCategories val="1"/>
        <c14:dropZoneData val="1"/>
        <c14:dropZoneSeries val="1"/>
        <c14:dropZonesVisible val="1"/>
      </c14:pivotOptions>
    </c:ext>
  </c:extLst>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NZ"/>
  <c:roundedCorners val="0"/>
  <mc:AlternateContent xmlns:mc="http://schemas.openxmlformats.org/markup-compatibility/2006">
    <mc:Choice xmlns:c14="http://schemas.microsoft.com/office/drawing/2007/8/2/chart" Requires="c14">
      <c14:style val="102"/>
    </mc:Choice>
    <mc:Fallback>
      <c:style val="2"/>
    </mc:Fallback>
  </mc:AlternateContent>
  <c:pivotSource>
    <c:name>[Database Cleaned 0.5.xlsx]Sheet2!PivotTable2</c:name>
    <c:fmtId val="16"/>
  </c:pivotSource>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Shelter</a:t>
            </a:r>
            <a:r>
              <a:rPr lang="en-US" baseline="0"/>
              <a:t> status of persons with disabilities surveyed</a:t>
            </a:r>
            <a:endParaRPr lang="en-US"/>
          </a:p>
        </c:rich>
      </c:tx>
      <c:layout/>
      <c:overlay val="0"/>
      <c:spPr>
        <a:noFill/>
        <a:ln>
          <a:noFill/>
        </a:ln>
        <a:effectLst/>
      </c:spPr>
    </c:title>
    <c:autoTitleDeleted val="0"/>
    <c:pivotFmts>
      <c:pivotFmt>
        <c:idx val="0"/>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1"/>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2"/>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extLst>
            <c:ext xmlns:c15="http://schemas.microsoft.com/office/drawing/2012/chart" uri="{CE6537A1-D6FC-4f65-9D91-7224C49458BB}"/>
          </c:extLst>
        </c:dLbl>
      </c:pivotFmt>
    </c:pivotFmts>
    <c:plotArea>
      <c:layout/>
      <c:barChart>
        <c:barDir val="col"/>
        <c:grouping val="clustered"/>
        <c:varyColors val="0"/>
        <c:ser>
          <c:idx val="0"/>
          <c:order val="0"/>
          <c:tx>
            <c:strRef>
              <c:f>Sheet2!$B$135:$B$136</c:f>
              <c:strCache>
                <c:ptCount val="1"/>
                <c:pt idx="0">
                  <c:v>Female</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Sheet2!$A$137:$A$140</c:f>
              <c:strCache>
                <c:ptCount val="3"/>
                <c:pt idx="0">
                  <c:v>Completely Destroyed</c:v>
                </c:pt>
                <c:pt idx="1">
                  <c:v>N/A</c:v>
                </c:pt>
                <c:pt idx="2">
                  <c:v>Partially Damaged</c:v>
                </c:pt>
              </c:strCache>
            </c:strRef>
          </c:cat>
          <c:val>
            <c:numRef>
              <c:f>Sheet2!$B$137:$B$140</c:f>
              <c:numCache>
                <c:formatCode>General</c:formatCode>
                <c:ptCount val="3"/>
                <c:pt idx="0">
                  <c:v>4</c:v>
                </c:pt>
                <c:pt idx="1">
                  <c:v>34</c:v>
                </c:pt>
                <c:pt idx="2">
                  <c:v>65</c:v>
                </c:pt>
              </c:numCache>
            </c:numRef>
          </c:val>
        </c:ser>
        <c:ser>
          <c:idx val="1"/>
          <c:order val="1"/>
          <c:tx>
            <c:strRef>
              <c:f>Sheet2!$C$135:$C$136</c:f>
              <c:strCache>
                <c:ptCount val="1"/>
                <c:pt idx="0">
                  <c:v>Male</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Sheet2!$A$137:$A$140</c:f>
              <c:strCache>
                <c:ptCount val="3"/>
                <c:pt idx="0">
                  <c:v>Completely Destroyed</c:v>
                </c:pt>
                <c:pt idx="1">
                  <c:v>N/A</c:v>
                </c:pt>
                <c:pt idx="2">
                  <c:v>Partially Damaged</c:v>
                </c:pt>
              </c:strCache>
            </c:strRef>
          </c:cat>
          <c:val>
            <c:numRef>
              <c:f>Sheet2!$C$137:$C$140</c:f>
              <c:numCache>
                <c:formatCode>General</c:formatCode>
                <c:ptCount val="3"/>
                <c:pt idx="0">
                  <c:v>12</c:v>
                </c:pt>
                <c:pt idx="1">
                  <c:v>35</c:v>
                </c:pt>
                <c:pt idx="2">
                  <c:v>80</c:v>
                </c:pt>
              </c:numCache>
            </c:numRef>
          </c:val>
        </c:ser>
        <c:dLbls>
          <c:dLblPos val="outEnd"/>
          <c:showLegendKey val="0"/>
          <c:showVal val="1"/>
          <c:showCatName val="0"/>
          <c:showSerName val="0"/>
          <c:showPercent val="0"/>
          <c:showBubbleSize val="0"/>
        </c:dLbls>
        <c:gapWidth val="219"/>
        <c:overlap val="-27"/>
        <c:axId val="225514240"/>
        <c:axId val="225515776"/>
      </c:barChart>
      <c:catAx>
        <c:axId val="22551424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25515776"/>
        <c:crosses val="autoZero"/>
        <c:auto val="1"/>
        <c:lblAlgn val="ctr"/>
        <c:lblOffset val="100"/>
        <c:noMultiLvlLbl val="0"/>
      </c:catAx>
      <c:valAx>
        <c:axId val="22551577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25514240"/>
        <c:crosses val="autoZero"/>
        <c:crossBetween val="between"/>
      </c:valAx>
      <c:spPr>
        <a:noFill/>
        <a:ln>
          <a:noFill/>
        </a:ln>
        <a:effectLst/>
      </c:spPr>
    </c:plotArea>
    <c:legend>
      <c:legendPos val="r"/>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1">
    <c:autoUpdate val="0"/>
  </c:externalData>
  <c:extLst>
    <c:ext xmlns:c14="http://schemas.microsoft.com/office/drawing/2007/8/2/chart" uri="{781A3756-C4B2-4CAC-9D66-4F8BD8637D16}">
      <c14:pivotOptions>
        <c14:dropZoneFilter val="1"/>
        <c14:dropZoneCategories val="1"/>
        <c14:dropZoneData val="1"/>
        <c14:dropZoneSeries val="1"/>
        <c14:dropZonesVisible val="1"/>
      </c14:pivotOptions>
    </c:ext>
  </c:extLst>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NZ"/>
  <c:roundedCorners val="0"/>
  <mc:AlternateContent xmlns:mc="http://schemas.openxmlformats.org/markup-compatibility/2006">
    <mc:Choice xmlns:c14="http://schemas.microsoft.com/office/drawing/2007/8/2/chart" Requires="c14">
      <c14:style val="102"/>
    </mc:Choice>
    <mc:Fallback>
      <c:style val="2"/>
    </mc:Fallback>
  </mc:AlternateContent>
  <c:pivotSource>
    <c:name>[Database Cleaned 0.5.xlsx]Sheet2!PivotTable2</c:name>
    <c:fmtId val="20"/>
  </c:pivotSource>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Shelter</a:t>
            </a:r>
            <a:r>
              <a:rPr lang="en-US" baseline="0"/>
              <a:t> Status by Gender</a:t>
            </a:r>
            <a:endParaRPr lang="en-US"/>
          </a:p>
        </c:rich>
      </c:tx>
      <c:layout/>
      <c:overlay val="0"/>
      <c:spPr>
        <a:noFill/>
        <a:ln>
          <a:noFill/>
        </a:ln>
        <a:effectLst/>
      </c:spPr>
    </c:title>
    <c:autoTitleDeleted val="0"/>
    <c:pivotFmts>
      <c:pivotFmt>
        <c:idx val="0"/>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1"/>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2"/>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3"/>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4"/>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5"/>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extLst>
            <c:ext xmlns:c15="http://schemas.microsoft.com/office/drawing/2012/chart" uri="{CE6537A1-D6FC-4f65-9D91-7224C49458BB}"/>
          </c:extLst>
        </c:dLbl>
      </c:pivotFmt>
    </c:pivotFmts>
    <c:plotArea>
      <c:layout/>
      <c:barChart>
        <c:barDir val="col"/>
        <c:grouping val="clustered"/>
        <c:varyColors val="0"/>
        <c:ser>
          <c:idx val="0"/>
          <c:order val="0"/>
          <c:tx>
            <c:strRef>
              <c:f>Sheet2!$B$135:$B$136</c:f>
              <c:strCache>
                <c:ptCount val="1"/>
                <c:pt idx="0">
                  <c:v>Female</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Sheet2!$A$137:$A$140</c:f>
              <c:strCache>
                <c:ptCount val="3"/>
                <c:pt idx="0">
                  <c:v>Completely Destroyed</c:v>
                </c:pt>
                <c:pt idx="1">
                  <c:v>N/A</c:v>
                </c:pt>
                <c:pt idx="2">
                  <c:v>Partially Damaged</c:v>
                </c:pt>
              </c:strCache>
            </c:strRef>
          </c:cat>
          <c:val>
            <c:numRef>
              <c:f>Sheet2!$B$137:$B$140</c:f>
              <c:numCache>
                <c:formatCode>General</c:formatCode>
                <c:ptCount val="3"/>
                <c:pt idx="0">
                  <c:v>4</c:v>
                </c:pt>
                <c:pt idx="1">
                  <c:v>34</c:v>
                </c:pt>
                <c:pt idx="2">
                  <c:v>65</c:v>
                </c:pt>
              </c:numCache>
            </c:numRef>
          </c:val>
        </c:ser>
        <c:ser>
          <c:idx val="1"/>
          <c:order val="1"/>
          <c:tx>
            <c:strRef>
              <c:f>Sheet2!$C$135:$C$136</c:f>
              <c:strCache>
                <c:ptCount val="1"/>
                <c:pt idx="0">
                  <c:v>Male</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Sheet2!$A$137:$A$140</c:f>
              <c:strCache>
                <c:ptCount val="3"/>
                <c:pt idx="0">
                  <c:v>Completely Destroyed</c:v>
                </c:pt>
                <c:pt idx="1">
                  <c:v>N/A</c:v>
                </c:pt>
                <c:pt idx="2">
                  <c:v>Partially Damaged</c:v>
                </c:pt>
              </c:strCache>
            </c:strRef>
          </c:cat>
          <c:val>
            <c:numRef>
              <c:f>Sheet2!$C$137:$C$140</c:f>
              <c:numCache>
                <c:formatCode>General</c:formatCode>
                <c:ptCount val="3"/>
                <c:pt idx="0">
                  <c:v>12</c:v>
                </c:pt>
                <c:pt idx="1">
                  <c:v>35</c:v>
                </c:pt>
                <c:pt idx="2">
                  <c:v>80</c:v>
                </c:pt>
              </c:numCache>
            </c:numRef>
          </c:val>
        </c:ser>
        <c:dLbls>
          <c:dLblPos val="outEnd"/>
          <c:showLegendKey val="0"/>
          <c:showVal val="1"/>
          <c:showCatName val="0"/>
          <c:showSerName val="0"/>
          <c:showPercent val="0"/>
          <c:showBubbleSize val="0"/>
        </c:dLbls>
        <c:gapWidth val="219"/>
        <c:overlap val="-27"/>
        <c:axId val="225614848"/>
        <c:axId val="225620736"/>
      </c:barChart>
      <c:catAx>
        <c:axId val="22561484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25620736"/>
        <c:crosses val="autoZero"/>
        <c:auto val="1"/>
        <c:lblAlgn val="ctr"/>
        <c:lblOffset val="100"/>
        <c:noMultiLvlLbl val="0"/>
      </c:catAx>
      <c:valAx>
        <c:axId val="22562073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25614848"/>
        <c:crosses val="autoZero"/>
        <c:crossBetween val="between"/>
      </c:valAx>
      <c:spPr>
        <a:noFill/>
        <a:ln>
          <a:noFill/>
        </a:ln>
        <a:effectLst/>
      </c:spPr>
    </c:plotArea>
    <c:legend>
      <c:legendPos val="r"/>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1">
    <c:autoUpdate val="0"/>
  </c:externalData>
  <c:extLst>
    <c:ext xmlns:c14="http://schemas.microsoft.com/office/drawing/2007/8/2/chart" uri="{781A3756-C4B2-4CAC-9D66-4F8BD8637D16}">
      <c14:pivotOptions>
        <c14:dropZoneFilter val="1"/>
        <c14:dropZoneCategories val="1"/>
        <c14:dropZoneData val="1"/>
        <c14:dropZoneSeries val="1"/>
        <c14:dropZonesVisible val="1"/>
      </c14:pivotOptions>
    </c:ext>
  </c:extLst>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NZ"/>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Needs</a:t>
            </a:r>
            <a:r>
              <a:rPr lang="en-US" baseline="0"/>
              <a:t> Assessment</a:t>
            </a:r>
            <a:endParaRPr lang="en-US"/>
          </a:p>
        </c:rich>
      </c:tx>
      <c:layout/>
      <c:overlay val="0"/>
      <c:spPr>
        <a:noFill/>
        <a:ln>
          <a:noFill/>
        </a:ln>
        <a:effectLst/>
      </c:spPr>
    </c:title>
    <c:autoTitleDeleted val="0"/>
    <c:plotArea>
      <c:layout/>
      <c:barChart>
        <c:barDir val="bar"/>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Sheet2!$A$161:$A$168</c:f>
              <c:strCache>
                <c:ptCount val="8"/>
                <c:pt idx="0">
                  <c:v>Shelter</c:v>
                </c:pt>
                <c:pt idx="1">
                  <c:v>Water</c:v>
                </c:pt>
                <c:pt idx="2">
                  <c:v>Food</c:v>
                </c:pt>
                <c:pt idx="3">
                  <c:v>Clothes</c:v>
                </c:pt>
                <c:pt idx="4">
                  <c:v>First Aid Medicines</c:v>
                </c:pt>
                <c:pt idx="5">
                  <c:v>Hygiene/ Sanitary Kits</c:v>
                </c:pt>
                <c:pt idx="6">
                  <c:v>Counselling/ Psychosocial Support</c:v>
                </c:pt>
                <c:pt idx="7">
                  <c:v>Livelihood Tools</c:v>
                </c:pt>
              </c:strCache>
            </c:strRef>
          </c:cat>
          <c:val>
            <c:numRef>
              <c:f>Sheet2!$B$161:$B$168</c:f>
              <c:numCache>
                <c:formatCode>0%</c:formatCode>
                <c:ptCount val="8"/>
                <c:pt idx="0">
                  <c:v>0.54</c:v>
                </c:pt>
                <c:pt idx="1">
                  <c:v>0.79</c:v>
                </c:pt>
                <c:pt idx="2">
                  <c:v>0.78</c:v>
                </c:pt>
                <c:pt idx="3">
                  <c:v>0.5</c:v>
                </c:pt>
                <c:pt idx="4">
                  <c:v>0.69</c:v>
                </c:pt>
                <c:pt idx="5">
                  <c:v>0.74</c:v>
                </c:pt>
                <c:pt idx="6">
                  <c:v>0.15</c:v>
                </c:pt>
                <c:pt idx="7">
                  <c:v>0.32</c:v>
                </c:pt>
              </c:numCache>
            </c:numRef>
          </c:val>
        </c:ser>
        <c:dLbls>
          <c:dLblPos val="outEnd"/>
          <c:showLegendKey val="0"/>
          <c:showVal val="1"/>
          <c:showCatName val="0"/>
          <c:showSerName val="0"/>
          <c:showPercent val="0"/>
          <c:showBubbleSize val="0"/>
        </c:dLbls>
        <c:gapWidth val="182"/>
        <c:axId val="225634944"/>
        <c:axId val="226001664"/>
      </c:barChart>
      <c:catAx>
        <c:axId val="22563494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26001664"/>
        <c:crosses val="autoZero"/>
        <c:auto val="1"/>
        <c:lblAlgn val="ctr"/>
        <c:lblOffset val="100"/>
        <c:noMultiLvlLbl val="0"/>
      </c:catAx>
      <c:valAx>
        <c:axId val="226001664"/>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2563494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NZ"/>
  <c:roundedCorners val="0"/>
  <mc:AlternateContent xmlns:mc="http://schemas.openxmlformats.org/markup-compatibility/2006">
    <mc:Choice xmlns:c14="http://schemas.microsoft.com/office/drawing/2007/8/2/chart" Requires="c14">
      <c14:style val="102"/>
    </mc:Choice>
    <mc:Fallback>
      <c:style val="2"/>
    </mc:Fallback>
  </mc:AlternateContent>
  <c:pivotSource>
    <c:name>[Database Cleaned 0.5.xlsx]Sheet2!PivotTable10</c:name>
    <c:fmtId val="24"/>
  </c:pivotSource>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dirty="0" smtClean="0"/>
              <a:t>Humanitarian </a:t>
            </a:r>
            <a:r>
              <a:rPr lang="en-US" dirty="0"/>
              <a:t>Assistance</a:t>
            </a:r>
          </a:p>
        </c:rich>
      </c:tx>
      <c:layout/>
      <c:overlay val="0"/>
      <c:spPr>
        <a:noFill/>
        <a:ln>
          <a:noFill/>
        </a:ln>
        <a:effectLst/>
      </c:spPr>
    </c:title>
    <c:autoTitleDeleted val="0"/>
    <c:pivotFmts>
      <c:pivotFmt>
        <c:idx val="0"/>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1"/>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2"/>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3"/>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4"/>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5"/>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extLst>
            <c:ext xmlns:c15="http://schemas.microsoft.com/office/drawing/2012/chart" uri="{CE6537A1-D6FC-4f65-9D91-7224C49458BB}"/>
          </c:extLst>
        </c:dLbl>
      </c:pivotFmt>
    </c:pivotFmts>
    <c:plotArea>
      <c:layout/>
      <c:barChart>
        <c:barDir val="col"/>
        <c:grouping val="clustered"/>
        <c:varyColors val="0"/>
        <c:ser>
          <c:idx val="0"/>
          <c:order val="0"/>
          <c:tx>
            <c:strRef>
              <c:f>Sheet2!$B$171:$B$172</c:f>
              <c:strCache>
                <c:ptCount val="1"/>
                <c:pt idx="0">
                  <c:v>Female</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Sheet2!$A$173:$A$175</c:f>
              <c:strCache>
                <c:ptCount val="2"/>
                <c:pt idx="0">
                  <c:v>No</c:v>
                </c:pt>
                <c:pt idx="1">
                  <c:v>Yes</c:v>
                </c:pt>
              </c:strCache>
            </c:strRef>
          </c:cat>
          <c:val>
            <c:numRef>
              <c:f>Sheet2!$B$173:$B$175</c:f>
              <c:numCache>
                <c:formatCode>General</c:formatCode>
                <c:ptCount val="2"/>
                <c:pt idx="0">
                  <c:v>47</c:v>
                </c:pt>
                <c:pt idx="1">
                  <c:v>56</c:v>
                </c:pt>
              </c:numCache>
            </c:numRef>
          </c:val>
        </c:ser>
        <c:ser>
          <c:idx val="1"/>
          <c:order val="1"/>
          <c:tx>
            <c:strRef>
              <c:f>Sheet2!$C$171:$C$172</c:f>
              <c:strCache>
                <c:ptCount val="1"/>
                <c:pt idx="0">
                  <c:v>Male</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Sheet2!$A$173:$A$175</c:f>
              <c:strCache>
                <c:ptCount val="2"/>
                <c:pt idx="0">
                  <c:v>No</c:v>
                </c:pt>
                <c:pt idx="1">
                  <c:v>Yes</c:v>
                </c:pt>
              </c:strCache>
            </c:strRef>
          </c:cat>
          <c:val>
            <c:numRef>
              <c:f>Sheet2!$C$173:$C$175</c:f>
              <c:numCache>
                <c:formatCode>General</c:formatCode>
                <c:ptCount val="2"/>
                <c:pt idx="0">
                  <c:v>56</c:v>
                </c:pt>
                <c:pt idx="1">
                  <c:v>71</c:v>
                </c:pt>
              </c:numCache>
            </c:numRef>
          </c:val>
        </c:ser>
        <c:dLbls>
          <c:dLblPos val="outEnd"/>
          <c:showLegendKey val="0"/>
          <c:showVal val="1"/>
          <c:showCatName val="0"/>
          <c:showSerName val="0"/>
          <c:showPercent val="0"/>
          <c:showBubbleSize val="0"/>
        </c:dLbls>
        <c:gapWidth val="219"/>
        <c:overlap val="-27"/>
        <c:axId val="225886976"/>
        <c:axId val="225888512"/>
      </c:barChart>
      <c:catAx>
        <c:axId val="2258869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25888512"/>
        <c:crosses val="autoZero"/>
        <c:auto val="1"/>
        <c:lblAlgn val="ctr"/>
        <c:lblOffset val="100"/>
        <c:noMultiLvlLbl val="0"/>
      </c:catAx>
      <c:valAx>
        <c:axId val="22588851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25886976"/>
        <c:crosses val="autoZero"/>
        <c:crossBetween val="between"/>
      </c:valAx>
      <c:spPr>
        <a:noFill/>
        <a:ln>
          <a:noFill/>
        </a:ln>
        <a:effectLst/>
      </c:spPr>
    </c:plotArea>
    <c:legend>
      <c:legendPos val="r"/>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1">
    <c:autoUpdate val="0"/>
  </c:externalData>
  <c:extLst>
    <c:ext xmlns:c14="http://schemas.microsoft.com/office/drawing/2007/8/2/chart" uri="{781A3756-C4B2-4CAC-9D66-4F8BD8637D16}">
      <c14:pivotOptions>
        <c14:dropZoneFilter val="1"/>
        <c14:dropZoneCategories val="1"/>
        <c14:dropZoneData val="1"/>
        <c14:dropZoneSeries val="1"/>
        <c14:dropZonesVisible val="1"/>
      </c14:pivotOptions>
    </c:ext>
  </c:extLst>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NZ"/>
  <c:roundedCorners val="0"/>
  <mc:AlternateContent xmlns:mc="http://schemas.openxmlformats.org/markup-compatibility/2006">
    <mc:Choice xmlns:c14="http://schemas.microsoft.com/office/drawing/2007/8/2/chart" Requires="c14">
      <c14:style val="102"/>
    </mc:Choice>
    <mc:Fallback>
      <c:style val="2"/>
    </mc:Fallback>
  </mc:AlternateContent>
  <c:pivotSource>
    <c:name>[Database Cleaned 0.5.xlsx]Sheet2!PivotTable11</c:name>
    <c:fmtId val="28"/>
  </c:pivotSource>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Employment Status of Persons with Disabilities</a:t>
            </a:r>
          </a:p>
        </c:rich>
      </c:tx>
      <c:layout/>
      <c:overlay val="0"/>
      <c:spPr>
        <a:noFill/>
        <a:ln>
          <a:noFill/>
        </a:ln>
        <a:effectLst/>
      </c:spPr>
    </c:title>
    <c:autoTitleDeleted val="0"/>
    <c:pivotFmts>
      <c:pivotFmt>
        <c:idx val="0"/>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1"/>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2"/>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3"/>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4"/>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5"/>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extLst>
            <c:ext xmlns:c15="http://schemas.microsoft.com/office/drawing/2012/chart" uri="{CE6537A1-D6FC-4f65-9D91-7224C49458BB}"/>
          </c:extLst>
        </c:dLbl>
      </c:pivotFmt>
    </c:pivotFmts>
    <c:plotArea>
      <c:layout/>
      <c:barChart>
        <c:barDir val="col"/>
        <c:grouping val="clustered"/>
        <c:varyColors val="0"/>
        <c:ser>
          <c:idx val="0"/>
          <c:order val="0"/>
          <c:tx>
            <c:strRef>
              <c:f>Sheet2!$B$189:$B$190</c:f>
              <c:strCache>
                <c:ptCount val="1"/>
                <c:pt idx="0">
                  <c:v>Female</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Sheet2!$A$191:$A$193</c:f>
              <c:strCache>
                <c:ptCount val="2"/>
                <c:pt idx="0">
                  <c:v>No</c:v>
                </c:pt>
                <c:pt idx="1">
                  <c:v>Yes</c:v>
                </c:pt>
              </c:strCache>
            </c:strRef>
          </c:cat>
          <c:val>
            <c:numRef>
              <c:f>Sheet2!$B$191:$B$193</c:f>
              <c:numCache>
                <c:formatCode>General</c:formatCode>
                <c:ptCount val="2"/>
                <c:pt idx="0">
                  <c:v>99</c:v>
                </c:pt>
                <c:pt idx="1">
                  <c:v>4</c:v>
                </c:pt>
              </c:numCache>
            </c:numRef>
          </c:val>
        </c:ser>
        <c:ser>
          <c:idx val="1"/>
          <c:order val="1"/>
          <c:tx>
            <c:strRef>
              <c:f>Sheet2!$C$189:$C$190</c:f>
              <c:strCache>
                <c:ptCount val="1"/>
                <c:pt idx="0">
                  <c:v>Male</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Sheet2!$A$191:$A$193</c:f>
              <c:strCache>
                <c:ptCount val="2"/>
                <c:pt idx="0">
                  <c:v>No</c:v>
                </c:pt>
                <c:pt idx="1">
                  <c:v>Yes</c:v>
                </c:pt>
              </c:strCache>
            </c:strRef>
          </c:cat>
          <c:val>
            <c:numRef>
              <c:f>Sheet2!$C$191:$C$193</c:f>
              <c:numCache>
                <c:formatCode>General</c:formatCode>
                <c:ptCount val="2"/>
                <c:pt idx="0">
                  <c:v>118</c:v>
                </c:pt>
                <c:pt idx="1">
                  <c:v>9</c:v>
                </c:pt>
              </c:numCache>
            </c:numRef>
          </c:val>
        </c:ser>
        <c:dLbls>
          <c:dLblPos val="outEnd"/>
          <c:showLegendKey val="0"/>
          <c:showVal val="1"/>
          <c:showCatName val="0"/>
          <c:showSerName val="0"/>
          <c:showPercent val="0"/>
          <c:showBubbleSize val="0"/>
        </c:dLbls>
        <c:gapWidth val="219"/>
        <c:overlap val="-27"/>
        <c:axId val="225913472"/>
        <c:axId val="225927552"/>
      </c:barChart>
      <c:catAx>
        <c:axId val="22591347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25927552"/>
        <c:crosses val="autoZero"/>
        <c:auto val="1"/>
        <c:lblAlgn val="ctr"/>
        <c:lblOffset val="100"/>
        <c:noMultiLvlLbl val="0"/>
      </c:catAx>
      <c:valAx>
        <c:axId val="22592755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25913472"/>
        <c:crosses val="autoZero"/>
        <c:crossBetween val="between"/>
      </c:valAx>
      <c:spPr>
        <a:noFill/>
        <a:ln>
          <a:noFill/>
        </a:ln>
        <a:effectLst/>
      </c:spPr>
    </c:plotArea>
    <c:legend>
      <c:legendPos val="r"/>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1">
    <c:autoUpdate val="0"/>
  </c:externalData>
  <c:extLst>
    <c:ext xmlns:c14="http://schemas.microsoft.com/office/drawing/2007/8/2/chart" uri="{781A3756-C4B2-4CAC-9D66-4F8BD8637D16}">
      <c14:pivotOptions>
        <c14:dropZoneFilter val="1"/>
        <c14:dropZoneCategories val="1"/>
        <c14:dropZoneData val="1"/>
        <c14:dropZoneSeries val="1"/>
        <c14:dropZonesVisible val="1"/>
      </c14:pivotOptions>
    </c:ext>
  </c:extLst>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4871" cy="500936"/>
          </a:xfrm>
          <a:prstGeom prst="rect">
            <a:avLst/>
          </a:prstGeom>
        </p:spPr>
        <p:txBody>
          <a:bodyPr vert="horz" lIns="96606" tIns="48303" rIns="96606" bIns="48303" rtlCol="0"/>
          <a:lstStyle>
            <a:lvl1pPr algn="l">
              <a:defRPr sz="1300"/>
            </a:lvl1pPr>
          </a:lstStyle>
          <a:p>
            <a:endParaRPr lang="en-NZ"/>
          </a:p>
        </p:txBody>
      </p:sp>
      <p:sp>
        <p:nvSpPr>
          <p:cNvPr id="3" name="Date Placeholder 2"/>
          <p:cNvSpPr>
            <a:spLocks noGrp="1"/>
          </p:cNvSpPr>
          <p:nvPr>
            <p:ph type="dt" sz="quarter" idx="1"/>
          </p:nvPr>
        </p:nvSpPr>
        <p:spPr>
          <a:xfrm>
            <a:off x="3901698" y="0"/>
            <a:ext cx="2984871" cy="500936"/>
          </a:xfrm>
          <a:prstGeom prst="rect">
            <a:avLst/>
          </a:prstGeom>
        </p:spPr>
        <p:txBody>
          <a:bodyPr vert="horz" lIns="96606" tIns="48303" rIns="96606" bIns="48303" rtlCol="0"/>
          <a:lstStyle>
            <a:lvl1pPr algn="r">
              <a:defRPr sz="1300"/>
            </a:lvl1pPr>
          </a:lstStyle>
          <a:p>
            <a:fld id="{AB1F1073-D2C4-42FF-B58A-73C6A3E22386}" type="datetimeFigureOut">
              <a:rPr lang="en-NZ" smtClean="0"/>
              <a:t>13/03/2018</a:t>
            </a:fld>
            <a:endParaRPr lang="en-NZ"/>
          </a:p>
        </p:txBody>
      </p:sp>
      <p:sp>
        <p:nvSpPr>
          <p:cNvPr id="4" name="Footer Placeholder 3"/>
          <p:cNvSpPr>
            <a:spLocks noGrp="1"/>
          </p:cNvSpPr>
          <p:nvPr>
            <p:ph type="ftr" sz="quarter" idx="2"/>
          </p:nvPr>
        </p:nvSpPr>
        <p:spPr>
          <a:xfrm>
            <a:off x="0" y="9516038"/>
            <a:ext cx="2984871" cy="500936"/>
          </a:xfrm>
          <a:prstGeom prst="rect">
            <a:avLst/>
          </a:prstGeom>
        </p:spPr>
        <p:txBody>
          <a:bodyPr vert="horz" lIns="96606" tIns="48303" rIns="96606" bIns="48303" rtlCol="0" anchor="b"/>
          <a:lstStyle>
            <a:lvl1pPr algn="l">
              <a:defRPr sz="1300"/>
            </a:lvl1pPr>
          </a:lstStyle>
          <a:p>
            <a:endParaRPr lang="en-NZ"/>
          </a:p>
        </p:txBody>
      </p:sp>
      <p:sp>
        <p:nvSpPr>
          <p:cNvPr id="5" name="Slide Number Placeholder 4"/>
          <p:cNvSpPr>
            <a:spLocks noGrp="1"/>
          </p:cNvSpPr>
          <p:nvPr>
            <p:ph type="sldNum" sz="quarter" idx="3"/>
          </p:nvPr>
        </p:nvSpPr>
        <p:spPr>
          <a:xfrm>
            <a:off x="3901698" y="9516038"/>
            <a:ext cx="2984871" cy="500936"/>
          </a:xfrm>
          <a:prstGeom prst="rect">
            <a:avLst/>
          </a:prstGeom>
        </p:spPr>
        <p:txBody>
          <a:bodyPr vert="horz" lIns="96606" tIns="48303" rIns="96606" bIns="48303" rtlCol="0" anchor="b"/>
          <a:lstStyle>
            <a:lvl1pPr algn="r">
              <a:defRPr sz="1300"/>
            </a:lvl1pPr>
          </a:lstStyle>
          <a:p>
            <a:fld id="{BBDF00F3-B627-4EF2-9BDE-1FFBA359FAD1}" type="slidenum">
              <a:rPr lang="en-NZ" smtClean="0"/>
              <a:t>‹#›</a:t>
            </a:fld>
            <a:endParaRPr lang="en-NZ"/>
          </a:p>
        </p:txBody>
      </p:sp>
    </p:spTree>
    <p:extLst>
      <p:ext uri="{BB962C8B-B14F-4D97-AF65-F5344CB8AC3E}">
        <p14:creationId xmlns:p14="http://schemas.microsoft.com/office/powerpoint/2010/main" val="357602974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4871" cy="500936"/>
          </a:xfrm>
          <a:prstGeom prst="rect">
            <a:avLst/>
          </a:prstGeom>
        </p:spPr>
        <p:txBody>
          <a:bodyPr vert="horz" lIns="96606" tIns="48303" rIns="96606" bIns="48303" rtlCol="0"/>
          <a:lstStyle>
            <a:lvl1pPr algn="l" eaLnBrk="1" fontAlgn="auto" hangingPunct="1">
              <a:spcBef>
                <a:spcPts val="0"/>
              </a:spcBef>
              <a:spcAft>
                <a:spcPts val="0"/>
              </a:spcAft>
              <a:defRPr sz="1300">
                <a:latin typeface="+mn-lt"/>
                <a:cs typeface="+mn-cs"/>
              </a:defRPr>
            </a:lvl1pPr>
          </a:lstStyle>
          <a:p>
            <a:pPr>
              <a:defRPr/>
            </a:pPr>
            <a:endParaRPr lang="en-AU"/>
          </a:p>
        </p:txBody>
      </p:sp>
      <p:sp>
        <p:nvSpPr>
          <p:cNvPr id="3" name="Date Placeholder 2"/>
          <p:cNvSpPr>
            <a:spLocks noGrp="1"/>
          </p:cNvSpPr>
          <p:nvPr>
            <p:ph type="dt" idx="1"/>
          </p:nvPr>
        </p:nvSpPr>
        <p:spPr>
          <a:xfrm>
            <a:off x="3901698" y="0"/>
            <a:ext cx="2984871" cy="500936"/>
          </a:xfrm>
          <a:prstGeom prst="rect">
            <a:avLst/>
          </a:prstGeom>
        </p:spPr>
        <p:txBody>
          <a:bodyPr vert="horz" lIns="96606" tIns="48303" rIns="96606" bIns="48303" rtlCol="0"/>
          <a:lstStyle>
            <a:lvl1pPr algn="r" eaLnBrk="1" fontAlgn="auto" hangingPunct="1">
              <a:spcBef>
                <a:spcPts val="0"/>
              </a:spcBef>
              <a:spcAft>
                <a:spcPts val="0"/>
              </a:spcAft>
              <a:defRPr sz="1300">
                <a:latin typeface="+mn-lt"/>
                <a:cs typeface="+mn-cs"/>
              </a:defRPr>
            </a:lvl1pPr>
          </a:lstStyle>
          <a:p>
            <a:pPr>
              <a:defRPr/>
            </a:pPr>
            <a:fld id="{7F07E5BF-2A3F-4CAB-856B-B44B339CD197}" type="datetimeFigureOut">
              <a:rPr lang="en-AU"/>
              <a:pPr>
                <a:defRPr/>
              </a:pPr>
              <a:t>13/03/2018</a:t>
            </a:fld>
            <a:endParaRPr lang="en-AU"/>
          </a:p>
        </p:txBody>
      </p:sp>
      <p:sp>
        <p:nvSpPr>
          <p:cNvPr id="4" name="Slide Image Placeholder 3"/>
          <p:cNvSpPr>
            <a:spLocks noGrp="1" noRot="1" noChangeAspect="1"/>
          </p:cNvSpPr>
          <p:nvPr>
            <p:ph type="sldImg" idx="2"/>
          </p:nvPr>
        </p:nvSpPr>
        <p:spPr>
          <a:xfrm>
            <a:off x="939800" y="750888"/>
            <a:ext cx="5008563" cy="3757612"/>
          </a:xfrm>
          <a:prstGeom prst="rect">
            <a:avLst/>
          </a:prstGeom>
          <a:noFill/>
          <a:ln w="12700">
            <a:solidFill>
              <a:prstClr val="black"/>
            </a:solidFill>
          </a:ln>
        </p:spPr>
        <p:txBody>
          <a:bodyPr vert="horz" lIns="96606" tIns="48303" rIns="96606" bIns="48303" rtlCol="0" anchor="ctr"/>
          <a:lstStyle/>
          <a:p>
            <a:pPr lvl="0"/>
            <a:endParaRPr lang="en-AU" noProof="0" smtClean="0"/>
          </a:p>
        </p:txBody>
      </p:sp>
      <p:sp>
        <p:nvSpPr>
          <p:cNvPr id="5" name="Notes Placeholder 4"/>
          <p:cNvSpPr>
            <a:spLocks noGrp="1"/>
          </p:cNvSpPr>
          <p:nvPr>
            <p:ph type="body" sz="quarter" idx="3"/>
          </p:nvPr>
        </p:nvSpPr>
        <p:spPr>
          <a:xfrm>
            <a:off x="688817" y="4758889"/>
            <a:ext cx="5510530" cy="4508421"/>
          </a:xfrm>
          <a:prstGeom prst="rect">
            <a:avLst/>
          </a:prstGeom>
        </p:spPr>
        <p:txBody>
          <a:bodyPr vert="horz" lIns="96606" tIns="48303" rIns="96606" bIns="48303"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AU" noProof="0" smtClean="0"/>
          </a:p>
        </p:txBody>
      </p:sp>
      <p:sp>
        <p:nvSpPr>
          <p:cNvPr id="6" name="Footer Placeholder 5"/>
          <p:cNvSpPr>
            <a:spLocks noGrp="1"/>
          </p:cNvSpPr>
          <p:nvPr>
            <p:ph type="ftr" sz="quarter" idx="4"/>
          </p:nvPr>
        </p:nvSpPr>
        <p:spPr>
          <a:xfrm>
            <a:off x="0" y="9516038"/>
            <a:ext cx="2984871" cy="500936"/>
          </a:xfrm>
          <a:prstGeom prst="rect">
            <a:avLst/>
          </a:prstGeom>
        </p:spPr>
        <p:txBody>
          <a:bodyPr vert="horz" lIns="96606" tIns="48303" rIns="96606" bIns="48303" rtlCol="0" anchor="b"/>
          <a:lstStyle>
            <a:lvl1pPr algn="l" eaLnBrk="1" fontAlgn="auto" hangingPunct="1">
              <a:spcBef>
                <a:spcPts val="0"/>
              </a:spcBef>
              <a:spcAft>
                <a:spcPts val="0"/>
              </a:spcAft>
              <a:defRPr sz="1300">
                <a:latin typeface="+mn-lt"/>
                <a:cs typeface="+mn-cs"/>
              </a:defRPr>
            </a:lvl1pPr>
          </a:lstStyle>
          <a:p>
            <a:pPr>
              <a:defRPr/>
            </a:pPr>
            <a:endParaRPr lang="en-AU"/>
          </a:p>
        </p:txBody>
      </p:sp>
      <p:sp>
        <p:nvSpPr>
          <p:cNvPr id="7" name="Slide Number Placeholder 6"/>
          <p:cNvSpPr>
            <a:spLocks noGrp="1"/>
          </p:cNvSpPr>
          <p:nvPr>
            <p:ph type="sldNum" sz="quarter" idx="5"/>
          </p:nvPr>
        </p:nvSpPr>
        <p:spPr>
          <a:xfrm>
            <a:off x="3901698" y="9516038"/>
            <a:ext cx="2984871" cy="500936"/>
          </a:xfrm>
          <a:prstGeom prst="rect">
            <a:avLst/>
          </a:prstGeom>
        </p:spPr>
        <p:txBody>
          <a:bodyPr vert="horz" wrap="square" lIns="96606" tIns="48303" rIns="96606" bIns="48303" numCol="1" anchor="b" anchorCtr="0" compatLnSpc="1">
            <a:prstTxWarp prst="textNoShape">
              <a:avLst/>
            </a:prstTxWarp>
          </a:bodyPr>
          <a:lstStyle>
            <a:lvl1pPr algn="r" eaLnBrk="1" hangingPunct="1">
              <a:defRPr sz="1300"/>
            </a:lvl1pPr>
          </a:lstStyle>
          <a:p>
            <a:pPr>
              <a:defRPr/>
            </a:pPr>
            <a:fld id="{951DAD42-DDCC-4915-9459-F56A36090CBD}" type="slidenum">
              <a:rPr lang="en-AU" altLang="en-US"/>
              <a:pPr>
                <a:defRPr/>
              </a:pPr>
              <a:t>‹#›</a:t>
            </a:fld>
            <a:endParaRPr lang="en-AU" altLang="en-US"/>
          </a:p>
        </p:txBody>
      </p:sp>
    </p:spTree>
    <p:extLst>
      <p:ext uri="{BB962C8B-B14F-4D97-AF65-F5344CB8AC3E}">
        <p14:creationId xmlns:p14="http://schemas.microsoft.com/office/powerpoint/2010/main" val="212241666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NZ" altLang="en-US" smtClean="0"/>
          </a:p>
        </p:txBody>
      </p:sp>
      <p:sp>
        <p:nvSpPr>
          <p:cNvPr id="41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84927" indent="-301895">
              <a:defRPr>
                <a:solidFill>
                  <a:schemeClr val="tx1"/>
                </a:solidFill>
                <a:latin typeface="Calibri" panose="020F0502020204030204" pitchFamily="34" charset="0"/>
                <a:cs typeface="Arial" panose="020B0604020202020204" pitchFamily="34" charset="0"/>
              </a:defRPr>
            </a:lvl2pPr>
            <a:lvl3pPr marL="1207580" indent="-241516">
              <a:defRPr>
                <a:solidFill>
                  <a:schemeClr val="tx1"/>
                </a:solidFill>
                <a:latin typeface="Calibri" panose="020F0502020204030204" pitchFamily="34" charset="0"/>
                <a:cs typeface="Arial" panose="020B0604020202020204" pitchFamily="34" charset="0"/>
              </a:defRPr>
            </a:lvl3pPr>
            <a:lvl4pPr marL="1690611" indent="-241516">
              <a:defRPr>
                <a:solidFill>
                  <a:schemeClr val="tx1"/>
                </a:solidFill>
                <a:latin typeface="Calibri" panose="020F0502020204030204" pitchFamily="34" charset="0"/>
                <a:cs typeface="Arial" panose="020B0604020202020204" pitchFamily="34" charset="0"/>
              </a:defRPr>
            </a:lvl4pPr>
            <a:lvl5pPr marL="2173643" indent="-241516">
              <a:defRPr>
                <a:solidFill>
                  <a:schemeClr val="tx1"/>
                </a:solidFill>
                <a:latin typeface="Calibri" panose="020F0502020204030204" pitchFamily="34" charset="0"/>
                <a:cs typeface="Arial" panose="020B0604020202020204" pitchFamily="34" charset="0"/>
              </a:defRPr>
            </a:lvl5pPr>
            <a:lvl6pPr marL="2656675" indent="-241516"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3139707" indent="-241516"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622739" indent="-241516"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4105770" indent="-241516"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3CE8F922-294E-42EF-BD0A-139D5403FDF8}" type="slidenum">
              <a:rPr lang="en-AU" altLang="en-US" smtClean="0"/>
              <a:pPr/>
              <a:t>1</a:t>
            </a:fld>
            <a:endParaRPr lang="en-AU" altLang="en-US" smtClean="0"/>
          </a:p>
        </p:txBody>
      </p:sp>
    </p:spTree>
    <p:extLst>
      <p:ext uri="{BB962C8B-B14F-4D97-AF65-F5344CB8AC3E}">
        <p14:creationId xmlns:p14="http://schemas.microsoft.com/office/powerpoint/2010/main" val="200596904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Out of the 230 that were</a:t>
            </a:r>
            <a:r>
              <a:rPr lang="en-US" baseline="0" dirty="0" smtClean="0"/>
              <a:t> surveyed 217 were unemployed and 13 are engaged in formal employment. Out of the 217 that were unemployed 118 are male while 99 are female. For the 13 that are employed 9 are males while 4 are females</a:t>
            </a:r>
            <a:endParaRPr lang="en-US" dirty="0"/>
          </a:p>
        </p:txBody>
      </p:sp>
      <p:sp>
        <p:nvSpPr>
          <p:cNvPr id="4" name="Slide Number Placeholder 3"/>
          <p:cNvSpPr>
            <a:spLocks noGrp="1"/>
          </p:cNvSpPr>
          <p:nvPr>
            <p:ph type="sldNum" sz="quarter" idx="10"/>
          </p:nvPr>
        </p:nvSpPr>
        <p:spPr/>
        <p:txBody>
          <a:bodyPr/>
          <a:lstStyle/>
          <a:p>
            <a:pPr>
              <a:defRPr/>
            </a:pPr>
            <a:fld id="{951DAD42-DDCC-4915-9459-F56A36090CBD}" type="slidenum">
              <a:rPr lang="en-AU" altLang="en-US" smtClean="0"/>
              <a:pPr>
                <a:defRPr/>
              </a:pPr>
              <a:t>12</a:t>
            </a:fld>
            <a:endParaRPr lang="en-AU" altLang="en-US"/>
          </a:p>
        </p:txBody>
      </p:sp>
    </p:spTree>
    <p:extLst>
      <p:ext uri="{BB962C8B-B14F-4D97-AF65-F5344CB8AC3E}">
        <p14:creationId xmlns:p14="http://schemas.microsoft.com/office/powerpoint/2010/main" val="351086337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NZ" altLang="en-US" smtClean="0"/>
          </a:p>
        </p:txBody>
      </p:sp>
      <p:sp>
        <p:nvSpPr>
          <p:cNvPr id="174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300">
                <a:solidFill>
                  <a:schemeClr val="tx1"/>
                </a:solidFill>
                <a:latin typeface="Calibri" panose="020F0502020204030204" pitchFamily="34" charset="0"/>
              </a:defRPr>
            </a:lvl1pPr>
            <a:lvl2pPr marL="784927" indent="-301895">
              <a:spcBef>
                <a:spcPct val="30000"/>
              </a:spcBef>
              <a:defRPr sz="1300">
                <a:solidFill>
                  <a:schemeClr val="tx1"/>
                </a:solidFill>
                <a:latin typeface="Calibri" panose="020F0502020204030204" pitchFamily="34" charset="0"/>
              </a:defRPr>
            </a:lvl2pPr>
            <a:lvl3pPr marL="1207580" indent="-241516">
              <a:spcBef>
                <a:spcPct val="30000"/>
              </a:spcBef>
              <a:defRPr sz="1300">
                <a:solidFill>
                  <a:schemeClr val="tx1"/>
                </a:solidFill>
                <a:latin typeface="Calibri" panose="020F0502020204030204" pitchFamily="34" charset="0"/>
              </a:defRPr>
            </a:lvl3pPr>
            <a:lvl4pPr marL="1690611" indent="-241516">
              <a:spcBef>
                <a:spcPct val="30000"/>
              </a:spcBef>
              <a:defRPr sz="1300">
                <a:solidFill>
                  <a:schemeClr val="tx1"/>
                </a:solidFill>
                <a:latin typeface="Calibri" panose="020F0502020204030204" pitchFamily="34" charset="0"/>
              </a:defRPr>
            </a:lvl4pPr>
            <a:lvl5pPr marL="2173643" indent="-241516">
              <a:spcBef>
                <a:spcPct val="30000"/>
              </a:spcBef>
              <a:defRPr sz="1300">
                <a:solidFill>
                  <a:schemeClr val="tx1"/>
                </a:solidFill>
                <a:latin typeface="Calibri" panose="020F0502020204030204" pitchFamily="34" charset="0"/>
              </a:defRPr>
            </a:lvl5pPr>
            <a:lvl6pPr marL="2656675" indent="-241516" eaLnBrk="0" fontAlgn="base" hangingPunct="0">
              <a:spcBef>
                <a:spcPct val="30000"/>
              </a:spcBef>
              <a:spcAft>
                <a:spcPct val="0"/>
              </a:spcAft>
              <a:defRPr sz="1300">
                <a:solidFill>
                  <a:schemeClr val="tx1"/>
                </a:solidFill>
                <a:latin typeface="Calibri" panose="020F0502020204030204" pitchFamily="34" charset="0"/>
              </a:defRPr>
            </a:lvl6pPr>
            <a:lvl7pPr marL="3139707" indent="-241516" eaLnBrk="0" fontAlgn="base" hangingPunct="0">
              <a:spcBef>
                <a:spcPct val="30000"/>
              </a:spcBef>
              <a:spcAft>
                <a:spcPct val="0"/>
              </a:spcAft>
              <a:defRPr sz="1300">
                <a:solidFill>
                  <a:schemeClr val="tx1"/>
                </a:solidFill>
                <a:latin typeface="Calibri" panose="020F0502020204030204" pitchFamily="34" charset="0"/>
              </a:defRPr>
            </a:lvl7pPr>
            <a:lvl8pPr marL="3622739" indent="-241516" eaLnBrk="0" fontAlgn="base" hangingPunct="0">
              <a:spcBef>
                <a:spcPct val="30000"/>
              </a:spcBef>
              <a:spcAft>
                <a:spcPct val="0"/>
              </a:spcAft>
              <a:defRPr sz="1300">
                <a:solidFill>
                  <a:schemeClr val="tx1"/>
                </a:solidFill>
                <a:latin typeface="Calibri" panose="020F0502020204030204" pitchFamily="34" charset="0"/>
              </a:defRPr>
            </a:lvl8pPr>
            <a:lvl9pPr marL="4105770" indent="-241516" eaLnBrk="0" fontAlgn="base" hangingPunct="0">
              <a:spcBef>
                <a:spcPct val="30000"/>
              </a:spcBef>
              <a:spcAft>
                <a:spcPct val="0"/>
              </a:spcAft>
              <a:defRPr sz="1300">
                <a:solidFill>
                  <a:schemeClr val="tx1"/>
                </a:solidFill>
                <a:latin typeface="Calibri" panose="020F0502020204030204" pitchFamily="34" charset="0"/>
              </a:defRPr>
            </a:lvl9pPr>
          </a:lstStyle>
          <a:p>
            <a:pPr>
              <a:spcBef>
                <a:spcPct val="0"/>
              </a:spcBef>
            </a:pPr>
            <a:fld id="{2FA6BC7E-1E95-4EAF-8F40-86F042C80442}" type="slidenum">
              <a:rPr lang="en-AU" altLang="en-US" smtClean="0">
                <a:solidFill>
                  <a:srgbClr val="000000"/>
                </a:solidFill>
              </a:rPr>
              <a:pPr>
                <a:spcBef>
                  <a:spcPct val="0"/>
                </a:spcBef>
              </a:pPr>
              <a:t>13</a:t>
            </a:fld>
            <a:endParaRPr lang="en-AU" altLang="en-US" smtClean="0">
              <a:solidFill>
                <a:srgbClr val="000000"/>
              </a:solidFill>
            </a:endParaRPr>
          </a:p>
        </p:txBody>
      </p:sp>
    </p:spTree>
    <p:extLst>
      <p:ext uri="{BB962C8B-B14F-4D97-AF65-F5344CB8AC3E}">
        <p14:creationId xmlns:p14="http://schemas.microsoft.com/office/powerpoint/2010/main" val="378880101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NZ" altLang="en-US" smtClean="0"/>
          </a:p>
        </p:txBody>
      </p:sp>
      <p:sp>
        <p:nvSpPr>
          <p:cNvPr id="215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84927" indent="-301895">
              <a:defRPr>
                <a:solidFill>
                  <a:schemeClr val="tx1"/>
                </a:solidFill>
                <a:latin typeface="Calibri" panose="020F0502020204030204" pitchFamily="34" charset="0"/>
                <a:cs typeface="Arial" panose="020B0604020202020204" pitchFamily="34" charset="0"/>
              </a:defRPr>
            </a:lvl2pPr>
            <a:lvl3pPr marL="1207580" indent="-241516">
              <a:defRPr>
                <a:solidFill>
                  <a:schemeClr val="tx1"/>
                </a:solidFill>
                <a:latin typeface="Calibri" panose="020F0502020204030204" pitchFamily="34" charset="0"/>
                <a:cs typeface="Arial" panose="020B0604020202020204" pitchFamily="34" charset="0"/>
              </a:defRPr>
            </a:lvl3pPr>
            <a:lvl4pPr marL="1690611" indent="-241516">
              <a:defRPr>
                <a:solidFill>
                  <a:schemeClr val="tx1"/>
                </a:solidFill>
                <a:latin typeface="Calibri" panose="020F0502020204030204" pitchFamily="34" charset="0"/>
                <a:cs typeface="Arial" panose="020B0604020202020204" pitchFamily="34" charset="0"/>
              </a:defRPr>
            </a:lvl4pPr>
            <a:lvl5pPr marL="2173643" indent="-241516">
              <a:defRPr>
                <a:solidFill>
                  <a:schemeClr val="tx1"/>
                </a:solidFill>
                <a:latin typeface="Calibri" panose="020F0502020204030204" pitchFamily="34" charset="0"/>
                <a:cs typeface="Arial" panose="020B0604020202020204" pitchFamily="34" charset="0"/>
              </a:defRPr>
            </a:lvl5pPr>
            <a:lvl6pPr marL="2656675" indent="-241516"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3139707" indent="-241516"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622739" indent="-241516"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4105770" indent="-241516"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17D9D40A-4DC9-4FE7-8D13-BA4710B580F3}" type="slidenum">
              <a:rPr lang="en-AU" altLang="en-US" smtClean="0"/>
              <a:pPr/>
              <a:t>15</a:t>
            </a:fld>
            <a:endParaRPr lang="en-AU" altLang="en-US" smtClean="0"/>
          </a:p>
        </p:txBody>
      </p:sp>
    </p:spTree>
    <p:extLst>
      <p:ext uri="{BB962C8B-B14F-4D97-AF65-F5344CB8AC3E}">
        <p14:creationId xmlns:p14="http://schemas.microsoft.com/office/powerpoint/2010/main" val="20926914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NZ" altLang="en-US" smtClean="0"/>
          </a:p>
        </p:txBody>
      </p:sp>
      <p:sp>
        <p:nvSpPr>
          <p:cNvPr id="71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84927" indent="-301895">
              <a:defRPr>
                <a:solidFill>
                  <a:schemeClr val="tx1"/>
                </a:solidFill>
                <a:latin typeface="Calibri" panose="020F0502020204030204" pitchFamily="34" charset="0"/>
                <a:cs typeface="Arial" panose="020B0604020202020204" pitchFamily="34" charset="0"/>
              </a:defRPr>
            </a:lvl2pPr>
            <a:lvl3pPr marL="1207580" indent="-241516">
              <a:defRPr>
                <a:solidFill>
                  <a:schemeClr val="tx1"/>
                </a:solidFill>
                <a:latin typeface="Calibri" panose="020F0502020204030204" pitchFamily="34" charset="0"/>
                <a:cs typeface="Arial" panose="020B0604020202020204" pitchFamily="34" charset="0"/>
              </a:defRPr>
            </a:lvl3pPr>
            <a:lvl4pPr marL="1690611" indent="-241516">
              <a:defRPr>
                <a:solidFill>
                  <a:schemeClr val="tx1"/>
                </a:solidFill>
                <a:latin typeface="Calibri" panose="020F0502020204030204" pitchFamily="34" charset="0"/>
                <a:cs typeface="Arial" panose="020B0604020202020204" pitchFamily="34" charset="0"/>
              </a:defRPr>
            </a:lvl4pPr>
            <a:lvl5pPr marL="2173643" indent="-241516">
              <a:defRPr>
                <a:solidFill>
                  <a:schemeClr val="tx1"/>
                </a:solidFill>
                <a:latin typeface="Calibri" panose="020F0502020204030204" pitchFamily="34" charset="0"/>
                <a:cs typeface="Arial" panose="020B0604020202020204" pitchFamily="34" charset="0"/>
              </a:defRPr>
            </a:lvl5pPr>
            <a:lvl6pPr marL="2656675" indent="-241516"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3139707" indent="-241516"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622739" indent="-241516"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4105770" indent="-241516"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6119F47C-F5F9-4B5A-ABBC-5A2AD0E758C3}" type="slidenum">
              <a:rPr lang="en-AU" altLang="en-US" smtClean="0"/>
              <a:pPr/>
              <a:t>2</a:t>
            </a:fld>
            <a:endParaRPr lang="en-AU" altLang="en-US" smtClean="0"/>
          </a:p>
        </p:txBody>
      </p:sp>
    </p:spTree>
    <p:extLst>
      <p:ext uri="{BB962C8B-B14F-4D97-AF65-F5344CB8AC3E}">
        <p14:creationId xmlns:p14="http://schemas.microsoft.com/office/powerpoint/2010/main" val="39866014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NZ" altLang="en-US" smtClean="0"/>
          </a:p>
        </p:txBody>
      </p:sp>
      <p:sp>
        <p:nvSpPr>
          <p:cNvPr id="92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84927" indent="-301895">
              <a:defRPr>
                <a:solidFill>
                  <a:schemeClr val="tx1"/>
                </a:solidFill>
                <a:latin typeface="Calibri" panose="020F0502020204030204" pitchFamily="34" charset="0"/>
                <a:cs typeface="Arial" panose="020B0604020202020204" pitchFamily="34" charset="0"/>
              </a:defRPr>
            </a:lvl2pPr>
            <a:lvl3pPr marL="1207580" indent="-241516">
              <a:defRPr>
                <a:solidFill>
                  <a:schemeClr val="tx1"/>
                </a:solidFill>
                <a:latin typeface="Calibri" panose="020F0502020204030204" pitchFamily="34" charset="0"/>
                <a:cs typeface="Arial" panose="020B0604020202020204" pitchFamily="34" charset="0"/>
              </a:defRPr>
            </a:lvl3pPr>
            <a:lvl4pPr marL="1690611" indent="-241516">
              <a:defRPr>
                <a:solidFill>
                  <a:schemeClr val="tx1"/>
                </a:solidFill>
                <a:latin typeface="Calibri" panose="020F0502020204030204" pitchFamily="34" charset="0"/>
                <a:cs typeface="Arial" panose="020B0604020202020204" pitchFamily="34" charset="0"/>
              </a:defRPr>
            </a:lvl4pPr>
            <a:lvl5pPr marL="2173643" indent="-241516">
              <a:defRPr>
                <a:solidFill>
                  <a:schemeClr val="tx1"/>
                </a:solidFill>
                <a:latin typeface="Calibri" panose="020F0502020204030204" pitchFamily="34" charset="0"/>
                <a:cs typeface="Arial" panose="020B0604020202020204" pitchFamily="34" charset="0"/>
              </a:defRPr>
            </a:lvl5pPr>
            <a:lvl6pPr marL="2656675" indent="-241516"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3139707" indent="-241516"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622739" indent="-241516"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4105770" indent="-241516"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33B5C1F6-6D88-4B18-B62D-E95843645370}" type="slidenum">
              <a:rPr lang="en-AU" altLang="en-US" smtClean="0"/>
              <a:pPr/>
              <a:t>3</a:t>
            </a:fld>
            <a:endParaRPr lang="en-AU" altLang="en-US" smtClean="0"/>
          </a:p>
        </p:txBody>
      </p:sp>
    </p:spTree>
    <p:extLst>
      <p:ext uri="{BB962C8B-B14F-4D97-AF65-F5344CB8AC3E}">
        <p14:creationId xmlns:p14="http://schemas.microsoft.com/office/powerpoint/2010/main" val="1177928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Out</a:t>
            </a:r>
            <a:r>
              <a:rPr lang="en-US" baseline="0" dirty="0" smtClean="0"/>
              <a:t> of the 230 persons with disabilities that was assessed, 103 were Female and 127 were male, and they are all living in Tongatapu</a:t>
            </a:r>
            <a:endParaRPr lang="en-US" dirty="0"/>
          </a:p>
        </p:txBody>
      </p:sp>
      <p:sp>
        <p:nvSpPr>
          <p:cNvPr id="4" name="Slide Number Placeholder 3"/>
          <p:cNvSpPr>
            <a:spLocks noGrp="1"/>
          </p:cNvSpPr>
          <p:nvPr>
            <p:ph type="sldNum" sz="quarter" idx="10"/>
          </p:nvPr>
        </p:nvSpPr>
        <p:spPr/>
        <p:txBody>
          <a:bodyPr/>
          <a:lstStyle/>
          <a:p>
            <a:pPr>
              <a:defRPr/>
            </a:pPr>
            <a:fld id="{951DAD42-DDCC-4915-9459-F56A36090CBD}" type="slidenum">
              <a:rPr lang="en-AU" altLang="en-US" smtClean="0"/>
              <a:pPr>
                <a:defRPr/>
              </a:pPr>
              <a:t>5</a:t>
            </a:fld>
            <a:endParaRPr lang="en-AU" altLang="en-US"/>
          </a:p>
        </p:txBody>
      </p:sp>
    </p:spTree>
    <p:extLst>
      <p:ext uri="{BB962C8B-B14F-4D97-AF65-F5344CB8AC3E}">
        <p14:creationId xmlns:p14="http://schemas.microsoft.com/office/powerpoint/2010/main" val="7176226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Out of the 230 persons with disabilities that was assessed 182 were above</a:t>
            </a:r>
            <a:r>
              <a:rPr lang="en-US" baseline="0" dirty="0" smtClean="0"/>
              <a:t> the age of 18, 33 were children who were 17 years and below and 15 do not know their age nor date of birth. Out of the 182 adults assessed 84 were females and 98 were males, Out of the 33 children assessed 12 were girls and 21 were boys. For those with no date of birth nor age 7 were females and 8 were males</a:t>
            </a:r>
            <a:endParaRPr lang="en-US" dirty="0"/>
          </a:p>
        </p:txBody>
      </p:sp>
      <p:sp>
        <p:nvSpPr>
          <p:cNvPr id="4" name="Slide Number Placeholder 3"/>
          <p:cNvSpPr>
            <a:spLocks noGrp="1"/>
          </p:cNvSpPr>
          <p:nvPr>
            <p:ph type="sldNum" sz="quarter" idx="10"/>
          </p:nvPr>
        </p:nvSpPr>
        <p:spPr/>
        <p:txBody>
          <a:bodyPr/>
          <a:lstStyle/>
          <a:p>
            <a:pPr>
              <a:defRPr/>
            </a:pPr>
            <a:fld id="{951DAD42-DDCC-4915-9459-F56A36090CBD}" type="slidenum">
              <a:rPr lang="en-AU" altLang="en-US" smtClean="0"/>
              <a:pPr>
                <a:defRPr/>
              </a:pPr>
              <a:t>6</a:t>
            </a:fld>
            <a:endParaRPr lang="en-AU" altLang="en-US"/>
          </a:p>
        </p:txBody>
      </p:sp>
    </p:spTree>
    <p:extLst>
      <p:ext uri="{BB962C8B-B14F-4D97-AF65-F5344CB8AC3E}">
        <p14:creationId xmlns:p14="http://schemas.microsoft.com/office/powerpoint/2010/main" val="1708778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Out of the 230 persons with disabilities assessed 145 of them</a:t>
            </a:r>
            <a:r>
              <a:rPr lang="en-US" baseline="0" dirty="0" smtClean="0"/>
              <a:t> their shelter is partially damaged, 16 are completely destroyed and 69 still have their homes intact.</a:t>
            </a:r>
            <a:endParaRPr lang="en-US" dirty="0"/>
          </a:p>
        </p:txBody>
      </p:sp>
      <p:sp>
        <p:nvSpPr>
          <p:cNvPr id="4" name="Slide Number Placeholder 3"/>
          <p:cNvSpPr>
            <a:spLocks noGrp="1"/>
          </p:cNvSpPr>
          <p:nvPr>
            <p:ph type="sldNum" sz="quarter" idx="10"/>
          </p:nvPr>
        </p:nvSpPr>
        <p:spPr/>
        <p:txBody>
          <a:bodyPr/>
          <a:lstStyle/>
          <a:p>
            <a:pPr>
              <a:defRPr/>
            </a:pPr>
            <a:fld id="{951DAD42-DDCC-4915-9459-F56A36090CBD}" type="slidenum">
              <a:rPr lang="en-AU" altLang="en-US" smtClean="0"/>
              <a:pPr>
                <a:defRPr/>
              </a:pPr>
              <a:t>7</a:t>
            </a:fld>
            <a:endParaRPr lang="en-AU" altLang="en-US"/>
          </a:p>
        </p:txBody>
      </p:sp>
    </p:spTree>
    <p:extLst>
      <p:ext uri="{BB962C8B-B14F-4D97-AF65-F5344CB8AC3E}">
        <p14:creationId xmlns:p14="http://schemas.microsoft.com/office/powerpoint/2010/main" val="25848085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Out of</a:t>
            </a:r>
            <a:r>
              <a:rPr lang="en-US" baseline="0" dirty="0" smtClean="0"/>
              <a:t> the 16 persons with disabilities whose homes were completely destroyed 12 were male and 4 were females, for the 145 houses that were partially damaged 80 were male and 65 were females</a:t>
            </a:r>
            <a:endParaRPr lang="en-US" dirty="0"/>
          </a:p>
        </p:txBody>
      </p:sp>
      <p:sp>
        <p:nvSpPr>
          <p:cNvPr id="4" name="Slide Number Placeholder 3"/>
          <p:cNvSpPr>
            <a:spLocks noGrp="1"/>
          </p:cNvSpPr>
          <p:nvPr>
            <p:ph type="sldNum" sz="quarter" idx="10"/>
          </p:nvPr>
        </p:nvSpPr>
        <p:spPr/>
        <p:txBody>
          <a:bodyPr/>
          <a:lstStyle/>
          <a:p>
            <a:pPr>
              <a:defRPr/>
            </a:pPr>
            <a:fld id="{951DAD42-DDCC-4915-9459-F56A36090CBD}" type="slidenum">
              <a:rPr lang="en-AU" altLang="en-US" smtClean="0"/>
              <a:pPr>
                <a:defRPr/>
              </a:pPr>
              <a:t>8</a:t>
            </a:fld>
            <a:endParaRPr lang="en-AU" altLang="en-US"/>
          </a:p>
        </p:txBody>
      </p:sp>
    </p:spTree>
    <p:extLst>
      <p:ext uri="{BB962C8B-B14F-4D97-AF65-F5344CB8AC3E}">
        <p14:creationId xmlns:p14="http://schemas.microsoft.com/office/powerpoint/2010/main" val="35356036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terms of</a:t>
            </a:r>
            <a:r>
              <a:rPr lang="en-US" baseline="0" dirty="0" smtClean="0"/>
              <a:t> basic needs assessment 54% needs shelter, 79% needs water, 78% need food, 50% need clothes, 69% need First Aid Medicines, 74% need Hygiene and Sanitary Kits, 15% need Counselling/ Psychosocial Support, 32% need livelihood tools</a:t>
            </a:r>
            <a:endParaRPr lang="en-US" dirty="0"/>
          </a:p>
        </p:txBody>
      </p:sp>
      <p:sp>
        <p:nvSpPr>
          <p:cNvPr id="4" name="Slide Number Placeholder 3"/>
          <p:cNvSpPr>
            <a:spLocks noGrp="1"/>
          </p:cNvSpPr>
          <p:nvPr>
            <p:ph type="sldNum" sz="quarter" idx="10"/>
          </p:nvPr>
        </p:nvSpPr>
        <p:spPr/>
        <p:txBody>
          <a:bodyPr/>
          <a:lstStyle/>
          <a:p>
            <a:pPr>
              <a:defRPr/>
            </a:pPr>
            <a:fld id="{951DAD42-DDCC-4915-9459-F56A36090CBD}" type="slidenum">
              <a:rPr lang="en-AU" altLang="en-US" smtClean="0"/>
              <a:pPr>
                <a:defRPr/>
              </a:pPr>
              <a:t>9</a:t>
            </a:fld>
            <a:endParaRPr lang="en-AU" altLang="en-US"/>
          </a:p>
        </p:txBody>
      </p:sp>
    </p:spTree>
    <p:extLst>
      <p:ext uri="{BB962C8B-B14F-4D97-AF65-F5344CB8AC3E}">
        <p14:creationId xmlns:p14="http://schemas.microsoft.com/office/powerpoint/2010/main" val="6454459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Out of the 230 persons with disabilities that was assessed 103 did</a:t>
            </a:r>
            <a:r>
              <a:rPr lang="en-US" baseline="0" dirty="0" smtClean="0"/>
              <a:t> not receive humanitarian assistance while 127 do receive humanitarian assistance as of 7 March 2018. Out of the 103 that did not received the assistance 56 were male and 47 were females.</a:t>
            </a:r>
            <a:endParaRPr lang="en-US" dirty="0"/>
          </a:p>
        </p:txBody>
      </p:sp>
      <p:sp>
        <p:nvSpPr>
          <p:cNvPr id="4" name="Slide Number Placeholder 3"/>
          <p:cNvSpPr>
            <a:spLocks noGrp="1"/>
          </p:cNvSpPr>
          <p:nvPr>
            <p:ph type="sldNum" sz="quarter" idx="10"/>
          </p:nvPr>
        </p:nvSpPr>
        <p:spPr/>
        <p:txBody>
          <a:bodyPr/>
          <a:lstStyle/>
          <a:p>
            <a:pPr>
              <a:defRPr/>
            </a:pPr>
            <a:fld id="{951DAD42-DDCC-4915-9459-F56A36090CBD}" type="slidenum">
              <a:rPr lang="en-AU" altLang="en-US" smtClean="0"/>
              <a:pPr>
                <a:defRPr/>
              </a:pPr>
              <a:t>11</a:t>
            </a:fld>
            <a:endParaRPr lang="en-AU" altLang="en-US"/>
          </a:p>
        </p:txBody>
      </p:sp>
    </p:spTree>
    <p:extLst>
      <p:ext uri="{BB962C8B-B14F-4D97-AF65-F5344CB8AC3E}">
        <p14:creationId xmlns:p14="http://schemas.microsoft.com/office/powerpoint/2010/main" val="23507248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084E9AD7-2564-468B-9825-C582BFB2B6F1}" type="datetimeFigureOut">
              <a:rPr lang="en-US"/>
              <a:pPr>
                <a:defRPr/>
              </a:pPr>
              <a:t>3/13/2018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C008286-68D5-4E34-AEFA-682C585BB204}" type="slidenum">
              <a:rPr lang="en-US" altLang="en-US"/>
              <a:pPr>
                <a:defRPr/>
              </a:pPr>
              <a:t>‹#›</a:t>
            </a:fld>
            <a:endParaRPr lang="en-US" altLang="en-US"/>
          </a:p>
        </p:txBody>
      </p:sp>
    </p:spTree>
    <p:extLst>
      <p:ext uri="{BB962C8B-B14F-4D97-AF65-F5344CB8AC3E}">
        <p14:creationId xmlns:p14="http://schemas.microsoft.com/office/powerpoint/2010/main" val="24131337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54F67A2F-EC1F-40F3-B343-93199E777578}" type="datetimeFigureOut">
              <a:rPr lang="en-US"/>
              <a:pPr>
                <a:defRPr/>
              </a:pPr>
              <a:t>3/13/2018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BEF16A3-5F7E-4A6F-BCB7-B00E83004EAB}" type="slidenum">
              <a:rPr lang="en-US" altLang="en-US"/>
              <a:pPr>
                <a:defRPr/>
              </a:pPr>
              <a:t>‹#›</a:t>
            </a:fld>
            <a:endParaRPr lang="en-US" altLang="en-US"/>
          </a:p>
        </p:txBody>
      </p:sp>
    </p:spTree>
    <p:extLst>
      <p:ext uri="{BB962C8B-B14F-4D97-AF65-F5344CB8AC3E}">
        <p14:creationId xmlns:p14="http://schemas.microsoft.com/office/powerpoint/2010/main" val="42121495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EAFB1B35-82E9-45AC-B789-871D99A41068}" type="datetimeFigureOut">
              <a:rPr lang="en-US"/>
              <a:pPr>
                <a:defRPr/>
              </a:pPr>
              <a:t>3/13/2018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FDF31DF-B2E8-4416-BC50-3EDFF07ABF4C}" type="slidenum">
              <a:rPr lang="en-US" altLang="en-US"/>
              <a:pPr>
                <a:defRPr/>
              </a:pPr>
              <a:t>‹#›</a:t>
            </a:fld>
            <a:endParaRPr lang="en-US" altLang="en-US"/>
          </a:p>
        </p:txBody>
      </p:sp>
    </p:spTree>
    <p:extLst>
      <p:ext uri="{BB962C8B-B14F-4D97-AF65-F5344CB8AC3E}">
        <p14:creationId xmlns:p14="http://schemas.microsoft.com/office/powerpoint/2010/main" val="20301327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691680" y="836711"/>
            <a:ext cx="6995120" cy="921941"/>
          </a:xfrm>
        </p:spPr>
        <p:txBody>
          <a:bodyPr/>
          <a:lstStyle/>
          <a:p>
            <a:r>
              <a:rPr lang="en-US" dirty="0" smtClean="0"/>
              <a:t>Click to edit Master title style</a:t>
            </a:r>
            <a:endParaRPr lang="en-US" dirty="0"/>
          </a:p>
        </p:txBody>
      </p:sp>
      <p:sp>
        <p:nvSpPr>
          <p:cNvPr id="3" name="Content Placeholder 2"/>
          <p:cNvSpPr>
            <a:spLocks noGrp="1"/>
          </p:cNvSpPr>
          <p:nvPr>
            <p:ph idx="1"/>
          </p:nvPr>
        </p:nvSpPr>
        <p:spPr>
          <a:xfrm>
            <a:off x="457200" y="1988840"/>
            <a:ext cx="8229600" cy="4137323"/>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01193A45-6F64-43CC-BD48-61C6137640AA}" type="datetimeFigureOut">
              <a:rPr lang="en-US"/>
              <a:pPr>
                <a:defRPr/>
              </a:pPr>
              <a:t>3/13/2018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6E2CB2E-7A52-471E-BF34-9B1819BD3CFD}" type="slidenum">
              <a:rPr lang="en-US" altLang="en-US"/>
              <a:pPr>
                <a:defRPr/>
              </a:pPr>
              <a:t>‹#›</a:t>
            </a:fld>
            <a:endParaRPr lang="en-US" altLang="en-US"/>
          </a:p>
        </p:txBody>
      </p:sp>
    </p:spTree>
    <p:extLst>
      <p:ext uri="{BB962C8B-B14F-4D97-AF65-F5344CB8AC3E}">
        <p14:creationId xmlns:p14="http://schemas.microsoft.com/office/powerpoint/2010/main" val="33050097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FF9844D7-34F5-4E2C-AA47-D490C9E48106}" type="datetimeFigureOut">
              <a:rPr lang="en-US"/>
              <a:pPr>
                <a:defRPr/>
              </a:pPr>
              <a:t>3/13/2018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496A7CD-11E9-49C4-A983-C85771CE9B6A}" type="slidenum">
              <a:rPr lang="en-US" altLang="en-US"/>
              <a:pPr>
                <a:defRPr/>
              </a:pPr>
              <a:t>‹#›</a:t>
            </a:fld>
            <a:endParaRPr lang="en-US" altLang="en-US"/>
          </a:p>
        </p:txBody>
      </p:sp>
    </p:spTree>
    <p:extLst>
      <p:ext uri="{BB962C8B-B14F-4D97-AF65-F5344CB8AC3E}">
        <p14:creationId xmlns:p14="http://schemas.microsoft.com/office/powerpoint/2010/main" val="5774702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67C290CE-4F5C-4739-95DF-0E82D7D1B0BA}" type="datetimeFigureOut">
              <a:rPr lang="en-US"/>
              <a:pPr>
                <a:defRPr/>
              </a:pPr>
              <a:t>3/13/2018</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C31B5635-1E09-4BEB-82AF-76FCE5975033}" type="slidenum">
              <a:rPr lang="en-US" altLang="en-US"/>
              <a:pPr>
                <a:defRPr/>
              </a:pPr>
              <a:t>‹#›</a:t>
            </a:fld>
            <a:endParaRPr lang="en-US" altLang="en-US"/>
          </a:p>
        </p:txBody>
      </p:sp>
    </p:spTree>
    <p:extLst>
      <p:ext uri="{BB962C8B-B14F-4D97-AF65-F5344CB8AC3E}">
        <p14:creationId xmlns:p14="http://schemas.microsoft.com/office/powerpoint/2010/main" val="9833158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9A3C53B2-8826-4B5A-BA0C-F5F8DA1C3A19}" type="datetimeFigureOut">
              <a:rPr lang="en-US"/>
              <a:pPr>
                <a:defRPr/>
              </a:pPr>
              <a:t>3/13/2018</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37EDD9F2-0D9B-41BF-B303-02ABF4913EBB}" type="slidenum">
              <a:rPr lang="en-US" altLang="en-US"/>
              <a:pPr>
                <a:defRPr/>
              </a:pPr>
              <a:t>‹#›</a:t>
            </a:fld>
            <a:endParaRPr lang="en-US" altLang="en-US"/>
          </a:p>
        </p:txBody>
      </p:sp>
    </p:spTree>
    <p:extLst>
      <p:ext uri="{BB962C8B-B14F-4D97-AF65-F5344CB8AC3E}">
        <p14:creationId xmlns:p14="http://schemas.microsoft.com/office/powerpoint/2010/main" val="15796442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EB6C86D2-148F-4F54-ABA7-0E795EBBC8B2}" type="datetimeFigureOut">
              <a:rPr lang="en-US"/>
              <a:pPr>
                <a:defRPr/>
              </a:pPr>
              <a:t>3/13/2018</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0C8FDA6C-BBFB-4F2C-A2BD-F4AEC2364116}" type="slidenum">
              <a:rPr lang="en-US" altLang="en-US"/>
              <a:pPr>
                <a:defRPr/>
              </a:pPr>
              <a:t>‹#›</a:t>
            </a:fld>
            <a:endParaRPr lang="en-US" altLang="en-US"/>
          </a:p>
        </p:txBody>
      </p:sp>
    </p:spTree>
    <p:extLst>
      <p:ext uri="{BB962C8B-B14F-4D97-AF65-F5344CB8AC3E}">
        <p14:creationId xmlns:p14="http://schemas.microsoft.com/office/powerpoint/2010/main" val="32727879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CC0D3CAE-7F2E-4924-94A8-7BF8BC0868A6}" type="datetimeFigureOut">
              <a:rPr lang="en-US"/>
              <a:pPr>
                <a:defRPr/>
              </a:pPr>
              <a:t>3/13/2018</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CDB5F8B4-5760-4728-92FB-F48E67CF611D}" type="slidenum">
              <a:rPr lang="en-US" altLang="en-US"/>
              <a:pPr>
                <a:defRPr/>
              </a:pPr>
              <a:t>‹#›</a:t>
            </a:fld>
            <a:endParaRPr lang="en-US" altLang="en-US"/>
          </a:p>
        </p:txBody>
      </p:sp>
    </p:spTree>
    <p:extLst>
      <p:ext uri="{BB962C8B-B14F-4D97-AF65-F5344CB8AC3E}">
        <p14:creationId xmlns:p14="http://schemas.microsoft.com/office/powerpoint/2010/main" val="9533747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59C2FEF7-2ED1-4DF6-BBC1-B74D4EDE5156}" type="datetimeFigureOut">
              <a:rPr lang="en-US"/>
              <a:pPr>
                <a:defRPr/>
              </a:pPr>
              <a:t>3/13/2018</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6AAB9AFA-59B4-4DCA-9724-5714E143C16D}" type="slidenum">
              <a:rPr lang="en-US" altLang="en-US"/>
              <a:pPr>
                <a:defRPr/>
              </a:pPr>
              <a:t>‹#›</a:t>
            </a:fld>
            <a:endParaRPr lang="en-US" altLang="en-US"/>
          </a:p>
        </p:txBody>
      </p:sp>
    </p:spTree>
    <p:extLst>
      <p:ext uri="{BB962C8B-B14F-4D97-AF65-F5344CB8AC3E}">
        <p14:creationId xmlns:p14="http://schemas.microsoft.com/office/powerpoint/2010/main" val="16909000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BE2D4873-CDF2-4B89-B23C-DCAD7AEBD388}" type="datetimeFigureOut">
              <a:rPr lang="en-US"/>
              <a:pPr>
                <a:defRPr/>
              </a:pPr>
              <a:t>3/13/2018</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2561F0B9-B0E6-41A0-B65E-5CC3235F6226}" type="slidenum">
              <a:rPr lang="en-US" altLang="en-US"/>
              <a:pPr>
                <a:defRPr/>
              </a:pPr>
              <a:t>‹#›</a:t>
            </a:fld>
            <a:endParaRPr lang="en-US" altLang="en-US"/>
          </a:p>
        </p:txBody>
      </p:sp>
    </p:spTree>
    <p:extLst>
      <p:ext uri="{BB962C8B-B14F-4D97-AF65-F5344CB8AC3E}">
        <p14:creationId xmlns:p14="http://schemas.microsoft.com/office/powerpoint/2010/main" val="595116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57E0D5AD-C57B-4CBA-B333-B2204C949ACF}" type="datetimeFigureOut">
              <a:rPr lang="en-US"/>
              <a:pPr>
                <a:defRPr/>
              </a:pPr>
              <a:t>3/13/2018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pPr>
              <a:defRPr/>
            </a:pPr>
            <a:fld id="{1DAA8D3D-1819-47CE-BD0F-C706E4C99115}"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4213" y="1700213"/>
            <a:ext cx="7772400" cy="3098800"/>
          </a:xfrm>
        </p:spPr>
        <p:txBody>
          <a:bodyPr rtlCol="0">
            <a:normAutofit/>
          </a:bodyPr>
          <a:lstStyle/>
          <a:p>
            <a:pPr eaLnBrk="1" fontAlgn="auto" hangingPunct="1">
              <a:spcAft>
                <a:spcPts val="0"/>
              </a:spcAft>
              <a:defRPr/>
            </a:pPr>
            <a:r>
              <a:rPr lang="en-US" sz="3600" b="1" u="sng" dirty="0" smtClean="0">
                <a:solidFill>
                  <a:schemeClr val="accent1">
                    <a:lumMod val="75000"/>
                  </a:schemeClr>
                </a:solidFill>
                <a:effectLst>
                  <a:outerShdw blurRad="38100" dist="38100" dir="2700000" algn="tl">
                    <a:srgbClr val="000000">
                      <a:alpha val="43137"/>
                    </a:srgbClr>
                  </a:outerShdw>
                </a:effectLst>
              </a:rPr>
              <a:t>Needs Assessment Survey on persons with disabilities in Tonga</a:t>
            </a:r>
            <a:endParaRPr lang="en-US" sz="3600" dirty="0">
              <a:solidFill>
                <a:schemeClr val="accent1">
                  <a:lumMod val="75000"/>
                </a:schemeClr>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19672" y="620688"/>
            <a:ext cx="7067128" cy="1143000"/>
          </a:xfrm>
        </p:spPr>
        <p:txBody>
          <a:bodyPr/>
          <a:lstStyle/>
          <a:p>
            <a:r>
              <a:rPr lang="en-US" dirty="0" smtClean="0"/>
              <a:t>Assistive Devices Needs</a:t>
            </a:r>
            <a:endParaRPr lang="en-US" dirty="0"/>
          </a:p>
        </p:txBody>
      </p:sp>
      <p:sp>
        <p:nvSpPr>
          <p:cNvPr id="3" name="Content Placeholder 2"/>
          <p:cNvSpPr>
            <a:spLocks noGrp="1"/>
          </p:cNvSpPr>
          <p:nvPr>
            <p:ph idx="1"/>
          </p:nvPr>
        </p:nvSpPr>
        <p:spPr>
          <a:xfrm>
            <a:off x="457200" y="1988840"/>
            <a:ext cx="8229600" cy="4137323"/>
          </a:xfrm>
        </p:spPr>
        <p:txBody>
          <a:bodyPr/>
          <a:lstStyle/>
          <a:p>
            <a:r>
              <a:rPr lang="en-US" sz="3000" dirty="0" smtClean="0"/>
              <a:t>Persons with disabilities need replacement of assistive devices that were damaged or broken during the cyclone</a:t>
            </a:r>
          </a:p>
          <a:p>
            <a:r>
              <a:rPr lang="en-US" sz="3000" dirty="0" smtClean="0"/>
              <a:t>Persons with disabilities need assistive devices, however some of them could not afford it</a:t>
            </a:r>
          </a:p>
          <a:p>
            <a:r>
              <a:rPr lang="en-US" sz="3000" dirty="0" smtClean="0"/>
              <a:t>Persons with disabilities would need these devices to support them live independently in society</a:t>
            </a:r>
            <a:endParaRPr lang="en-US" sz="3000" dirty="0"/>
          </a:p>
        </p:txBody>
      </p:sp>
    </p:spTree>
    <p:extLst>
      <p:ext uri="{BB962C8B-B14F-4D97-AF65-F5344CB8AC3E}">
        <p14:creationId xmlns:p14="http://schemas.microsoft.com/office/powerpoint/2010/main" val="96419965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91680" y="620688"/>
            <a:ext cx="6995120" cy="1143000"/>
          </a:xfrm>
        </p:spPr>
        <p:txBody>
          <a:bodyPr/>
          <a:lstStyle/>
          <a:p>
            <a:r>
              <a:rPr lang="en-US" dirty="0" smtClean="0"/>
              <a:t>Humanitarian Assistance</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017404418"/>
              </p:ext>
            </p:extLst>
          </p:nvPr>
        </p:nvGraphicFramePr>
        <p:xfrm>
          <a:off x="899592" y="2060575"/>
          <a:ext cx="7787208" cy="345665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56112516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91680" y="692696"/>
            <a:ext cx="6995120" cy="1143000"/>
          </a:xfrm>
        </p:spPr>
        <p:txBody>
          <a:bodyPr/>
          <a:lstStyle/>
          <a:p>
            <a:r>
              <a:rPr lang="en-US" dirty="0" smtClean="0"/>
              <a:t>Employment Status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816475964"/>
              </p:ext>
            </p:extLst>
          </p:nvPr>
        </p:nvGraphicFramePr>
        <p:xfrm>
          <a:off x="827584" y="1989139"/>
          <a:ext cx="7704856" cy="388813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34452740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835150" y="609600"/>
            <a:ext cx="3744913" cy="895350"/>
          </a:xfrm>
        </p:spPr>
        <p:txBody>
          <a:bodyPr rtlCol="0">
            <a:normAutofit/>
          </a:bodyPr>
          <a:lstStyle/>
          <a:p>
            <a:pPr algn="l" eaLnBrk="1" fontAlgn="auto" hangingPunct="1">
              <a:spcAft>
                <a:spcPts val="0"/>
              </a:spcAft>
              <a:defRPr/>
            </a:pPr>
            <a:r>
              <a:rPr lang="en-US" sz="3000" b="1" u="sng" dirty="0" smtClean="0">
                <a:solidFill>
                  <a:schemeClr val="accent1">
                    <a:lumMod val="75000"/>
                  </a:schemeClr>
                </a:solidFill>
                <a:effectLst>
                  <a:outerShdw blurRad="38100" dist="38100" dir="2700000" algn="tl">
                    <a:srgbClr val="000000">
                      <a:alpha val="43137"/>
                    </a:srgbClr>
                  </a:outerShdw>
                </a:effectLst>
                <a:latin typeface="Arial" pitchFamily="34" charset="0"/>
                <a:cs typeface="Arial" pitchFamily="34" charset="0"/>
              </a:rPr>
              <a:t>General Findings</a:t>
            </a:r>
            <a:endParaRPr lang="en-US" sz="3000" b="1" u="sng" dirty="0">
              <a:solidFill>
                <a:schemeClr val="accent1">
                  <a:lumMod val="75000"/>
                </a:schemeClr>
              </a:solidFill>
              <a:effectLst>
                <a:outerShdw blurRad="38100" dist="38100" dir="2700000" algn="tl">
                  <a:srgbClr val="000000">
                    <a:alpha val="43137"/>
                  </a:srgbClr>
                </a:outerShdw>
              </a:effectLst>
              <a:latin typeface="Arial" pitchFamily="34" charset="0"/>
              <a:cs typeface="Arial" pitchFamily="34" charset="0"/>
            </a:endParaRPr>
          </a:p>
        </p:txBody>
      </p:sp>
      <p:sp>
        <p:nvSpPr>
          <p:cNvPr id="8197" name="Content Placeholder 1"/>
          <p:cNvSpPr>
            <a:spLocks noGrp="1"/>
          </p:cNvSpPr>
          <p:nvPr>
            <p:ph idx="1"/>
          </p:nvPr>
        </p:nvSpPr>
        <p:spPr>
          <a:xfrm>
            <a:off x="457200" y="2205038"/>
            <a:ext cx="8229600" cy="3662362"/>
          </a:xfrm>
        </p:spPr>
        <p:txBody>
          <a:bodyPr rtlCol="0">
            <a:normAutofit fontScale="92500" lnSpcReduction="20000"/>
          </a:bodyPr>
          <a:lstStyle/>
          <a:p>
            <a:pPr lvl="0"/>
            <a:r>
              <a:rPr lang="en-US" sz="1600" dirty="0"/>
              <a:t>Access to safe water is one of the needs highlighted by persons with disabilities. Most of them only rely on tap water which in most areas they feel is still unsafe to drink. Therefore, they need tank to help them collect rain water for their drinking water. For those with water tanks they need it to be cleaned and purified before they can start using it again to access safe drinking water</a:t>
            </a:r>
          </a:p>
          <a:p>
            <a:pPr lvl="0"/>
            <a:r>
              <a:rPr lang="en-US" sz="1600" dirty="0"/>
              <a:t>Toilet facilities – Most persons with disabilities are sharing toilet facilities with their relatives and neighbors as their own toilet and bathroom facilities were destroyed during the cyclone. In most cases they find it hard to bath or use the toilet facilities as it is either inaccessible or it will be busy due to the number of people sharing the facility</a:t>
            </a:r>
          </a:p>
          <a:p>
            <a:pPr lvl="0"/>
            <a:r>
              <a:rPr lang="en-US" sz="1600" dirty="0"/>
              <a:t>Most persons with disabilities still in need of food, water and shelter</a:t>
            </a:r>
          </a:p>
          <a:p>
            <a:pPr lvl="0"/>
            <a:r>
              <a:rPr lang="en-US" sz="1600" dirty="0"/>
              <a:t>Most assistive devices are broken and other livelihood tools either damaged or destroyed during the cyclone</a:t>
            </a:r>
          </a:p>
          <a:p>
            <a:pPr lvl="0"/>
            <a:r>
              <a:rPr lang="en-US" sz="1600" dirty="0" smtClean="0"/>
              <a:t>Most </a:t>
            </a:r>
            <a:r>
              <a:rPr lang="en-US" sz="1600" dirty="0"/>
              <a:t>of the shelter is either partially damaged or completely destroyed and they are in need of materials to repair their houses or rebuild their homes as some of them are currently leaving in one corner of their damaged homes with Tapuline and makeshift shelter. Some of them is literally bathing and using toilets or cooking with no roof on its head, no doors and no walls. </a:t>
            </a:r>
          </a:p>
          <a:p>
            <a:pPr lvl="0"/>
            <a:r>
              <a:rPr lang="en-US" sz="1600" dirty="0"/>
              <a:t>Accessibility is one of the major barrier faced by persons with disabilities in accessing services across all sectors </a:t>
            </a:r>
          </a:p>
          <a:p>
            <a:pPr marL="0" indent="0" eaLnBrk="1" fontAlgn="auto" hangingPunct="1">
              <a:spcAft>
                <a:spcPts val="0"/>
              </a:spcAft>
              <a:buNone/>
              <a:defRPr/>
            </a:pPr>
            <a:endParaRPr lang="en-US" altLang="en-US" sz="1600" dirty="0" smtClean="0"/>
          </a:p>
        </p:txBody>
      </p:sp>
    </p:spTree>
  </p:cSld>
  <p:clrMapOvr>
    <a:masterClrMapping/>
  </p:clrMapOvr>
  <p:transition>
    <p:dissolv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91680" y="620688"/>
            <a:ext cx="6995120" cy="1143000"/>
          </a:xfrm>
        </p:spPr>
        <p:txBody>
          <a:bodyPr/>
          <a:lstStyle/>
          <a:p>
            <a:r>
              <a:rPr lang="en-US" dirty="0" smtClean="0"/>
              <a:t>Acknowledgement</a:t>
            </a:r>
            <a:endParaRPr lang="en-US" dirty="0"/>
          </a:p>
        </p:txBody>
      </p:sp>
      <p:sp>
        <p:nvSpPr>
          <p:cNvPr id="3" name="Content Placeholder 2"/>
          <p:cNvSpPr>
            <a:spLocks noGrp="1"/>
          </p:cNvSpPr>
          <p:nvPr>
            <p:ph idx="1"/>
          </p:nvPr>
        </p:nvSpPr>
        <p:spPr>
          <a:xfrm>
            <a:off x="457200" y="1988840"/>
            <a:ext cx="8229600" cy="4137323"/>
          </a:xfrm>
        </p:spPr>
        <p:txBody>
          <a:bodyPr/>
          <a:lstStyle/>
          <a:p>
            <a:pPr marL="0" indent="0">
              <a:buNone/>
            </a:pPr>
            <a:r>
              <a:rPr lang="en-US" sz="1600" dirty="0" smtClean="0"/>
              <a:t>We would like to acknowledge the following organisations for ensuring that this survey was conducted:</a:t>
            </a:r>
          </a:p>
          <a:p>
            <a:pPr marL="514350" indent="-514350">
              <a:buAutoNum type="arabicPeriod"/>
            </a:pPr>
            <a:r>
              <a:rPr lang="en-US" sz="1600" dirty="0" smtClean="0"/>
              <a:t>MFAT New Zealand – For Funding the needs assessment survey on persons with disabilities in Tonga</a:t>
            </a:r>
          </a:p>
          <a:p>
            <a:pPr marL="514350" indent="-514350">
              <a:buAutoNum type="arabicPeriod"/>
            </a:pPr>
            <a:r>
              <a:rPr lang="en-US" sz="1600" dirty="0" smtClean="0"/>
              <a:t>NEMO – For the logistical support provided in trying to ensure that this survey are approved</a:t>
            </a:r>
          </a:p>
          <a:p>
            <a:pPr marL="514350" indent="-514350">
              <a:buAutoNum type="arabicPeriod"/>
            </a:pPr>
            <a:r>
              <a:rPr lang="en-US" sz="1600" dirty="0" smtClean="0"/>
              <a:t>Statistics Department for approving the survey and for their understanding and recognizing the need for this assessment to be done</a:t>
            </a:r>
          </a:p>
          <a:p>
            <a:pPr marL="514350" indent="-514350">
              <a:buAutoNum type="arabicPeriod"/>
            </a:pPr>
            <a:r>
              <a:rPr lang="en-US" sz="1600" dirty="0" smtClean="0"/>
              <a:t>Ministry of Internal Affairs (Social Protection and Disability) – For the support in ensuring that this work is completed and for providing their staff to be part of the team of enumerators in conducting the survey.</a:t>
            </a:r>
          </a:p>
          <a:p>
            <a:pPr marL="514350" indent="-514350">
              <a:buAutoNum type="arabicPeriod"/>
            </a:pPr>
            <a:r>
              <a:rPr lang="en-US" sz="1600" dirty="0" smtClean="0"/>
              <a:t>NATA and TNVIA for providing their members to be enumerators for the survey and for all the coordination, logistical and human resource support provided that ensures the completion of the work.</a:t>
            </a:r>
          </a:p>
          <a:p>
            <a:pPr marL="514350" indent="-514350">
              <a:buAutoNum type="arabicPeriod"/>
            </a:pPr>
            <a:r>
              <a:rPr lang="en-US" sz="1600" dirty="0" smtClean="0"/>
              <a:t>PDF and CBM NZ for the technical support in implementing the assessment in Tonga</a:t>
            </a:r>
            <a:endParaRPr lang="en-US" sz="1600" dirty="0"/>
          </a:p>
        </p:txBody>
      </p:sp>
    </p:spTree>
    <p:extLst>
      <p:ext uri="{BB962C8B-B14F-4D97-AF65-F5344CB8AC3E}">
        <p14:creationId xmlns:p14="http://schemas.microsoft.com/office/powerpoint/2010/main" val="85240124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763688" y="692696"/>
            <a:ext cx="7175169" cy="769441"/>
          </a:xfrm>
          <a:prstGeom prst="rect">
            <a:avLst/>
          </a:prstGeom>
        </p:spPr>
        <p:txBody>
          <a:bodyPr wrap="none">
            <a:spAutoFit/>
          </a:bodyPr>
          <a:lstStyle/>
          <a:p>
            <a:pPr eaLnBrk="1" fontAlgn="auto" hangingPunct="1">
              <a:spcBef>
                <a:spcPts val="0"/>
              </a:spcBef>
              <a:spcAft>
                <a:spcPts val="0"/>
              </a:spcAft>
              <a:defRPr/>
            </a:pPr>
            <a:r>
              <a:rPr lang="en-US" sz="4400" b="1" u="sng" cap="all" dirty="0">
                <a:solidFill>
                  <a:schemeClr val="accent1">
                    <a:lumMod val="75000"/>
                  </a:schemeClr>
                </a:solidFill>
                <a:effectLst>
                  <a:outerShdw blurRad="38100" dist="38100" dir="2700000" algn="tl">
                    <a:srgbClr val="000000">
                      <a:alpha val="43137"/>
                    </a:srgbClr>
                  </a:outerShdw>
                </a:effectLst>
                <a:latin typeface="+mn-lt"/>
                <a:cs typeface="+mn-cs"/>
              </a:rPr>
              <a:t>Thank</a:t>
            </a:r>
            <a:r>
              <a:rPr lang="en-US" sz="4400" b="1" u="sng" dirty="0">
                <a:solidFill>
                  <a:schemeClr val="accent1">
                    <a:lumMod val="75000"/>
                  </a:schemeClr>
                </a:solidFill>
                <a:effectLst>
                  <a:outerShdw blurRad="38100" dist="38100" dir="2700000" algn="tl">
                    <a:srgbClr val="000000">
                      <a:alpha val="43137"/>
                    </a:srgbClr>
                  </a:outerShdw>
                </a:effectLst>
                <a:latin typeface="+mn-lt"/>
                <a:cs typeface="+mn-cs"/>
              </a:rPr>
              <a:t> </a:t>
            </a:r>
            <a:r>
              <a:rPr lang="en-US" sz="4400" b="1" u="sng" cap="all" dirty="0">
                <a:solidFill>
                  <a:schemeClr val="accent1">
                    <a:lumMod val="75000"/>
                  </a:schemeClr>
                </a:solidFill>
                <a:effectLst>
                  <a:outerShdw blurRad="38100" dist="38100" dir="2700000" algn="tl">
                    <a:srgbClr val="000000">
                      <a:alpha val="43137"/>
                    </a:srgbClr>
                  </a:outerShdw>
                </a:effectLst>
                <a:latin typeface="+mn-lt"/>
                <a:cs typeface="+mn-cs"/>
              </a:rPr>
              <a:t>you</a:t>
            </a:r>
            <a:r>
              <a:rPr lang="en-US" sz="4400" b="1" u="sng" dirty="0" smtClean="0">
                <a:solidFill>
                  <a:schemeClr val="accent1">
                    <a:lumMod val="75000"/>
                  </a:schemeClr>
                </a:solidFill>
                <a:effectLst>
                  <a:outerShdw blurRad="38100" dist="38100" dir="2700000" algn="tl">
                    <a:srgbClr val="000000">
                      <a:alpha val="43137"/>
                    </a:srgbClr>
                  </a:outerShdw>
                </a:effectLst>
                <a:latin typeface="+mn-lt"/>
                <a:cs typeface="+mn-cs"/>
              </a:rPr>
              <a:t>! ANY QUESTIONS</a:t>
            </a:r>
            <a:endParaRPr lang="en-US" sz="4400" dirty="0">
              <a:solidFill>
                <a:schemeClr val="accent1">
                  <a:lumMod val="75000"/>
                </a:schemeClr>
              </a:solidFill>
              <a:effectLst>
                <a:outerShdw blurRad="38100" dist="38100" dir="2700000" algn="tl">
                  <a:srgbClr val="000000">
                    <a:alpha val="43137"/>
                  </a:srgbClr>
                </a:outerShdw>
              </a:effectLst>
              <a:latin typeface="+mn-lt"/>
              <a:cs typeface="+mn-cs"/>
            </a:endParaRPr>
          </a:p>
        </p:txBody>
      </p:sp>
      <p:pic>
        <p:nvPicPr>
          <p:cNvPr id="6" name="Picture 2" descr="front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03648" y="4135557"/>
            <a:ext cx="3312369" cy="1656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3" descr="TNVIA Logo New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580112" y="3219664"/>
            <a:ext cx="2555475" cy="15878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0" name="Picture 2" descr="MIA logo"/>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27583" y="3295833"/>
            <a:ext cx="4326121" cy="7177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1" name="Picture 3" descr="print-logo"/>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62584" y="2192060"/>
            <a:ext cx="4545720" cy="9818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752600" y="609600"/>
            <a:ext cx="4648200" cy="1143000"/>
          </a:xfrm>
        </p:spPr>
        <p:txBody>
          <a:bodyPr rtlCol="0">
            <a:normAutofit/>
          </a:bodyPr>
          <a:lstStyle/>
          <a:p>
            <a:pPr algn="l" eaLnBrk="1" fontAlgn="auto" hangingPunct="1">
              <a:spcAft>
                <a:spcPts val="0"/>
              </a:spcAft>
              <a:defRPr/>
            </a:pPr>
            <a:r>
              <a:rPr lang="en-US" sz="3000" b="1" u="sng" dirty="0" smtClean="0">
                <a:solidFill>
                  <a:schemeClr val="accent1">
                    <a:lumMod val="75000"/>
                  </a:schemeClr>
                </a:solidFill>
                <a:effectLst>
                  <a:outerShdw blurRad="38100" dist="38100" dir="2700000" algn="tl">
                    <a:srgbClr val="000000">
                      <a:alpha val="43137"/>
                    </a:srgbClr>
                  </a:outerShdw>
                </a:effectLst>
                <a:latin typeface="Arial" pitchFamily="34" charset="0"/>
                <a:cs typeface="Arial" pitchFamily="34" charset="0"/>
              </a:rPr>
              <a:t>Outline</a:t>
            </a:r>
            <a:endParaRPr lang="en-US" sz="3000" b="1" u="sng" dirty="0">
              <a:solidFill>
                <a:schemeClr val="accent1">
                  <a:lumMod val="75000"/>
                </a:schemeClr>
              </a:solidFill>
              <a:effectLst>
                <a:outerShdw blurRad="38100" dist="38100" dir="2700000" algn="tl">
                  <a:srgbClr val="000000">
                    <a:alpha val="43137"/>
                  </a:srgbClr>
                </a:outerShdw>
              </a:effectLst>
              <a:latin typeface="Arial" pitchFamily="34" charset="0"/>
              <a:cs typeface="Arial" pitchFamily="34" charset="0"/>
            </a:endParaRPr>
          </a:p>
        </p:txBody>
      </p:sp>
      <p:sp>
        <p:nvSpPr>
          <p:cNvPr id="6147" name="Content Placeholder 1"/>
          <p:cNvSpPr>
            <a:spLocks noGrp="1"/>
          </p:cNvSpPr>
          <p:nvPr>
            <p:ph idx="1"/>
          </p:nvPr>
        </p:nvSpPr>
        <p:spPr>
          <a:xfrm>
            <a:off x="457200" y="2133600"/>
            <a:ext cx="8229600" cy="3581400"/>
          </a:xfrm>
        </p:spPr>
        <p:txBody>
          <a:bodyPr/>
          <a:lstStyle/>
          <a:p>
            <a:pPr eaLnBrk="1" hangingPunct="1">
              <a:buFont typeface="Arial" panose="020B0604020202020204" pitchFamily="34" charset="0"/>
              <a:buAutoNum type="arabicPeriod"/>
            </a:pPr>
            <a:r>
              <a:rPr lang="en-US" altLang="en-US" sz="1600" dirty="0" smtClean="0">
                <a:solidFill>
                  <a:srgbClr val="7030A0"/>
                </a:solidFill>
                <a:latin typeface="Arial" panose="020B0604020202020204" pitchFamily="34" charset="0"/>
                <a:cs typeface="Arial" panose="020B0604020202020204" pitchFamily="34" charset="0"/>
              </a:rPr>
              <a:t>About the survey</a:t>
            </a:r>
          </a:p>
          <a:p>
            <a:pPr eaLnBrk="1" hangingPunct="1">
              <a:buFont typeface="Arial" panose="020B0604020202020204" pitchFamily="34" charset="0"/>
              <a:buAutoNum type="arabicPeriod"/>
            </a:pPr>
            <a:r>
              <a:rPr lang="en-US" altLang="en-US" sz="1600" dirty="0" smtClean="0">
                <a:solidFill>
                  <a:srgbClr val="7030A0"/>
                </a:solidFill>
                <a:latin typeface="Arial" panose="020B0604020202020204" pitchFamily="34" charset="0"/>
                <a:cs typeface="Arial" panose="020B0604020202020204" pitchFamily="34" charset="0"/>
              </a:rPr>
              <a:t>Reach </a:t>
            </a:r>
          </a:p>
          <a:p>
            <a:pPr marL="571500" indent="-571500" eaLnBrk="1" hangingPunct="1">
              <a:buAutoNum type="romanLcPeriod"/>
            </a:pPr>
            <a:r>
              <a:rPr lang="en-US" altLang="en-US" sz="1600" dirty="0" smtClean="0">
                <a:solidFill>
                  <a:srgbClr val="7030A0"/>
                </a:solidFill>
                <a:latin typeface="Arial" panose="020B0604020202020204" pitchFamily="34" charset="0"/>
                <a:cs typeface="Arial" panose="020B0604020202020204" pitchFamily="34" charset="0"/>
              </a:rPr>
              <a:t>Gender </a:t>
            </a:r>
          </a:p>
          <a:p>
            <a:pPr marL="571500" indent="-571500" eaLnBrk="1" hangingPunct="1">
              <a:buAutoNum type="romanLcPeriod"/>
            </a:pPr>
            <a:r>
              <a:rPr lang="en-US" altLang="en-US" sz="1600" dirty="0" smtClean="0">
                <a:solidFill>
                  <a:srgbClr val="7030A0"/>
                </a:solidFill>
                <a:latin typeface="Arial" panose="020B0604020202020204" pitchFamily="34" charset="0"/>
                <a:cs typeface="Arial" panose="020B0604020202020204" pitchFamily="34" charset="0"/>
              </a:rPr>
              <a:t>Age</a:t>
            </a:r>
          </a:p>
          <a:p>
            <a:pPr marL="571500" indent="-571500" eaLnBrk="1" hangingPunct="1">
              <a:buAutoNum type="romanLcPeriod"/>
            </a:pPr>
            <a:r>
              <a:rPr lang="en-US" altLang="en-US" sz="1600" dirty="0" smtClean="0">
                <a:solidFill>
                  <a:srgbClr val="7030A0"/>
                </a:solidFill>
                <a:latin typeface="Arial" panose="020B0604020202020204" pitchFamily="34" charset="0"/>
                <a:cs typeface="Arial" panose="020B0604020202020204" pitchFamily="34" charset="0"/>
              </a:rPr>
              <a:t>Focus Area</a:t>
            </a:r>
          </a:p>
          <a:p>
            <a:pPr marL="0" indent="0" eaLnBrk="1" hangingPunct="1">
              <a:buNone/>
            </a:pPr>
            <a:r>
              <a:rPr lang="en-US" altLang="en-US" sz="1600" dirty="0" smtClean="0">
                <a:solidFill>
                  <a:srgbClr val="7030A0"/>
                </a:solidFill>
                <a:latin typeface="Arial" panose="020B0604020202020204" pitchFamily="34" charset="0"/>
                <a:cs typeface="Arial" panose="020B0604020202020204" pitchFamily="34" charset="0"/>
              </a:rPr>
              <a:t>3. Findings  </a:t>
            </a:r>
          </a:p>
          <a:p>
            <a:pPr marL="571500" indent="-571500" eaLnBrk="1" hangingPunct="1">
              <a:buAutoNum type="romanLcPeriod"/>
            </a:pPr>
            <a:r>
              <a:rPr lang="en-US" altLang="en-US" sz="1600" dirty="0" smtClean="0">
                <a:solidFill>
                  <a:srgbClr val="7030A0"/>
                </a:solidFill>
                <a:latin typeface="Arial" panose="020B0604020202020204" pitchFamily="34" charset="0"/>
                <a:cs typeface="Arial" panose="020B0604020202020204" pitchFamily="34" charset="0"/>
              </a:rPr>
              <a:t>Shelter Status</a:t>
            </a:r>
          </a:p>
          <a:p>
            <a:pPr marL="571500" indent="-571500" eaLnBrk="1" hangingPunct="1">
              <a:buAutoNum type="romanLcPeriod"/>
            </a:pPr>
            <a:r>
              <a:rPr lang="en-US" altLang="en-US" sz="1600" dirty="0" smtClean="0">
                <a:solidFill>
                  <a:srgbClr val="7030A0"/>
                </a:solidFill>
                <a:latin typeface="Arial" panose="020B0604020202020204" pitchFamily="34" charset="0"/>
                <a:cs typeface="Arial" panose="020B0604020202020204" pitchFamily="34" charset="0"/>
              </a:rPr>
              <a:t>Needs </a:t>
            </a:r>
          </a:p>
          <a:p>
            <a:pPr marL="571500" indent="-571500" eaLnBrk="1" hangingPunct="1">
              <a:buAutoNum type="romanLcPeriod"/>
            </a:pPr>
            <a:r>
              <a:rPr lang="en-US" altLang="en-US" sz="1600" dirty="0" smtClean="0">
                <a:solidFill>
                  <a:srgbClr val="7030A0"/>
                </a:solidFill>
                <a:latin typeface="Arial" panose="020B0604020202020204" pitchFamily="34" charset="0"/>
                <a:cs typeface="Arial" panose="020B0604020202020204" pitchFamily="34" charset="0"/>
              </a:rPr>
              <a:t>Employment</a:t>
            </a:r>
          </a:p>
          <a:p>
            <a:pPr marL="571500" indent="-571500" eaLnBrk="1" hangingPunct="1">
              <a:buAutoNum type="romanLcPeriod"/>
            </a:pPr>
            <a:r>
              <a:rPr lang="en-US" altLang="en-US" sz="1600" dirty="0" smtClean="0">
                <a:solidFill>
                  <a:srgbClr val="7030A0"/>
                </a:solidFill>
                <a:latin typeface="Arial" panose="020B0604020202020204" pitchFamily="34" charset="0"/>
                <a:cs typeface="Arial" panose="020B0604020202020204" pitchFamily="34" charset="0"/>
              </a:rPr>
              <a:t>Assistive Devices Needs</a:t>
            </a:r>
          </a:p>
          <a:p>
            <a:pPr marL="571500" indent="-571500" eaLnBrk="1" hangingPunct="1">
              <a:buAutoNum type="romanLcPeriod"/>
            </a:pPr>
            <a:r>
              <a:rPr lang="en-US" altLang="en-US" sz="1600" dirty="0" smtClean="0">
                <a:solidFill>
                  <a:srgbClr val="7030A0"/>
                </a:solidFill>
                <a:latin typeface="Arial" panose="020B0604020202020204" pitchFamily="34" charset="0"/>
                <a:cs typeface="Arial" panose="020B0604020202020204" pitchFamily="34" charset="0"/>
              </a:rPr>
              <a:t>Humanitarian Response</a:t>
            </a:r>
          </a:p>
          <a:p>
            <a:pPr marL="0" indent="0" eaLnBrk="1" hangingPunct="1">
              <a:buNone/>
            </a:pPr>
            <a:r>
              <a:rPr lang="en-US" altLang="en-US" sz="1600" dirty="0" smtClean="0">
                <a:solidFill>
                  <a:srgbClr val="7030A0"/>
                </a:solidFill>
                <a:latin typeface="Arial" panose="020B0604020202020204" pitchFamily="34" charset="0"/>
                <a:cs typeface="Arial" panose="020B0604020202020204" pitchFamily="34" charset="0"/>
              </a:rPr>
              <a:t>4. Acknowledgement </a:t>
            </a:r>
          </a:p>
          <a:p>
            <a:pPr marL="0" indent="0" eaLnBrk="1" hangingPunct="1">
              <a:buNone/>
            </a:pPr>
            <a:endParaRPr lang="en-US" altLang="en-US" sz="1600" dirty="0" smtClean="0">
              <a:solidFill>
                <a:srgbClr val="7030A0"/>
              </a:solidFill>
              <a:latin typeface="Arial" panose="020B0604020202020204" pitchFamily="34" charset="0"/>
              <a:cs typeface="Arial" panose="020B0604020202020204" pitchFamily="34" charset="0"/>
            </a:endParaRPr>
          </a:p>
        </p:txBody>
      </p:sp>
    </p:spTree>
  </p:cSld>
  <p:clrMapOvr>
    <a:masterClrMapping/>
  </p:clrMapOvr>
  <p:transition>
    <p:dissolv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752600" y="609600"/>
            <a:ext cx="5029200" cy="1143000"/>
          </a:xfrm>
        </p:spPr>
        <p:txBody>
          <a:bodyPr rtlCol="0">
            <a:normAutofit/>
          </a:bodyPr>
          <a:lstStyle/>
          <a:p>
            <a:pPr algn="l" eaLnBrk="1" fontAlgn="auto" hangingPunct="1">
              <a:spcAft>
                <a:spcPts val="0"/>
              </a:spcAft>
              <a:defRPr/>
            </a:pPr>
            <a:r>
              <a:rPr lang="en-US" sz="3000" b="1" u="sng" dirty="0" smtClean="0">
                <a:solidFill>
                  <a:schemeClr val="accent1">
                    <a:lumMod val="75000"/>
                  </a:schemeClr>
                </a:solidFill>
                <a:effectLst>
                  <a:outerShdw blurRad="38100" dist="38100" dir="2700000" algn="tl">
                    <a:srgbClr val="000000">
                      <a:alpha val="43137"/>
                    </a:srgbClr>
                  </a:outerShdw>
                </a:effectLst>
                <a:latin typeface="Arial" pitchFamily="34" charset="0"/>
                <a:cs typeface="Arial" pitchFamily="34" charset="0"/>
              </a:rPr>
              <a:t>About the Survey</a:t>
            </a:r>
            <a:endParaRPr lang="en-US" sz="3000" b="1" u="sng" dirty="0">
              <a:solidFill>
                <a:schemeClr val="accent1">
                  <a:lumMod val="75000"/>
                </a:schemeClr>
              </a:solidFill>
              <a:effectLst>
                <a:outerShdw blurRad="38100" dist="38100" dir="2700000" algn="tl">
                  <a:srgbClr val="000000">
                    <a:alpha val="43137"/>
                  </a:srgbClr>
                </a:outerShdw>
              </a:effectLst>
              <a:latin typeface="Arial" pitchFamily="34" charset="0"/>
              <a:cs typeface="Arial" pitchFamily="34" charset="0"/>
            </a:endParaRPr>
          </a:p>
        </p:txBody>
      </p:sp>
      <p:sp>
        <p:nvSpPr>
          <p:cNvPr id="8195" name="Content Placeholder 1"/>
          <p:cNvSpPr>
            <a:spLocks noGrp="1"/>
          </p:cNvSpPr>
          <p:nvPr>
            <p:ph idx="1"/>
          </p:nvPr>
        </p:nvSpPr>
        <p:spPr>
          <a:xfrm>
            <a:off x="395536" y="2060847"/>
            <a:ext cx="8001000" cy="3925615"/>
          </a:xfrm>
        </p:spPr>
        <p:txBody>
          <a:bodyPr/>
          <a:lstStyle/>
          <a:p>
            <a:pPr marL="0" indent="0" eaLnBrk="1" hangingPunct="1">
              <a:buNone/>
            </a:pPr>
            <a:r>
              <a:rPr lang="en-US" altLang="en-US" sz="1500" b="1" dirty="0" smtClean="0">
                <a:solidFill>
                  <a:schemeClr val="tx2"/>
                </a:solidFill>
                <a:cs typeface="Arial" panose="020B0604020202020204" pitchFamily="34" charset="0"/>
              </a:rPr>
              <a:t>The Survey Name</a:t>
            </a:r>
          </a:p>
          <a:p>
            <a:pPr marL="0" indent="0" eaLnBrk="1" hangingPunct="1">
              <a:buNone/>
            </a:pPr>
            <a:r>
              <a:rPr lang="en-US" altLang="en-US" sz="1500" dirty="0" smtClean="0">
                <a:solidFill>
                  <a:schemeClr val="tx2"/>
                </a:solidFill>
                <a:cs typeface="Arial" panose="020B0604020202020204" pitchFamily="34" charset="0"/>
              </a:rPr>
              <a:t>TC GITA Needs Assessment Survey on Persons with Disabilities in Tonga </a:t>
            </a:r>
          </a:p>
          <a:p>
            <a:pPr marL="0" indent="0" eaLnBrk="1" hangingPunct="1">
              <a:buNone/>
            </a:pPr>
            <a:r>
              <a:rPr lang="en-US" altLang="en-US" sz="1500" b="1" dirty="0" smtClean="0">
                <a:solidFill>
                  <a:schemeClr val="tx2"/>
                </a:solidFill>
                <a:cs typeface="Arial" panose="020B0604020202020204" pitchFamily="34" charset="0"/>
              </a:rPr>
              <a:t>Period</a:t>
            </a:r>
          </a:p>
          <a:p>
            <a:pPr marL="0" indent="0" eaLnBrk="1" hangingPunct="1">
              <a:buNone/>
            </a:pPr>
            <a:r>
              <a:rPr lang="en-US" altLang="en-US" sz="1500" dirty="0" smtClean="0">
                <a:solidFill>
                  <a:schemeClr val="tx2"/>
                </a:solidFill>
                <a:cs typeface="Arial" panose="020B0604020202020204" pitchFamily="34" charset="0"/>
              </a:rPr>
              <a:t>The survey was carried from the 1 March 2018 to 7 March 2018</a:t>
            </a:r>
          </a:p>
          <a:p>
            <a:pPr marL="0" indent="0" eaLnBrk="1" hangingPunct="1">
              <a:buNone/>
            </a:pPr>
            <a:r>
              <a:rPr lang="en-US" altLang="en-US" sz="1500" b="1" dirty="0" smtClean="0">
                <a:solidFill>
                  <a:schemeClr val="tx2"/>
                </a:solidFill>
                <a:cs typeface="Arial" panose="020B0604020202020204" pitchFamily="34" charset="0"/>
              </a:rPr>
              <a:t>The Survey</a:t>
            </a:r>
          </a:p>
          <a:p>
            <a:pPr marL="0" indent="0" eaLnBrk="1" hangingPunct="1">
              <a:buNone/>
            </a:pPr>
            <a:r>
              <a:rPr lang="en-US" altLang="en-US" sz="1500" dirty="0" smtClean="0">
                <a:solidFill>
                  <a:schemeClr val="tx2"/>
                </a:solidFill>
              </a:rPr>
              <a:t>The survey is funded by the New Zealand Ministry of Foreign Affairs and Trade (MFAT) with technical support from the Pacific Disability Forum and CBM NZ. The survey was done to find out the situations of persons with disabilities after TC Gita and assess how they were part of the response and rehabilitation processes during and after the cyclone.</a:t>
            </a:r>
          </a:p>
          <a:p>
            <a:pPr marL="0" indent="0" eaLnBrk="1" hangingPunct="1">
              <a:buNone/>
            </a:pPr>
            <a:r>
              <a:rPr lang="en-US" altLang="en-US" sz="1500" b="1" dirty="0" smtClean="0">
                <a:solidFill>
                  <a:schemeClr val="tx2"/>
                </a:solidFill>
              </a:rPr>
              <a:t>The Enumerators </a:t>
            </a:r>
          </a:p>
          <a:p>
            <a:pPr marL="0" indent="0" eaLnBrk="1" hangingPunct="1">
              <a:buNone/>
            </a:pPr>
            <a:r>
              <a:rPr lang="en-US" altLang="en-US" sz="1500" dirty="0" smtClean="0">
                <a:solidFill>
                  <a:schemeClr val="tx2"/>
                </a:solidFill>
              </a:rPr>
              <a:t>The survey was carried out by </a:t>
            </a:r>
            <a:r>
              <a:rPr lang="en-US" altLang="en-US" sz="1500" dirty="0" err="1" smtClean="0">
                <a:solidFill>
                  <a:schemeClr val="tx2"/>
                </a:solidFill>
              </a:rPr>
              <a:t>Naunau</a:t>
            </a:r>
            <a:r>
              <a:rPr lang="en-US" altLang="en-US" sz="1500" dirty="0" smtClean="0">
                <a:solidFill>
                  <a:schemeClr val="tx2"/>
                </a:solidFill>
              </a:rPr>
              <a:t> </a:t>
            </a:r>
            <a:r>
              <a:rPr lang="en-US" altLang="en-US" sz="1500" dirty="0" err="1" smtClean="0">
                <a:solidFill>
                  <a:schemeClr val="tx2"/>
                </a:solidFill>
              </a:rPr>
              <a:t>o’e</a:t>
            </a:r>
            <a:r>
              <a:rPr lang="en-US" altLang="en-US" sz="1500" dirty="0" smtClean="0">
                <a:solidFill>
                  <a:schemeClr val="tx2"/>
                </a:solidFill>
              </a:rPr>
              <a:t> </a:t>
            </a:r>
            <a:r>
              <a:rPr lang="en-US" altLang="en-US" sz="1500" dirty="0" err="1" smtClean="0">
                <a:solidFill>
                  <a:schemeClr val="tx2"/>
                </a:solidFill>
              </a:rPr>
              <a:t>Alamaite</a:t>
            </a:r>
            <a:r>
              <a:rPr lang="en-US" altLang="en-US" sz="1500" dirty="0" smtClean="0">
                <a:solidFill>
                  <a:schemeClr val="tx2"/>
                </a:solidFill>
              </a:rPr>
              <a:t> Tonga Association (NATA), Tonga National Visual Impairments Association (TNVIA) and Ministry of Internal Affairs Social Protection and Disability. There were 6 teams of Enumerators two from each organisations. The 4 teams from the DPOs were all made up of persons with disabilities with the two government teams was made up of the MIA SPD division staff</a:t>
            </a:r>
          </a:p>
          <a:p>
            <a:pPr marL="0" indent="0" eaLnBrk="1" hangingPunct="1">
              <a:buNone/>
            </a:pPr>
            <a:endParaRPr lang="en-US" altLang="en-US" sz="1600" dirty="0" smtClean="0">
              <a:solidFill>
                <a:schemeClr val="tx2"/>
              </a:solidFill>
            </a:endParaRPr>
          </a:p>
        </p:txBody>
      </p:sp>
    </p:spTree>
  </p:cSld>
  <p:clrMapOvr>
    <a:masterClrMapping/>
  </p:clrMapOvr>
  <p:transition>
    <p:dissolv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91680" y="548680"/>
            <a:ext cx="6995120" cy="1138138"/>
          </a:xfrm>
        </p:spPr>
        <p:txBody>
          <a:bodyPr/>
          <a:lstStyle/>
          <a:p>
            <a:r>
              <a:rPr lang="en-US" b="1" dirty="0" smtClean="0">
                <a:solidFill>
                  <a:schemeClr val="tx2"/>
                </a:solidFill>
              </a:rPr>
              <a:t>Survey Reach</a:t>
            </a:r>
            <a:endParaRPr lang="en-US" b="1" dirty="0">
              <a:solidFill>
                <a:schemeClr val="tx2"/>
              </a:solidFill>
            </a:endParaRPr>
          </a:p>
        </p:txBody>
      </p:sp>
      <p:sp>
        <p:nvSpPr>
          <p:cNvPr id="3" name="Content Placeholder 2"/>
          <p:cNvSpPr>
            <a:spLocks noGrp="1"/>
          </p:cNvSpPr>
          <p:nvPr>
            <p:ph idx="1"/>
          </p:nvPr>
        </p:nvSpPr>
        <p:spPr>
          <a:xfrm>
            <a:off x="457200" y="1988840"/>
            <a:ext cx="8229600" cy="4137323"/>
          </a:xfrm>
        </p:spPr>
        <p:txBody>
          <a:bodyPr/>
          <a:lstStyle/>
          <a:p>
            <a:pPr marL="0" indent="0" eaLnBrk="1" hangingPunct="1">
              <a:buNone/>
            </a:pPr>
            <a:r>
              <a:rPr lang="en-US" altLang="en-US" sz="1600" b="1" dirty="0" smtClean="0">
                <a:solidFill>
                  <a:schemeClr val="tx2"/>
                </a:solidFill>
                <a:latin typeface="Arial" panose="020B0604020202020204" pitchFamily="34" charset="0"/>
                <a:cs typeface="Arial" panose="020B0604020202020204" pitchFamily="34" charset="0"/>
              </a:rPr>
              <a:t>Focus Areas</a:t>
            </a:r>
          </a:p>
          <a:p>
            <a:pPr marL="0" indent="0" eaLnBrk="1" hangingPunct="1">
              <a:buNone/>
            </a:pPr>
            <a:r>
              <a:rPr lang="en-US" altLang="en-US" sz="1600" dirty="0" smtClean="0">
                <a:solidFill>
                  <a:schemeClr val="tx2"/>
                </a:solidFill>
                <a:latin typeface="Arial" panose="020B0604020202020204" pitchFamily="34" charset="0"/>
                <a:cs typeface="Arial" panose="020B0604020202020204" pitchFamily="34" charset="0"/>
              </a:rPr>
              <a:t>The Survey was carried out in the island of Tongatapu </a:t>
            </a:r>
          </a:p>
          <a:p>
            <a:pPr marL="0" indent="0" eaLnBrk="1" hangingPunct="1">
              <a:buNone/>
            </a:pPr>
            <a:r>
              <a:rPr lang="en-US" altLang="en-US" sz="1600" b="1" dirty="0" smtClean="0">
                <a:solidFill>
                  <a:schemeClr val="tx2"/>
                </a:solidFill>
                <a:latin typeface="Arial" panose="020B0604020202020204" pitchFamily="34" charset="0"/>
                <a:cs typeface="Arial" panose="020B0604020202020204" pitchFamily="34" charset="0"/>
              </a:rPr>
              <a:t>Focused Population</a:t>
            </a:r>
          </a:p>
          <a:p>
            <a:pPr marL="0" indent="0" eaLnBrk="1" hangingPunct="1">
              <a:buNone/>
            </a:pPr>
            <a:r>
              <a:rPr lang="en-US" altLang="en-US" sz="1600" dirty="0" smtClean="0">
                <a:solidFill>
                  <a:schemeClr val="tx2"/>
                </a:solidFill>
                <a:latin typeface="Arial" panose="020B0604020202020204" pitchFamily="34" charset="0"/>
                <a:cs typeface="Arial" panose="020B0604020202020204" pitchFamily="34" charset="0"/>
              </a:rPr>
              <a:t>All people surveyed in the assessment are persons with disabilities. There were 230 persons with disabilities that was surveyed in the assessment</a:t>
            </a:r>
          </a:p>
          <a:p>
            <a:pPr marL="0" indent="0" eaLnBrk="1" hangingPunct="1">
              <a:buNone/>
            </a:pPr>
            <a:endParaRPr lang="en-US" altLang="en-US" sz="1600" dirty="0" smtClean="0">
              <a:solidFill>
                <a:schemeClr val="tx2"/>
              </a:solidFill>
              <a:latin typeface="Arial" panose="020B0604020202020204" pitchFamily="34" charset="0"/>
              <a:cs typeface="Arial" panose="020B0604020202020204" pitchFamily="34" charset="0"/>
            </a:endParaRPr>
          </a:p>
          <a:p>
            <a:pPr marL="0" indent="0">
              <a:buNone/>
            </a:pPr>
            <a:endParaRPr lang="en-US" sz="1600" dirty="0"/>
          </a:p>
        </p:txBody>
      </p:sp>
    </p:spTree>
    <p:extLst>
      <p:ext uri="{BB962C8B-B14F-4D97-AF65-F5344CB8AC3E}">
        <p14:creationId xmlns:p14="http://schemas.microsoft.com/office/powerpoint/2010/main" val="257721971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91680" y="548680"/>
            <a:ext cx="6995120" cy="1152128"/>
          </a:xfrm>
        </p:spPr>
        <p:txBody>
          <a:bodyPr/>
          <a:lstStyle/>
          <a:p>
            <a:r>
              <a:rPr lang="en-US" b="1" dirty="0" smtClean="0">
                <a:solidFill>
                  <a:schemeClr val="accent1"/>
                </a:solidFill>
              </a:rPr>
              <a:t>Total Surveyed Population by Gender</a:t>
            </a:r>
            <a:endParaRPr lang="en-US" b="1" dirty="0">
              <a:solidFill>
                <a:schemeClr val="accent1"/>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913848355"/>
              </p:ext>
            </p:extLst>
          </p:nvPr>
        </p:nvGraphicFramePr>
        <p:xfrm>
          <a:off x="1043608" y="1989139"/>
          <a:ext cx="7200800" cy="388813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63783508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19672" y="548680"/>
            <a:ext cx="7067128" cy="1143000"/>
          </a:xfrm>
        </p:spPr>
        <p:txBody>
          <a:bodyPr/>
          <a:lstStyle/>
          <a:p>
            <a:r>
              <a:rPr lang="en-US" dirty="0" smtClean="0"/>
              <a:t>Total Surveyed Population by Age</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482051557"/>
              </p:ext>
            </p:extLst>
          </p:nvPr>
        </p:nvGraphicFramePr>
        <p:xfrm>
          <a:off x="755576" y="1989138"/>
          <a:ext cx="6768752" cy="413702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80111466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1692" y="620688"/>
            <a:ext cx="6923112" cy="1143000"/>
          </a:xfrm>
        </p:spPr>
        <p:txBody>
          <a:bodyPr/>
          <a:lstStyle/>
          <a:p>
            <a:r>
              <a:rPr lang="en-US" dirty="0" smtClean="0"/>
              <a:t>Findings – Shelter Status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483548522"/>
              </p:ext>
            </p:extLst>
          </p:nvPr>
        </p:nvGraphicFramePr>
        <p:xfrm>
          <a:off x="457200" y="1989138"/>
          <a:ext cx="8229600" cy="413702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30519922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19672" y="620688"/>
            <a:ext cx="7067128" cy="1143000"/>
          </a:xfrm>
        </p:spPr>
        <p:txBody>
          <a:bodyPr/>
          <a:lstStyle/>
          <a:p>
            <a:r>
              <a:rPr lang="en-US" dirty="0" smtClean="0"/>
              <a:t>Shelter Status by Gender</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659188182"/>
              </p:ext>
            </p:extLst>
          </p:nvPr>
        </p:nvGraphicFramePr>
        <p:xfrm>
          <a:off x="683568" y="1989139"/>
          <a:ext cx="8003232" cy="374411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7576266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63688" y="548680"/>
            <a:ext cx="6923112" cy="1143000"/>
          </a:xfrm>
        </p:spPr>
        <p:txBody>
          <a:bodyPr/>
          <a:lstStyle/>
          <a:p>
            <a:r>
              <a:rPr lang="en-US" dirty="0" smtClean="0"/>
              <a:t>Basic Needs Assessment</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240953690"/>
              </p:ext>
            </p:extLst>
          </p:nvPr>
        </p:nvGraphicFramePr>
        <p:xfrm>
          <a:off x="457200" y="2060575"/>
          <a:ext cx="8229600" cy="406558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188740688"/>
      </p:ext>
    </p:extLst>
  </p:cSld>
  <p:clrMapOvr>
    <a:masterClrMapping/>
  </p:clrMapOvr>
  <p:timing>
    <p:tnLst>
      <p:par>
        <p:cTn id="1" dur="indefinite" restart="never" nodeType="tmRoot"/>
      </p:par>
    </p:tnLst>
  </p:timing>
</p:sld>
</file>

<file path=ppt/theme/theme1.xml><?xml version="1.0" encoding="utf-8"?>
<a:theme xmlns:a="http://schemas.openxmlformats.org/drawingml/2006/main" name="Presentation pdf slide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Presentation pdf slides</Template>
  <TotalTime>1172</TotalTime>
  <Words>1092</Words>
  <Application>Microsoft Office PowerPoint</Application>
  <PresentationFormat>On-screen Show (4:3)</PresentationFormat>
  <Paragraphs>81</Paragraphs>
  <Slides>15</Slides>
  <Notes>12</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Presentation pdf slides</vt:lpstr>
      <vt:lpstr>Needs Assessment Survey on persons with disabilities in Tonga</vt:lpstr>
      <vt:lpstr>Outline</vt:lpstr>
      <vt:lpstr>About the Survey</vt:lpstr>
      <vt:lpstr>Survey Reach</vt:lpstr>
      <vt:lpstr>Total Surveyed Population by Gender</vt:lpstr>
      <vt:lpstr>Total Surveyed Population by Age</vt:lpstr>
      <vt:lpstr>Findings – Shelter Status</vt:lpstr>
      <vt:lpstr>Shelter Status by Gender</vt:lpstr>
      <vt:lpstr>Basic Needs Assessment</vt:lpstr>
      <vt:lpstr>Assistive Devices Needs</vt:lpstr>
      <vt:lpstr>Humanitarian Assistance</vt:lpstr>
      <vt:lpstr>Employment Status</vt:lpstr>
      <vt:lpstr>General Findings</vt:lpstr>
      <vt:lpstr>Acknowledgement</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Miliana Raturibi</dc:creator>
  <cp:lastModifiedBy>EPT</cp:lastModifiedBy>
  <cp:revision>60</cp:revision>
  <cp:lastPrinted>2018-03-12T23:23:03Z</cp:lastPrinted>
  <dcterms:created xsi:type="dcterms:W3CDTF">2015-11-26T22:40:19Z</dcterms:created>
  <dcterms:modified xsi:type="dcterms:W3CDTF">2018-03-13T02:16:23Z</dcterms:modified>
</cp:coreProperties>
</file>