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6D087F-7F0F-437B-80DC-E7C73CEC0B51}" v="11" dt="2020-08-17T11:05:28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ya Boevska" userId="5f757961-c27c-4ffe-a0e4-4808b86a1e04" providerId="ADAL" clId="{2DEA33E5-BC7E-4CA4-8160-073D245103E2}"/>
    <pc:docChg chg="undo custSel modSld">
      <pc:chgData name="Petya Boevska" userId="5f757961-c27c-4ffe-a0e4-4808b86a1e04" providerId="ADAL" clId="{2DEA33E5-BC7E-4CA4-8160-073D245103E2}" dt="2020-08-17T11:06:27.023" v="61" actId="1076"/>
      <pc:docMkLst>
        <pc:docMk/>
      </pc:docMkLst>
      <pc:sldChg chg="addSp delSp modSp">
        <pc:chgData name="Petya Boevska" userId="5f757961-c27c-4ffe-a0e4-4808b86a1e04" providerId="ADAL" clId="{2DEA33E5-BC7E-4CA4-8160-073D245103E2}" dt="2020-08-17T11:06:27.023" v="61" actId="1076"/>
        <pc:sldMkLst>
          <pc:docMk/>
          <pc:sldMk cId="2129817520" sldId="267"/>
        </pc:sldMkLst>
        <pc:spChg chg="mod">
          <ac:chgData name="Petya Boevska" userId="5f757961-c27c-4ffe-a0e4-4808b86a1e04" providerId="ADAL" clId="{2DEA33E5-BC7E-4CA4-8160-073D245103E2}" dt="2020-08-17T11:06:27.023" v="61" actId="1076"/>
          <ac:spMkLst>
            <pc:docMk/>
            <pc:sldMk cId="2129817520" sldId="267"/>
            <ac:spMk id="6" creationId="{90914AC5-3EAB-4EC4-81E7-A9791036BD1B}"/>
          </ac:spMkLst>
        </pc:spChg>
        <pc:spChg chg="mod">
          <ac:chgData name="Petya Boevska" userId="5f757961-c27c-4ffe-a0e4-4808b86a1e04" providerId="ADAL" clId="{2DEA33E5-BC7E-4CA4-8160-073D245103E2}" dt="2020-08-17T11:05:26.615" v="24" actId="1076"/>
          <ac:spMkLst>
            <pc:docMk/>
            <pc:sldMk cId="2129817520" sldId="267"/>
            <ac:spMk id="10" creationId="{978740A7-1350-454F-95D3-7E1E6A5E8046}"/>
          </ac:spMkLst>
        </pc:spChg>
        <pc:spChg chg="del mod">
          <ac:chgData name="Petya Boevska" userId="5f757961-c27c-4ffe-a0e4-4808b86a1e04" providerId="ADAL" clId="{2DEA33E5-BC7E-4CA4-8160-073D245103E2}" dt="2020-08-17T11:05:44.702" v="53" actId="478"/>
          <ac:spMkLst>
            <pc:docMk/>
            <pc:sldMk cId="2129817520" sldId="267"/>
            <ac:spMk id="14" creationId="{465CE25D-7990-4F3F-AF5D-7A98A0F2A4D7}"/>
          </ac:spMkLst>
        </pc:spChg>
        <pc:spChg chg="add mod">
          <ac:chgData name="Petya Boevska" userId="5f757961-c27c-4ffe-a0e4-4808b86a1e04" providerId="ADAL" clId="{2DEA33E5-BC7E-4CA4-8160-073D245103E2}" dt="2020-08-17T11:05:53.836" v="55" actId="1076"/>
          <ac:spMkLst>
            <pc:docMk/>
            <pc:sldMk cId="2129817520" sldId="267"/>
            <ac:spMk id="16" creationId="{56DD01DD-B9C7-4FA8-B1C0-29105CAB1FC6}"/>
          </ac:spMkLst>
        </pc:spChg>
        <pc:picChg chg="mod">
          <ac:chgData name="Petya Boevska" userId="5f757961-c27c-4ffe-a0e4-4808b86a1e04" providerId="ADAL" clId="{2DEA33E5-BC7E-4CA4-8160-073D245103E2}" dt="2020-08-17T11:03:38.900" v="8" actId="1076"/>
          <ac:picMkLst>
            <pc:docMk/>
            <pc:sldMk cId="2129817520" sldId="267"/>
            <ac:picMk id="12" creationId="{0C51B477-A0D2-4A94-9969-FE0EB7ECBFD5}"/>
          </ac:picMkLst>
        </pc:picChg>
        <pc:picChg chg="del mod">
          <ac:chgData name="Petya Boevska" userId="5f757961-c27c-4ffe-a0e4-4808b86a1e04" providerId="ADAL" clId="{2DEA33E5-BC7E-4CA4-8160-073D245103E2}" dt="2020-08-17T11:03:53.921" v="11" actId="478"/>
          <ac:picMkLst>
            <pc:docMk/>
            <pc:sldMk cId="2129817520" sldId="267"/>
            <ac:picMk id="13" creationId="{F0992279-A852-4576-B264-95EC4B4C53A0}"/>
          </ac:picMkLst>
        </pc:picChg>
        <pc:picChg chg="add mod">
          <ac:chgData name="Petya Boevska" userId="5f757961-c27c-4ffe-a0e4-4808b86a1e04" providerId="ADAL" clId="{2DEA33E5-BC7E-4CA4-8160-073D245103E2}" dt="2020-08-17T11:06:25.608" v="60" actId="14100"/>
          <ac:picMkLst>
            <pc:docMk/>
            <pc:sldMk cId="2129817520" sldId="267"/>
            <ac:picMk id="15" creationId="{B5F382F3-9246-425B-84AD-096D091FEAF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B05C-EF6A-4680-9E89-5299833E4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C4AA-9251-4981-9AF7-C7C5AA57E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A95BE-CF2B-43E5-B03F-6228AD3B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BFB5D-A938-42F2-877F-357F24D8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66517-ADBF-40FA-B5E7-9098B249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4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D366-ED9A-42BE-BAE1-BEE0FEFA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91F57-925F-4C6E-B4E6-4F11A2D27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F6BF2-07D2-4B47-967F-F9EA2D1B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B3ACD-B202-44D0-9A25-622F36321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85FAB-FDED-433D-80B3-EC721271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8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6DF5D9-266A-4992-A37F-6644C0D6A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FC89A-2DD8-4526-A843-0D012D367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EC069-A213-439D-B99A-B4AB118D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1DD26-41EF-49A3-8FEC-491482803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86457-6AF7-4074-BD3C-F743240E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BE9B0-BF23-44FB-B011-E3482A9E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99EBB-8516-4E42-864C-1816291FB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EA212-27D2-431D-A301-170D6E6E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91230-AC1F-40F7-B629-85966CB24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04BFC-4884-416D-95AF-D855EAE3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5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3704-71A1-494E-B856-3D900E158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1BB1A-0C02-4639-8163-47FFAF3C9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71F0A-33D7-4613-9239-C85E9B27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7DCD6-5D39-4C7C-A129-425D9C388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D4FE5-C6BA-4A9C-A812-48555A1B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9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72BB-C5BB-4E62-8896-5BB2F4861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91E5F-78B7-4C7C-BCD8-D92D61983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12BA7-BA45-4883-A0C6-E96FEBC4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B1E6A-8D71-4AF7-BB3F-3C5EEA0E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CB544-4BED-47E6-B0EB-1ADA6C466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72246-72BB-45F0-9BC1-1DDA7A86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3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EA2F-8ABE-40C3-9445-1BC768997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8480F-A423-427B-8CE2-99EDDE70D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444A8-0608-4D00-A770-3C9DDE949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BB0E2-E91D-4CDD-BD4C-46D5429FF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ECF09-541E-4051-BBA0-B9FF50376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F40417-7674-4E9F-9DC3-12F9A787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BB09B-8BE4-436C-810B-89748513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0DEC5C-26C5-4BBF-AFF1-977D3AF2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4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D69A8-04B1-4A7E-9DA1-8C526115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2A139-51E0-4CD2-A6EB-118F68B4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B5AD6-1DD7-40B6-A1A7-54C91F51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F443E-1424-4F96-B47A-C4A78DE0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F18C4-DCFB-49FF-AAFC-30FC0750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F73E5-18ED-4C91-8CC7-78D88EBD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2AC7D-F8C9-4378-8DC0-4DB2520A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6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AF0D-932B-4F80-88AE-966D579A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F3FF6-5642-44EC-9387-16DB25CF7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04155-03C3-4406-8A91-D399C031B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66F7A-67B1-4819-A4D7-C853459F6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46023-F389-4009-A4C0-0EBAE1D0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F63A6-648B-4EC4-B454-A8660B9F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B7249-63C8-4B80-A256-FA8A352C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1A0C1B-B28E-485D-A6E0-A78DB7248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39EF6-C5FD-4C73-95DD-563F70869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16A32-B462-4347-9161-D0EF40EF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FB809-9EF8-4AF0-9EAC-E7ED97D4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29795-C2A5-4025-948F-CAFF0F70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8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DC39A-AF57-4159-B803-D806734C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F472F-12A6-4210-BE3E-16E81E422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28202-1C43-4FA0-8A5E-E429A920D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93AD7-8393-4479-8ED4-2ABC8737A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C2286-E155-445D-AA27-5820F3855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1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hyperlink" Target="https://apps.who.int/iris/bitstream/handle/10665/332096/WHO-2019-nCoV-Disinfection-2020.1-ara.pdf?sequence=12&amp;isAllowed=y" TargetMode="External"/><Relationship Id="rId4" Type="http://schemas.openxmlformats.org/officeDocument/2006/relationships/hyperlink" Target="https://apps.who.int/iris/bitstream/handle/10665/332096/WHO-2019-nCoV-Disinfection-2020.1-eng.pdf?sequence=1&amp;isAllowed=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406C7C-0E16-4FE0-98BF-F22F3B569A7A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2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111995AB-F280-41DB-8DBA-9558C01F8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869" y="6205732"/>
              <a:ext cx="1456072" cy="652268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A7EE2D7-8327-4B86-BBC2-E250DDF5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388608"/>
              <a:ext cx="2816352" cy="46939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D1C18D3-24C8-4540-89E1-D0CD51F19BA6}"/>
              </a:ext>
            </a:extLst>
          </p:cNvPr>
          <p:cNvSpPr/>
          <p:nvPr/>
        </p:nvSpPr>
        <p:spPr>
          <a:xfrm>
            <a:off x="1396626" y="372415"/>
            <a:ext cx="63162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Tent replacement in camps during COVID-19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7E96C-573D-40E7-BB43-9EE175412FDF}"/>
              </a:ext>
            </a:extLst>
          </p:cNvPr>
          <p:cNvSpPr txBox="1"/>
          <p:nvPr/>
        </p:nvSpPr>
        <p:spPr>
          <a:xfrm>
            <a:off x="2422445" y="1463754"/>
            <a:ext cx="4339558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 be disseminated before replacement activities)</a:t>
            </a:r>
          </a:p>
          <a:p>
            <a:pPr algn="ctr"/>
            <a:endParaRPr lang="en-US" sz="1013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1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 for contractors and beneficiary-driven replacement of tents</a:t>
            </a:r>
          </a:p>
          <a:p>
            <a:endParaRPr lang="en-US" sz="101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C550A-E0DC-49EC-A8E1-1800C7DA7EF3}"/>
              </a:ext>
            </a:extLst>
          </p:cNvPr>
          <p:cNvSpPr txBox="1"/>
          <p:nvPr/>
        </p:nvSpPr>
        <p:spPr>
          <a:xfrm>
            <a:off x="6148841" y="3853543"/>
            <a:ext cx="26561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Version 1.1</a:t>
            </a:r>
          </a:p>
          <a:p>
            <a:pPr algn="r"/>
            <a:r>
              <a:rPr lang="en-US" dirty="0"/>
              <a:t>9 August 2020</a:t>
            </a:r>
          </a:p>
        </p:txBody>
      </p:sp>
    </p:spTree>
    <p:extLst>
      <p:ext uri="{BB962C8B-B14F-4D97-AF65-F5344CB8AC3E}">
        <p14:creationId xmlns:p14="http://schemas.microsoft.com/office/powerpoint/2010/main" val="184894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406C7C-0E16-4FE0-98BF-F22F3B569A7A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2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111995AB-F280-41DB-8DBA-9558C01F8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869" y="6205732"/>
              <a:ext cx="1456072" cy="652268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A7EE2D7-8327-4B86-BBC2-E250DDF5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388608"/>
              <a:ext cx="2816352" cy="469392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644BF1F-1BE8-4BDD-86D3-DB63F25E6C75}"/>
              </a:ext>
            </a:extLst>
          </p:cNvPr>
          <p:cNvSpPr/>
          <p:nvPr/>
        </p:nvSpPr>
        <p:spPr>
          <a:xfrm>
            <a:off x="732306" y="156618"/>
            <a:ext cx="824622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For everyone - under ALL circumstances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A7994B-A77D-4407-B8DE-C5AE8BE1FE04}"/>
              </a:ext>
            </a:extLst>
          </p:cNvPr>
          <p:cNvSpPr/>
          <p:nvPr/>
        </p:nvSpPr>
        <p:spPr>
          <a:xfrm rot="16200000">
            <a:off x="-1658450" y="2178225"/>
            <a:ext cx="4331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TENT REPLACEMENT	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C84A69-19AA-41A0-9FE6-B7E89A6D3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06" y="1042143"/>
            <a:ext cx="2743200" cy="2743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779C89-26CB-47E7-8235-F393A7963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339" y="840491"/>
            <a:ext cx="5638471" cy="317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2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406C7C-0E16-4FE0-98BF-F22F3B569A7A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2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111995AB-F280-41DB-8DBA-9558C01F8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869" y="6205732"/>
              <a:ext cx="1456072" cy="652268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A7EE2D7-8327-4B86-BBC2-E250DDF5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388608"/>
              <a:ext cx="2816352" cy="469392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9412AE3-868D-4A74-B135-7B8B374B3B99}"/>
              </a:ext>
            </a:extLst>
          </p:cNvPr>
          <p:cNvSpPr/>
          <p:nvPr/>
        </p:nvSpPr>
        <p:spPr>
          <a:xfrm>
            <a:off x="732306" y="156618"/>
            <a:ext cx="82462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Contractors/workers</a:t>
            </a:r>
          </a:p>
          <a:p>
            <a:r>
              <a:rPr lang="en-US" sz="1600" b="1" dirty="0"/>
              <a:t>Access: </a:t>
            </a:r>
            <a:r>
              <a:rPr lang="en-US" sz="1600" dirty="0"/>
              <a:t>Self-certify to designated CM staff that they are healthy and have no flu-like symptoms or get checked by health staff in camp.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/>
              <a:t>Bathroom facilities: </a:t>
            </a:r>
            <a:r>
              <a:rPr lang="en-US" sz="1600" dirty="0"/>
              <a:t>In case there is NO toilet available for the exclusive use of workers, each worker must clean all the surfaces, after each use</a:t>
            </a:r>
          </a:p>
          <a:p>
            <a:endParaRPr lang="en-US" sz="1600" b="1" dirty="0"/>
          </a:p>
          <a:p>
            <a:r>
              <a:rPr lang="en-US" sz="1600" b="1" dirty="0"/>
              <a:t>Solid waste management: </a:t>
            </a:r>
            <a:r>
              <a:rPr lang="en-US" sz="1600" dirty="0"/>
              <a:t>Do not leave any garbage on site (especially used PPE)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103200-F738-4CDB-BAE7-5A7873B18369}"/>
              </a:ext>
            </a:extLst>
          </p:cNvPr>
          <p:cNvSpPr/>
          <p:nvPr/>
        </p:nvSpPr>
        <p:spPr>
          <a:xfrm rot="16200000">
            <a:off x="-1658450" y="2178225"/>
            <a:ext cx="4331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TENT REPLACEMENT	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C14B64-F177-472F-8843-41013BCD5621}"/>
              </a:ext>
            </a:extLst>
          </p:cNvPr>
          <p:cNvSpPr/>
          <p:nvPr/>
        </p:nvSpPr>
        <p:spPr>
          <a:xfrm>
            <a:off x="879206" y="1072374"/>
            <a:ext cx="2640526" cy="230832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/>
                <a:cs typeface="Arial"/>
              </a:rPr>
              <a:t>Wear Personal Protective Equipment (PPE)</a:t>
            </a: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119557-3283-4566-B9A4-29F9C6F42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07" y="1623825"/>
            <a:ext cx="2640525" cy="17571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E53E648-287A-40A6-B30F-A54ECDFCCF76}"/>
              </a:ext>
            </a:extLst>
          </p:cNvPr>
          <p:cNvSpPr/>
          <p:nvPr/>
        </p:nvSpPr>
        <p:spPr>
          <a:xfrm>
            <a:off x="3544565" y="1072374"/>
            <a:ext cx="2736995" cy="230832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/>
                <a:cs typeface="Arial"/>
              </a:rPr>
              <a:t>Regularly disinfect shared tools</a:t>
            </a: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21" name="Picture 2" descr="Image result for keep the area clean signage">
            <a:extLst>
              <a:ext uri="{FF2B5EF4-FFF2-40B4-BE49-F238E27FC236}">
                <a16:creationId xmlns:a16="http://schemas.microsoft.com/office/drawing/2014/main" id="{F9A21ACF-60D4-4EBD-BF5A-5E49A60BD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08" y="1623825"/>
            <a:ext cx="2692752" cy="171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E0BE9D-2B8F-407E-AE8D-9939DD1D01E4}"/>
              </a:ext>
            </a:extLst>
          </p:cNvPr>
          <p:cNvSpPr/>
          <p:nvPr/>
        </p:nvSpPr>
        <p:spPr>
          <a:xfrm>
            <a:off x="6306394" y="1072374"/>
            <a:ext cx="2672142" cy="230832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/>
                <a:cs typeface="Arial"/>
              </a:rPr>
              <a:t>Avoid contact with beneficiaries/staff</a:t>
            </a: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23" name="Picture 2" descr="Social Distancing Keep The 1 Meter Distance In Public To Protect ...">
            <a:extLst>
              <a:ext uri="{FF2B5EF4-FFF2-40B4-BE49-F238E27FC236}">
                <a16:creationId xmlns:a16="http://schemas.microsoft.com/office/drawing/2014/main" id="{F1332626-FDF9-4E4E-9636-C2660C21D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9421" r="7124" b="17541"/>
          <a:stretch/>
        </p:blipFill>
        <p:spPr bwMode="auto">
          <a:xfrm>
            <a:off x="6385432" y="1623824"/>
            <a:ext cx="2528047" cy="171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2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406C7C-0E16-4FE0-98BF-F22F3B569A7A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2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111995AB-F280-41DB-8DBA-9558C01F8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869" y="6205732"/>
              <a:ext cx="1456072" cy="652268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A7EE2D7-8327-4B86-BBC2-E250DDF5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388608"/>
              <a:ext cx="2816352" cy="46939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0914AC5-3EAB-4EC4-81E7-A9791036BD1B}"/>
              </a:ext>
            </a:extLst>
          </p:cNvPr>
          <p:cNvSpPr/>
          <p:nvPr/>
        </p:nvSpPr>
        <p:spPr>
          <a:xfrm>
            <a:off x="732306" y="113075"/>
            <a:ext cx="82462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Beneficiary-driven replacement</a:t>
            </a:r>
          </a:p>
          <a:p>
            <a:endParaRPr lang="en-US" sz="1600" b="1" dirty="0"/>
          </a:p>
          <a:p>
            <a:r>
              <a:rPr lang="en-US" sz="1600" b="1" dirty="0"/>
              <a:t>Beneficiaries should replace their tent at the day and time communicated by CM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/>
              <a:t>High-risk groups: </a:t>
            </a:r>
            <a:r>
              <a:rPr lang="en-US" sz="1600" dirty="0"/>
              <a:t>In case there is a family member with chronic illness (e.g. cardiovascular diseases, diabetes, lung disorders, cancers, etc.), let them stay with family and friends in another shelter.</a:t>
            </a:r>
            <a:endParaRPr lang="en-US" sz="1600" b="1" dirty="0"/>
          </a:p>
          <a:p>
            <a:r>
              <a:rPr lang="en-US" sz="1600" b="1" dirty="0"/>
              <a:t>Solid waste management: </a:t>
            </a:r>
            <a:r>
              <a:rPr lang="en-US" sz="1600" dirty="0"/>
              <a:t>Do not leave any garbage and belongings outside of the tent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DEC5DB-9397-4399-83C7-98DB59F0B8D0}"/>
              </a:ext>
            </a:extLst>
          </p:cNvPr>
          <p:cNvSpPr/>
          <p:nvPr/>
        </p:nvSpPr>
        <p:spPr>
          <a:xfrm rot="16200000">
            <a:off x="-1658450" y="2178225"/>
            <a:ext cx="4331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TENT REPLACEMENT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8740A7-1350-454F-95D3-7E1E6A5E8046}"/>
              </a:ext>
            </a:extLst>
          </p:cNvPr>
          <p:cNvSpPr/>
          <p:nvPr/>
        </p:nvSpPr>
        <p:spPr>
          <a:xfrm>
            <a:off x="879206" y="1013559"/>
            <a:ext cx="2459080" cy="255454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latin typeface="Arial"/>
                <a:cs typeface="Arial"/>
              </a:rPr>
              <a:t>Clean </a:t>
            </a:r>
            <a:r>
              <a:rPr lang="en-US" sz="1600" b="1" u="sng">
                <a:solidFill>
                  <a:srgbClr val="C00000"/>
                </a:solidFill>
                <a:latin typeface="Arial"/>
                <a:cs typeface="Arial"/>
              </a:rPr>
              <a:t>first</a:t>
            </a:r>
            <a:r>
              <a:rPr lang="en-US" sz="1600" b="1">
                <a:solidFill>
                  <a:srgbClr val="C00000"/>
                </a:solidFill>
                <a:latin typeface="Arial"/>
                <a:cs typeface="Arial"/>
              </a:rPr>
              <a:t> and </a:t>
            </a:r>
            <a:r>
              <a:rPr lang="en-US" sz="1600" b="1" u="sng">
                <a:solidFill>
                  <a:srgbClr val="C00000"/>
                </a:solidFill>
                <a:latin typeface="Arial"/>
                <a:cs typeface="Arial"/>
              </a:rPr>
              <a:t>then </a:t>
            </a:r>
            <a:r>
              <a:rPr lang="en-US" sz="1600" b="1">
                <a:solidFill>
                  <a:srgbClr val="C00000"/>
                </a:solidFill>
                <a:latin typeface="Arial"/>
                <a:cs typeface="Arial"/>
              </a:rPr>
              <a:t>disinfect your belongings</a:t>
            </a:r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C7DBBF1-0BB7-4446-A9A9-F33C4A00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17" y="1767687"/>
            <a:ext cx="2127540" cy="1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51B477-A0D2-4A94-9969-FE0EB7ECB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968" y="970015"/>
            <a:ext cx="2534498" cy="25515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F382F3-9246-425B-84AD-096D091FEAF9}"/>
              </a:ext>
            </a:extLst>
          </p:cNvPr>
          <p:cNvPicPr/>
          <p:nvPr/>
        </p:nvPicPr>
        <p:blipFill rotWithShape="1">
          <a:blip r:embed="rId6"/>
          <a:srcRect l="9135" t="27081" r="59936" b="19612"/>
          <a:stretch/>
        </p:blipFill>
        <p:spPr bwMode="auto">
          <a:xfrm>
            <a:off x="6219365" y="1482249"/>
            <a:ext cx="2459079" cy="2039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6DD01DD-B9C7-4FA8-B1C0-29105CAB1FC6}"/>
              </a:ext>
            </a:extLst>
          </p:cNvPr>
          <p:cNvSpPr/>
          <p:nvPr/>
        </p:nvSpPr>
        <p:spPr>
          <a:xfrm>
            <a:off x="6219365" y="967028"/>
            <a:ext cx="2459080" cy="255454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/>
                <a:cs typeface="Arial"/>
              </a:rPr>
              <a:t>Maintain social distancing</a:t>
            </a:r>
          </a:p>
          <a:p>
            <a:pPr algn="ctr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81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406C7C-0E16-4FE0-98BF-F22F3B569A7A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2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111995AB-F280-41DB-8DBA-9558C01F8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869" y="6205732"/>
              <a:ext cx="1456072" cy="652268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A7EE2D7-8327-4B86-BBC2-E250DDF5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388608"/>
              <a:ext cx="2816352" cy="469392"/>
            </a:xfrm>
            <a:prstGeom prst="rect">
              <a:avLst/>
            </a:prstGeom>
          </p:spPr>
        </p:pic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C89CD-B46E-4061-B3BC-D51C07E6F15D}"/>
              </a:ext>
            </a:extLst>
          </p:cNvPr>
          <p:cNvSpPr txBox="1">
            <a:spLocks/>
          </p:cNvSpPr>
          <p:nvPr/>
        </p:nvSpPr>
        <p:spPr>
          <a:xfrm>
            <a:off x="393700" y="274638"/>
            <a:ext cx="8750300" cy="4406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14300">
              <a:buFont typeface="Arial" panose="020B0604020202020204" pitchFamily="34" charset="0"/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How to prepare 0.1% chlorine solution diluted into water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8FEC63-6F61-49E1-B9B6-142ACFDE12D0}"/>
              </a:ext>
            </a:extLst>
          </p:cNvPr>
          <p:cNvSpPr/>
          <p:nvPr/>
        </p:nvSpPr>
        <p:spPr>
          <a:xfrm>
            <a:off x="105116" y="4024024"/>
            <a:ext cx="911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https://apps.who.int/iris/bitstream/handle/10665/332096/WHO-2019-nCoV-Disinfection-2020.1-eng.pdf?sequence=1&amp;isAllowed=y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(English)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https://apps.who.int/iris/bitstream/handle/10665/332096/WHO-2019-nCoV-Disinfection-2020.1-ara.pdf?sequence=12&amp;isAllowed=y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(Arabic)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65B05E-DD04-4B23-8A1C-17D9E0A41BE5}"/>
              </a:ext>
            </a:extLst>
          </p:cNvPr>
          <p:cNvSpPr/>
          <p:nvPr/>
        </p:nvSpPr>
        <p:spPr>
          <a:xfrm>
            <a:off x="315046" y="1002089"/>
            <a:ext cx="6892030" cy="31393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Chlorine concentrations in commercially available products (domestic bleach) vary between 4% and 6%. </a:t>
            </a:r>
          </a:p>
          <a:p>
            <a:pPr algn="just"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know the parts of chlorine-based product to mix into water to reach the desired concentration, the calculation is the following: </a:t>
            </a:r>
          </a:p>
          <a:p>
            <a:pPr algn="ctr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[% chlorine in liquid sodium hypochlorite ∕ % chlorine desired] − 1 = </a:t>
            </a:r>
          </a:p>
          <a:p>
            <a:pPr algn="ctr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parts of water for each part sodium hypochlorite. </a:t>
            </a:r>
          </a:p>
          <a:p>
            <a:pPr algn="just"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>
                <a:latin typeface="Calibri"/>
                <a:ea typeface="Calibri" panose="020F0502020204030204" pitchFamily="34" charset="0"/>
                <a:cs typeface="Arial"/>
              </a:rPr>
              <a:t>For 0.1% chlorine-diluted solution, 49 parts of water need to be mixed for each part of sodium hypochlorite (or almost 100 parts of water to each 2 parts of 5% concentrated bleach)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E827CE7-2CD4-48E0-8842-9847681CD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56" y="1553242"/>
            <a:ext cx="1483018" cy="14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72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406C7C-0E16-4FE0-98BF-F22F3B569A7A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2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111995AB-F280-41DB-8DBA-9558C01F8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869" y="6205732"/>
              <a:ext cx="1456072" cy="652268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A7EE2D7-8327-4B86-BBC2-E250DDF5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388608"/>
              <a:ext cx="2816352" cy="469392"/>
            </a:xfrm>
            <a:prstGeom prst="rect">
              <a:avLst/>
            </a:prstGeom>
          </p:spPr>
        </p:pic>
      </p:grp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FCBF09C-FEFC-42CA-BBAC-3FC35F08ABB1}"/>
              </a:ext>
            </a:extLst>
          </p:cNvPr>
          <p:cNvSpPr txBox="1">
            <a:spLocks/>
          </p:cNvSpPr>
          <p:nvPr/>
        </p:nvSpPr>
        <p:spPr>
          <a:xfrm>
            <a:off x="393700" y="274638"/>
            <a:ext cx="87503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14300">
              <a:buFont typeface="Arial" panose="020B0604020202020204" pitchFamily="34" charset="0"/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Information to beneficiaries</a:t>
            </a:r>
          </a:p>
          <a:p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Beneficiaries have the right and access to complaint mechanisms to report any problems linked to the intervention.</a:t>
            </a:r>
          </a:p>
          <a:p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 the Iraqi Information Center, the complaint mechanism provided by the humanitarian partner or inform Camp Management.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453502-7AD7-42EB-AB98-E3D9567A7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18" y="1745018"/>
            <a:ext cx="4046787" cy="2936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60E018-AC8F-4138-9E4C-AEA825AAF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867" y="2159875"/>
            <a:ext cx="214007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406C7C-0E16-4FE0-98BF-F22F3B569A7A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2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111995AB-F280-41DB-8DBA-9558C01F8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869" y="6205732"/>
              <a:ext cx="1456072" cy="652268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A7EE2D7-8327-4B86-BBC2-E250DDF5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388608"/>
              <a:ext cx="2816352" cy="46939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31986E7-C786-4989-B235-B88F516F55E3}"/>
              </a:ext>
            </a:extLst>
          </p:cNvPr>
          <p:cNvSpPr/>
          <p:nvPr/>
        </p:nvSpPr>
        <p:spPr>
          <a:xfrm>
            <a:off x="308597" y="279744"/>
            <a:ext cx="3645189" cy="55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The COVID-19 disease </a:t>
            </a:r>
            <a:r>
              <a:rPr lang="en-US" sz="1013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is an infectious disease caused by a virus called </a:t>
            </a:r>
            <a:r>
              <a:rPr lang="en-US" sz="1013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SARS CoV-2 (severe acute respiratory syndrome)</a:t>
            </a:r>
            <a:endParaRPr lang="en-US" sz="101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F4EBAC-4D6A-43E0-833A-73E50212A4B7}"/>
              </a:ext>
            </a:extLst>
          </p:cNvPr>
          <p:cNvSpPr/>
          <p:nvPr/>
        </p:nvSpPr>
        <p:spPr>
          <a:xfrm>
            <a:off x="308598" y="1417365"/>
            <a:ext cx="3551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5725"/>
            <a:r>
              <a:rPr lang="en-US" sz="12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yone could catch COVID-19 virus – irrespective of age, gender, sexual orientation, religious, tribal or other affiliations. Hence, it is important to prevent discrimination, stigma, anxiety </a:t>
            </a:r>
            <a:endParaRPr lang="en-US" sz="12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44AE5-AD0B-4654-8607-4CD40F051A4D}"/>
              </a:ext>
            </a:extLst>
          </p:cNvPr>
          <p:cNvSpPr/>
          <p:nvPr/>
        </p:nvSpPr>
        <p:spPr>
          <a:xfrm>
            <a:off x="247225" y="1032191"/>
            <a:ext cx="363753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people recover from the disease</a:t>
            </a:r>
          </a:p>
        </p:txBody>
      </p:sp>
      <p:pic>
        <p:nvPicPr>
          <p:cNvPr id="11" name="Picture 6" descr="Home">
            <a:extLst>
              <a:ext uri="{FF2B5EF4-FFF2-40B4-BE49-F238E27FC236}">
                <a16:creationId xmlns:a16="http://schemas.microsoft.com/office/drawing/2014/main" id="{A053192D-3910-4335-B6F4-F93E9E4F9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t="21014" r="1959"/>
          <a:stretch/>
        </p:blipFill>
        <p:spPr bwMode="auto">
          <a:xfrm>
            <a:off x="5151901" y="275725"/>
            <a:ext cx="3653055" cy="19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9FD325-9112-45E0-AAC3-C6687A300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84" y="2611426"/>
            <a:ext cx="7857432" cy="19567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0F003D-632C-4883-BCD7-7501A42E440B}"/>
              </a:ext>
            </a:extLst>
          </p:cNvPr>
          <p:cNvSpPr/>
          <p:nvPr/>
        </p:nvSpPr>
        <p:spPr>
          <a:xfrm>
            <a:off x="3452611" y="2333874"/>
            <a:ext cx="2238778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5725"/>
            <a:r>
              <a:rPr lang="en-US" sz="1013" b="1" dirty="0">
                <a:latin typeface="Arial"/>
                <a:cs typeface="Arial"/>
              </a:rPr>
              <a:t>Most common symptoms</a:t>
            </a:r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67339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406C7C-0E16-4FE0-98BF-F22F3B569A7A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2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111995AB-F280-41DB-8DBA-9558C01F8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869" y="6205732"/>
              <a:ext cx="1456072" cy="652268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A7EE2D7-8327-4B86-BBC2-E250DDF5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388608"/>
              <a:ext cx="2816352" cy="46939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D9872A9-51AB-4040-AA9D-8EFE54DF8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57" y="167215"/>
            <a:ext cx="3156115" cy="4447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1E3481-C69D-433E-8774-5E8E1BAA1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705" y="1945029"/>
            <a:ext cx="1272414" cy="10936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172772-73DF-4A92-BEA9-CD27F9FC83E1}"/>
              </a:ext>
            </a:extLst>
          </p:cNvPr>
          <p:cNvSpPr/>
          <p:nvPr/>
        </p:nvSpPr>
        <p:spPr>
          <a:xfrm>
            <a:off x="4114800" y="542685"/>
            <a:ext cx="4352223" cy="87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13" b="1" dirty="0">
                <a:solidFill>
                  <a:srgbClr val="C00000"/>
                </a:solidFill>
                <a:latin typeface="Arial"/>
                <a:cs typeface="Arial"/>
              </a:rPr>
              <a:t>If you have any symptom, seek immediate advice from the health clinic in camp.</a:t>
            </a:r>
          </a:p>
          <a:p>
            <a:endParaRPr lang="en-US" sz="1013" b="1" dirty="0">
              <a:solidFill>
                <a:srgbClr val="C00000"/>
              </a:solidFill>
              <a:latin typeface="Arial"/>
              <a:cs typeface="Arial"/>
            </a:endParaRPr>
          </a:p>
          <a:p>
            <a:r>
              <a:rPr lang="en-US" sz="1013" b="1" dirty="0">
                <a:solidFill>
                  <a:srgbClr val="C00000"/>
                </a:solidFill>
                <a:latin typeface="Arial"/>
                <a:cs typeface="Arial"/>
              </a:rPr>
              <a:t>If you notice anyone with these symptoms, suggest him/her to go to the health clinic in camp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E4334-5FB1-4A68-ABBE-8C8A9F0158A3}"/>
              </a:ext>
            </a:extLst>
          </p:cNvPr>
          <p:cNvSpPr txBox="1"/>
          <p:nvPr/>
        </p:nvSpPr>
        <p:spPr>
          <a:xfrm>
            <a:off x="4475586" y="3340906"/>
            <a:ext cx="363065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/>
                <a:cs typeface="Arial"/>
              </a:rPr>
              <a:t>Emergency hotline numbers: </a:t>
            </a:r>
          </a:p>
          <a:p>
            <a:r>
              <a:rPr lang="en-US" sz="1200" b="1" i="1" dirty="0">
                <a:solidFill>
                  <a:srgbClr val="C00000"/>
                </a:solidFill>
                <a:highlight>
                  <a:srgbClr val="FFFF00"/>
                </a:highlight>
                <a:latin typeface="Arial"/>
              </a:rPr>
              <a:t>122 or 123 </a:t>
            </a:r>
          </a:p>
          <a:p>
            <a:r>
              <a:rPr lang="en-US" sz="1200" i="1" dirty="0">
                <a:solidFill>
                  <a:srgbClr val="C00000"/>
                </a:solidFill>
                <a:highlight>
                  <a:srgbClr val="FFFF00"/>
                </a:highlight>
                <a:latin typeface="Arial"/>
              </a:rPr>
              <a:t>or call the Iraqi Information Center at: </a:t>
            </a:r>
            <a:r>
              <a:rPr lang="en-US" sz="1200" b="1" i="1" dirty="0">
                <a:solidFill>
                  <a:srgbClr val="C00000"/>
                </a:solidFill>
                <a:highlight>
                  <a:srgbClr val="FFFF00"/>
                </a:highlight>
                <a:latin typeface="Arial"/>
              </a:rPr>
              <a:t>800-69999</a:t>
            </a:r>
            <a:endParaRPr lang="en-US" sz="675" b="1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58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406C7C-0E16-4FE0-98BF-F22F3B569A7A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2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111995AB-F280-41DB-8DBA-9558C01F8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869" y="6205732"/>
              <a:ext cx="1456072" cy="652268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A7EE2D7-8327-4B86-BBC2-E250DDF5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388608"/>
              <a:ext cx="2816352" cy="46939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E10BFCF-BE4B-4153-8783-39DC403D90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92567" r="1044"/>
          <a:stretch/>
        </p:blipFill>
        <p:spPr>
          <a:xfrm>
            <a:off x="2241906" y="3864436"/>
            <a:ext cx="4660187" cy="385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595174-98E9-4F58-8A01-AAD056CE2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7" r="4135" b="44186"/>
          <a:stretch/>
        </p:blipFill>
        <p:spPr>
          <a:xfrm>
            <a:off x="1740013" y="399496"/>
            <a:ext cx="5663974" cy="334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7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406C7C-0E16-4FE0-98BF-F22F3B569A7A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2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111995AB-F280-41DB-8DBA-9558C01F8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869" y="6205732"/>
              <a:ext cx="1456072" cy="652268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A7EE2D7-8327-4B86-BBC2-E250DDF5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388608"/>
              <a:ext cx="2816352" cy="46939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695DEC1-4427-4C1F-8CF7-CF7FFE65FC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7" r="1637" b="82177"/>
          <a:stretch/>
        </p:blipFill>
        <p:spPr>
          <a:xfrm>
            <a:off x="1794157" y="611807"/>
            <a:ext cx="5325188" cy="724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E7B46A-806A-4D6D-831F-878C0F3FD1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54603" r="-1490"/>
          <a:stretch/>
        </p:blipFill>
        <p:spPr>
          <a:xfrm>
            <a:off x="1794157" y="1364941"/>
            <a:ext cx="5918745" cy="28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0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406C7C-0E16-4FE0-98BF-F22F3B569A7A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2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111995AB-F280-41DB-8DBA-9558C01F8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869" y="6205732"/>
              <a:ext cx="1456072" cy="652268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A7EE2D7-8327-4B86-BBC2-E250DDF5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388608"/>
              <a:ext cx="2816352" cy="469392"/>
            </a:xfrm>
            <a:prstGeom prst="rect">
              <a:avLst/>
            </a:prstGeom>
          </p:spPr>
        </p:pic>
      </p:grpSp>
      <p:pic>
        <p:nvPicPr>
          <p:cNvPr id="6" name="Immagine 10">
            <a:extLst>
              <a:ext uri="{FF2B5EF4-FFF2-40B4-BE49-F238E27FC236}">
                <a16:creationId xmlns:a16="http://schemas.microsoft.com/office/drawing/2014/main" id="{96CD4749-CC64-4C16-B75C-0998A3147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7" t="15638" r="3555" b="16403"/>
          <a:stretch/>
        </p:blipFill>
        <p:spPr bwMode="auto">
          <a:xfrm>
            <a:off x="339045" y="107503"/>
            <a:ext cx="4232956" cy="440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B6F608-FD7B-478B-BF87-D79474C1F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565" y="107503"/>
            <a:ext cx="3185391" cy="44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6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406C7C-0E16-4FE0-98BF-F22F3B569A7A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2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111995AB-F280-41DB-8DBA-9558C01F8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869" y="6205732"/>
              <a:ext cx="1456072" cy="652268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A7EE2D7-8327-4B86-BBC2-E250DDF5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388608"/>
              <a:ext cx="2816352" cy="46939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1F6C5D3-2A10-4C1C-84CC-4F0B6819A3C0}"/>
              </a:ext>
            </a:extLst>
          </p:cNvPr>
          <p:cNvSpPr/>
          <p:nvPr/>
        </p:nvSpPr>
        <p:spPr>
          <a:xfrm rot="16200000">
            <a:off x="-1219136" y="2294751"/>
            <a:ext cx="34542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TENT REPLACEMENT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AE134-737E-4BE9-ACF1-D900BCC366B5}"/>
              </a:ext>
            </a:extLst>
          </p:cNvPr>
          <p:cNvSpPr/>
          <p:nvPr/>
        </p:nvSpPr>
        <p:spPr>
          <a:xfrm>
            <a:off x="698526" y="528251"/>
            <a:ext cx="3620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Decide on a replacement plan that: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Reduces the risk of COVID-19 contagion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Prevents crowding of workers and beneficiaries (e.g. every 3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tent)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Facilitates good working conditions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Can be easily supervised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7C82D5-EBC9-485D-BF8B-1E3EE3D0DDC3}"/>
              </a:ext>
            </a:extLst>
          </p:cNvPr>
          <p:cNvSpPr/>
          <p:nvPr/>
        </p:nvSpPr>
        <p:spPr>
          <a:xfrm>
            <a:off x="4951053" y="1480371"/>
            <a:ext cx="2238744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13" b="1" dirty="0">
                <a:solidFill>
                  <a:srgbClr val="C00000"/>
                </a:solidFill>
                <a:latin typeface="Arial"/>
                <a:cs typeface="Arial"/>
              </a:rPr>
              <a:t>Sample replacement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CFF6BB-7A91-4CDE-863A-E9A711FBD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308" y="1857122"/>
            <a:ext cx="6340287" cy="2421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4DB170-8D64-4835-9F1A-5A761C2F5706}"/>
              </a:ext>
            </a:extLst>
          </p:cNvPr>
          <p:cNvSpPr txBox="1"/>
          <p:nvPr/>
        </p:nvSpPr>
        <p:spPr>
          <a:xfrm>
            <a:off x="3886239" y="2801321"/>
            <a:ext cx="4368373" cy="404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13" dirty="0"/>
              <a:t>Day 1: replace brown tents               Day 2: replace green tents</a:t>
            </a:r>
          </a:p>
          <a:p>
            <a:r>
              <a:rPr lang="en-US" sz="1013" dirty="0"/>
              <a:t>Day 3: replace pink tents                   Continue until finished</a:t>
            </a:r>
          </a:p>
        </p:txBody>
      </p:sp>
    </p:spTree>
    <p:extLst>
      <p:ext uri="{BB962C8B-B14F-4D97-AF65-F5344CB8AC3E}">
        <p14:creationId xmlns:p14="http://schemas.microsoft.com/office/powerpoint/2010/main" val="98286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1F0FC3-EFBD-4A25-A4D3-C1C6BCE7F509}"/>
              </a:ext>
            </a:extLst>
          </p:cNvPr>
          <p:cNvSpPr/>
          <p:nvPr/>
        </p:nvSpPr>
        <p:spPr>
          <a:xfrm>
            <a:off x="590409" y="212412"/>
            <a:ext cx="824622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Shelter interventions should: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needed assistance in a timely manner while respecting protective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 designed to prevent panic, anxiety, discrimination or stigma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Reduce the risk of COVID-19 contagion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Follow Do No Harm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 in line with health authorities’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 closely coordinated with Camp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Respect environmental standards and 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Arial"/>
                <a:cs typeface="Arial"/>
              </a:rPr>
              <a:t>Old tents should be safely removed and disposed of.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Inform beneficiaries&#10;">
            <a:extLst>
              <a:ext uri="{FF2B5EF4-FFF2-40B4-BE49-F238E27FC236}">
                <a16:creationId xmlns:a16="http://schemas.microsoft.com/office/drawing/2014/main" id="{F9ABA71D-2512-46A5-9F8A-AA4A1DB39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45" y="1096075"/>
            <a:ext cx="3080404" cy="19252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51D7903-ED4C-4DF2-A492-61B05667A14D}"/>
              </a:ext>
            </a:extLst>
          </p:cNvPr>
          <p:cNvSpPr/>
          <p:nvPr/>
        </p:nvSpPr>
        <p:spPr>
          <a:xfrm rot="16200000">
            <a:off x="-2181397" y="2371696"/>
            <a:ext cx="5143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TENT REPLACEMENT	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296374-FF77-4423-922D-B6963549E4A8}"/>
              </a:ext>
            </a:extLst>
          </p:cNvPr>
          <p:cNvSpPr/>
          <p:nvPr/>
        </p:nvSpPr>
        <p:spPr>
          <a:xfrm>
            <a:off x="3988394" y="1096075"/>
            <a:ext cx="4848244" cy="156966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/>
                <a:cs typeface="Arial"/>
              </a:rPr>
              <a:t>Inform beneficiaries about the intervention: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Arial"/>
                <a:cs typeface="Arial"/>
              </a:rPr>
              <a:t>What will they receive and how? (contractor or beneficiary-driven)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Arial"/>
                <a:cs typeface="Arial"/>
              </a:rPr>
              <a:t>When? (day and time of replacement)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Arial"/>
                <a:cs typeface="Arial"/>
              </a:rPr>
              <a:t>How to prepare? (e.g. remove extensions, empty tents of belongings etc.)</a:t>
            </a:r>
          </a:p>
        </p:txBody>
      </p:sp>
      <p:pic>
        <p:nvPicPr>
          <p:cNvPr id="17" name="Picture 16" descr="A picture containing grass, old, covered, sitting&#10;&#10;Description automatically generated">
            <a:extLst>
              <a:ext uri="{FF2B5EF4-FFF2-40B4-BE49-F238E27FC236}">
                <a16:creationId xmlns:a16="http://schemas.microsoft.com/office/drawing/2014/main" id="{8E570F46-FD47-4B07-AD08-C59DA4BFDC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47" t="14343"/>
          <a:stretch/>
        </p:blipFill>
        <p:spPr>
          <a:xfrm>
            <a:off x="5744802" y="2946400"/>
            <a:ext cx="3091836" cy="166794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1F2AA0E-F44D-443C-93DB-66B77A5C72AD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2" cy="652268"/>
          </a:xfrm>
        </p:grpSpPr>
        <p:pic>
          <p:nvPicPr>
            <p:cNvPr id="19" name="Picture 18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8F9B3620-3BB2-4DCF-8CFA-E219307C1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869" y="6205732"/>
              <a:ext cx="1456072" cy="652268"/>
            </a:xfrm>
            <a:prstGeom prst="rect">
              <a:avLst/>
            </a:prstGeom>
          </p:spPr>
        </p:pic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BE2C0E89-2399-41B5-B6EC-3FCC4C881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388608"/>
              <a:ext cx="2816352" cy="469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334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406C7C-0E16-4FE0-98BF-F22F3B569A7A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2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111995AB-F280-41DB-8DBA-9558C01F8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869" y="6205732"/>
              <a:ext cx="1456072" cy="652268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A7EE2D7-8327-4B86-BBC2-E250DDF5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388608"/>
              <a:ext cx="2816352" cy="469392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73DDE4-74AF-453E-B650-6BE9EE1CADED}"/>
              </a:ext>
            </a:extLst>
          </p:cNvPr>
          <p:cNvSpPr/>
          <p:nvPr/>
        </p:nvSpPr>
        <p:spPr>
          <a:xfrm>
            <a:off x="732306" y="156618"/>
            <a:ext cx="824622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For everyone - under ALL circumstances</a:t>
            </a:r>
          </a:p>
          <a:p>
            <a:endParaRPr lang="en-US" sz="1600" b="1" dirty="0"/>
          </a:p>
          <a:p>
            <a:r>
              <a:rPr lang="en-US" sz="1600" b="1" dirty="0"/>
              <a:t>Health status confirmation: </a:t>
            </a:r>
            <a:r>
              <a:rPr lang="en-US" sz="1600" dirty="0"/>
              <a:t>before commencing any work, </a:t>
            </a:r>
            <a:r>
              <a:rPr lang="en-US" sz="1600" b="1" dirty="0"/>
              <a:t>self-certify</a:t>
            </a:r>
            <a:r>
              <a:rPr lang="en-US" sz="1600" dirty="0"/>
              <a:t> to designated CM staff that everyone is healthy and has no flu-like symptoms OR </a:t>
            </a:r>
            <a:r>
              <a:rPr lang="en-US" sz="1600" b="1" dirty="0"/>
              <a:t>get checked </a:t>
            </a:r>
            <a:r>
              <a:rPr lang="en-US" sz="1600" dirty="0"/>
              <a:t>by the health staff in camp.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/>
          </a:p>
          <a:p>
            <a:r>
              <a:rPr lang="en-US" sz="1600" b="1" dirty="0"/>
              <a:t>Solid waste management: </a:t>
            </a:r>
            <a:r>
              <a:rPr lang="en-US" sz="1600" dirty="0"/>
              <a:t>Do not leave any garbage on site (especially used PPE)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3473FD-0D9A-4688-B255-6C6165CBFE04}"/>
              </a:ext>
            </a:extLst>
          </p:cNvPr>
          <p:cNvSpPr/>
          <p:nvPr/>
        </p:nvSpPr>
        <p:spPr>
          <a:xfrm rot="16200000">
            <a:off x="-1658450" y="2178225"/>
            <a:ext cx="4331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TENT REPLACEMENT	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AEAD55-CA2A-4680-90E7-3DBCF717E0F1}"/>
              </a:ext>
            </a:extLst>
          </p:cNvPr>
          <p:cNvSpPr/>
          <p:nvPr/>
        </p:nvSpPr>
        <p:spPr>
          <a:xfrm>
            <a:off x="732305" y="1320823"/>
            <a:ext cx="2257637" cy="280076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/>
                <a:cs typeface="Arial"/>
              </a:rPr>
              <a:t>Maintain social distancing</a:t>
            </a:r>
          </a:p>
          <a:p>
            <a:pPr algn="ctr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D55E38-88B5-41BA-82F8-1DF1F8D1F8E2}"/>
              </a:ext>
            </a:extLst>
          </p:cNvPr>
          <p:cNvSpPr/>
          <p:nvPr/>
        </p:nvSpPr>
        <p:spPr>
          <a:xfrm>
            <a:off x="3056025" y="1320846"/>
            <a:ext cx="2257637" cy="280076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/>
                <a:cs typeface="Arial"/>
              </a:rPr>
              <a:t>Avoid gathering of 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Arial"/>
                <a:cs typeface="Arial"/>
              </a:rPr>
              <a:t>large crowds</a:t>
            </a:r>
          </a:p>
          <a:p>
            <a:pPr algn="ctr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Arial"/>
                <a:cs typeface="Arial"/>
              </a:rPr>
              <a:t> crowds</a:t>
            </a: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DCEF33-A5D1-4C4A-891A-26DF4D600380}"/>
              </a:ext>
            </a:extLst>
          </p:cNvPr>
          <p:cNvSpPr/>
          <p:nvPr/>
        </p:nvSpPr>
        <p:spPr>
          <a:xfrm>
            <a:off x="5379745" y="1320823"/>
            <a:ext cx="3456893" cy="280076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/>
                <a:cs typeface="Arial"/>
              </a:rPr>
              <a:t>Alert health partner of any symptoms</a:t>
            </a:r>
          </a:p>
          <a:p>
            <a:pPr algn="ctr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3FBE3A-66B8-4B08-B0D5-C98EF9984D46}"/>
              </a:ext>
            </a:extLst>
          </p:cNvPr>
          <p:cNvPicPr/>
          <p:nvPr/>
        </p:nvPicPr>
        <p:blipFill rotWithShape="1">
          <a:blip r:embed="rId4"/>
          <a:srcRect l="32051" t="16534" r="30288" b="6214"/>
          <a:stretch/>
        </p:blipFill>
        <p:spPr bwMode="auto">
          <a:xfrm>
            <a:off x="773555" y="1879600"/>
            <a:ext cx="2158331" cy="218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F56C22-679E-4A47-86B2-7967F56E5AAD}"/>
              </a:ext>
            </a:extLst>
          </p:cNvPr>
          <p:cNvPicPr/>
          <p:nvPr/>
        </p:nvPicPr>
        <p:blipFill rotWithShape="1">
          <a:blip r:embed="rId5"/>
          <a:srcRect l="41667" t="27081" r="27404" b="19612"/>
          <a:stretch/>
        </p:blipFill>
        <p:spPr bwMode="auto">
          <a:xfrm>
            <a:off x="3112684" y="1879600"/>
            <a:ext cx="2142921" cy="218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E6D9CD-CEAF-4111-9856-9607808997EC}"/>
              </a:ext>
            </a:extLst>
          </p:cNvPr>
          <p:cNvPicPr/>
          <p:nvPr/>
        </p:nvPicPr>
        <p:blipFill rotWithShape="1">
          <a:blip r:embed="rId6"/>
          <a:srcRect l="19070" t="17674" r="18109" b="13056"/>
          <a:stretch/>
        </p:blipFill>
        <p:spPr bwMode="auto">
          <a:xfrm>
            <a:off x="5503046" y="1879600"/>
            <a:ext cx="3301910" cy="218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7656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4DB879925F945BDD44DDBC3D362AE" ma:contentTypeVersion="13" ma:contentTypeDescription="Create a new document." ma:contentTypeScope="" ma:versionID="f80ac1a46c809ca5c90132aad6b82149">
  <xsd:schema xmlns:xsd="http://www.w3.org/2001/XMLSchema" xmlns:xs="http://www.w3.org/2001/XMLSchema" xmlns:p="http://schemas.microsoft.com/office/2006/metadata/properties" xmlns:ns3="b0086e6d-ccee-4394-8a90-3038f615112e" xmlns:ns4="e5717377-e627-41d0-889c-3498db6c393c" targetNamespace="http://schemas.microsoft.com/office/2006/metadata/properties" ma:root="true" ma:fieldsID="b2ff81f14973857e4c10d7ee2d136dbf" ns3:_="" ns4:_="">
    <xsd:import namespace="b0086e6d-ccee-4394-8a90-3038f615112e"/>
    <xsd:import namespace="e5717377-e627-41d0-889c-3498db6c393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86e6d-ccee-4394-8a90-3038f61511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17377-e627-41d0-889c-3498db6c39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00828A-8B76-4228-AD20-36463BA6D0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86e6d-ccee-4394-8a90-3038f615112e"/>
    <ds:schemaRef ds:uri="e5717377-e627-41d0-889c-3498db6c3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58926D-0AD2-430B-8F59-8267D1BACFE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5717377-e627-41d0-889c-3498db6c393c"/>
    <ds:schemaRef ds:uri="b0086e6d-ccee-4394-8a90-3038f615112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7B2E01-42D3-4F45-A628-47DFE1B20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795</Words>
  <Application>Microsoft Office PowerPoint</Application>
  <PresentationFormat>On-screen Show (16:9)</PresentationFormat>
  <Paragraphs>183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 Abultimman</dc:creator>
  <cp:lastModifiedBy>Petya Boevska</cp:lastModifiedBy>
  <cp:revision>5</cp:revision>
  <dcterms:created xsi:type="dcterms:W3CDTF">2020-08-09T09:12:06Z</dcterms:created>
  <dcterms:modified xsi:type="dcterms:W3CDTF">2020-08-17T11:06:27Z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0x0101009304DB879925F945BDD44DDBC3D362AE</vt:lpwstr>
  </property>
</Properties>
</file>