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6" r:id="rId15"/>
    <p:sldId id="267" r:id="rId16"/>
    <p:sldId id="281" r:id="rId17"/>
    <p:sldId id="282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B05C-EF6A-4680-9E89-5299833E4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C4AA-9251-4981-9AF7-C7C5AA57E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95BE-CF2B-43E5-B03F-6228AD3B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BFB5D-A938-42F2-877F-357F24D8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66517-ADBF-40FA-B5E7-9098B249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4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D366-ED9A-42BE-BAE1-BEE0FEFA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91F57-925F-4C6E-B4E6-4F11A2D27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F6BF2-07D2-4B47-967F-F9EA2D1B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B3ACD-B202-44D0-9A25-622F3632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85FAB-FDED-433D-80B3-EC721271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DF5D9-266A-4992-A37F-6644C0D6A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FC89A-2DD8-4526-A843-0D012D367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EC069-A213-439D-B99A-B4AB118D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1DD26-41EF-49A3-8FEC-49148280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86457-6AF7-4074-BD3C-F743240E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E9B0-BF23-44FB-B011-E3482A9E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99EBB-8516-4E42-864C-1816291FB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EA212-27D2-431D-A301-170D6E6E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91230-AC1F-40F7-B629-85966CB2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04BFC-4884-416D-95AF-D855EAE3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704-71A1-494E-B856-3D900E15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1BB1A-0C02-4639-8163-47FFAF3C9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71F0A-33D7-4613-9239-C85E9B27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7DCD6-5D39-4C7C-A129-425D9C38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D4FE5-C6BA-4A9C-A812-48555A1B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9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72BB-C5BB-4E62-8896-5BB2F486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1E5F-78B7-4C7C-BCD8-D92D61983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12BA7-BA45-4883-A0C6-E96FEBC4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B1E6A-8D71-4AF7-BB3F-3C5EEA0E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CB544-4BED-47E6-B0EB-1ADA6C46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72246-72BB-45F0-9BC1-1DDA7A86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3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EA2F-8ABE-40C3-9445-1BC768997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8480F-A423-427B-8CE2-99EDDE70D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444A8-0608-4D00-A770-3C9DDE949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BB0E2-E91D-4CDD-BD4C-46D5429FF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ECF09-541E-4051-BBA0-B9FF50376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F40417-7674-4E9F-9DC3-12F9A787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BB09B-8BE4-436C-810B-89748513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DEC5C-26C5-4BBF-AFF1-977D3AF2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69A8-04B1-4A7E-9DA1-8C52611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2A139-51E0-4CD2-A6EB-118F68B4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B5AD6-1DD7-40B6-A1A7-54C91F51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F443E-1424-4F96-B47A-C4A78DE0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F18C4-DCFB-49FF-AAFC-30FC0750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F73E5-18ED-4C91-8CC7-78D88EBD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2AC7D-F8C9-4378-8DC0-4DB2520A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6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AF0D-932B-4F80-88AE-966D579A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F3FF6-5642-44EC-9387-16DB25CF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04155-03C3-4406-8A91-D399C031B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66F7A-67B1-4819-A4D7-C853459F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46023-F389-4009-A4C0-0EBAE1D0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F63A6-648B-4EC4-B454-A8660B9F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7249-63C8-4B80-A256-FA8A352C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A0C1B-B28E-485D-A6E0-A78DB7248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39EF6-C5FD-4C73-95DD-563F70869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16A32-B462-4347-9161-D0EF40EF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FB809-9EF8-4AF0-9EAC-E7ED97D4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29795-C2A5-4025-948F-CAFF0F70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8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DC39A-AF57-4159-B803-D806734C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F472F-12A6-4210-BE3E-16E81E422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28202-1C43-4FA0-8A5E-E429A920D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ED8A-F7DD-4B30-A47D-94443FB275DC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93AD7-8393-4479-8ED4-2ABC8737A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C2286-E155-445D-AA27-5820F3855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1E612-C102-443D-B1AD-E57EE1DC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2.jpg"/><Relationship Id="rId7" Type="http://schemas.microsoft.com/office/2007/relationships/hdphoto" Target="../media/hdphoto3.wdp"/><Relationship Id="rId12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8.gi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hyperlink" Target="https://apps.who.int/iris/bitstream/handle/10665/332096/WHO-2019-nCoV-Disinfection-2020.1-ara.pdf?sequence=12&amp;isAllowed=y" TargetMode="External"/><Relationship Id="rId4" Type="http://schemas.openxmlformats.org/officeDocument/2006/relationships/hyperlink" Target="https://apps.who.int/iris/bitstream/handle/10665/332096/WHO-2019-nCoV-Disinfection-2020.1-eng.pdf?sequence=1&amp;isAllowed=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3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90" y="6297169"/>
              <a:ext cx="2816352" cy="46939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D1C18D3-24C8-4540-89E1-D0CD51F19BA6}"/>
              </a:ext>
            </a:extLst>
          </p:cNvPr>
          <p:cNvSpPr/>
          <p:nvPr/>
        </p:nvSpPr>
        <p:spPr>
          <a:xfrm>
            <a:off x="1396626" y="372415"/>
            <a:ext cx="63162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IQ" sz="2100" b="1" dirty="0">
                <a:latin typeface="Arial" panose="020B0604020202020204" pitchFamily="34" charset="0"/>
              </a:rPr>
              <a:t>استبدال الخيام في المخيمات خلال كوفيد-19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7E96C-573D-40E7-BB43-9EE175412FDF}"/>
              </a:ext>
            </a:extLst>
          </p:cNvPr>
          <p:cNvSpPr txBox="1"/>
          <p:nvPr/>
        </p:nvSpPr>
        <p:spPr>
          <a:xfrm>
            <a:off x="2422445" y="1463754"/>
            <a:ext cx="4339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1400" b="1" dirty="0">
                <a:solidFill>
                  <a:srgbClr val="0070C0"/>
                </a:solidFill>
                <a:latin typeface="Arial" panose="020B0604020202020204" pitchFamily="34" charset="0"/>
              </a:rPr>
              <a:t>(يتم نشرها قبل أنشطة الاستبدال)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IQ" sz="1400" b="1" dirty="0">
                <a:solidFill>
                  <a:srgbClr val="0070C0"/>
                </a:solidFill>
                <a:latin typeface="Arial" panose="020B0604020202020204" pitchFamily="34" charset="0"/>
              </a:rPr>
              <a:t>صالحة لاستبدال الخيام عن طريق المقاولين او من قبل المستفيد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C550A-E0DC-49EC-A8E1-1800C7DA7EF3}"/>
              </a:ext>
            </a:extLst>
          </p:cNvPr>
          <p:cNvSpPr txBox="1"/>
          <p:nvPr/>
        </p:nvSpPr>
        <p:spPr>
          <a:xfrm>
            <a:off x="339044" y="4049969"/>
            <a:ext cx="26561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IQ" dirty="0"/>
              <a:t>الاصدار 1.1</a:t>
            </a:r>
            <a:endParaRPr lang="en-US" dirty="0"/>
          </a:p>
          <a:p>
            <a:pPr algn="l" rtl="1"/>
            <a:r>
              <a:rPr lang="ar-IQ" dirty="0"/>
              <a:t>9 آب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4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7D2DCE-17B7-4C2D-864F-0FE7E67478B8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3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AC6B6448-BB94-42DC-90F4-76B0209B5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205732"/>
              <a:ext cx="1456072" cy="652268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AAB0F380-4A4F-4F09-92B1-2052BA63E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90" y="6297169"/>
              <a:ext cx="2816352" cy="46939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78C6E9A-3FEF-4B74-A38E-84DD8B106ADD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5111" y1="16000" x2="15111" y2="16000"/>
                        <a14:backgroundMark x1="15111" y1="16000" x2="15111" y2="16000"/>
                        <a14:backgroundMark x1="15111" y1="16000" x2="15111" y2="16000"/>
                        <a14:backgroundMark x1="14222" y1="12000" x2="14222" y2="12000"/>
                        <a14:backgroundMark x1="14222" y1="12000" x2="14222" y2="12000"/>
                        <a14:backgroundMark x1="14222" y1="12000" x2="14222" y2="12000"/>
                        <a14:backgroundMark x1="14222" y1="12000" x2="14222" y2="12000"/>
                        <a14:backgroundMark x1="14222" y1="12000" x2="14222" y2="1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10" y="1293029"/>
            <a:ext cx="1365576" cy="13655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8460F4-0B70-47C6-B770-C3E01A51A327}"/>
              </a:ext>
            </a:extLst>
          </p:cNvPr>
          <p:cNvSpPr/>
          <p:nvPr/>
        </p:nvSpPr>
        <p:spPr>
          <a:xfrm>
            <a:off x="1209712" y="1055098"/>
            <a:ext cx="2765170" cy="3366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rtl="1">
              <a:lnSpc>
                <a:spcPct val="107000"/>
              </a:lnSpc>
              <a:spcAft>
                <a:spcPts val="300"/>
              </a:spcAft>
            </a:pPr>
            <a:r>
              <a:rPr lang="ar-IQ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أقنعة الوجه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ow to Wear an FFP2 and FFP3 Face Mask">
            <a:extLst>
              <a:ext uri="{FF2B5EF4-FFF2-40B4-BE49-F238E27FC236}">
                <a16:creationId xmlns:a16="http://schemas.microsoft.com/office/drawing/2014/main" id="{596EE9B8-C4BB-47CB-89AD-5AF4811CF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74" y="1650557"/>
            <a:ext cx="1055222" cy="7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57967E-0110-47AD-B051-CCD3334B84C0}"/>
              </a:ext>
            </a:extLst>
          </p:cNvPr>
          <p:cNvSpPr/>
          <p:nvPr/>
        </p:nvSpPr>
        <p:spPr>
          <a:xfrm>
            <a:off x="4119144" y="2862688"/>
            <a:ext cx="1280489" cy="2526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rtl="1">
              <a:lnSpc>
                <a:spcPct val="107000"/>
              </a:lnSpc>
              <a:spcAft>
                <a:spcPts val="300"/>
              </a:spcAft>
            </a:pPr>
            <a:r>
              <a:rPr lang="ar-IQ" sz="10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10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FFP2 (N95)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439004-4719-4576-8A76-3493C4F0C97F}"/>
              </a:ext>
            </a:extLst>
          </p:cNvPr>
          <p:cNvSpPr/>
          <p:nvPr/>
        </p:nvSpPr>
        <p:spPr>
          <a:xfrm>
            <a:off x="2968044" y="2797837"/>
            <a:ext cx="1234682" cy="42550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rtl="1">
              <a:lnSpc>
                <a:spcPct val="107000"/>
              </a:lnSpc>
              <a:spcAft>
                <a:spcPts val="300"/>
              </a:spcAft>
            </a:pPr>
            <a:r>
              <a:rPr lang="ar-IQ" sz="10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2. قناعان جراحيان (أحدهما فوق الآخر)</a:t>
            </a:r>
            <a:endParaRPr lang="en-US" sz="105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12FBCD-1947-4F40-ADB5-C2E902CE7E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40" b="94631" l="17456" r="84320">
                        <a14:foregroundMark x1="41716" y1="24832" x2="41716" y2="24832"/>
                        <a14:foregroundMark x1="41716" y1="24832" x2="41716" y2="24832"/>
                        <a14:foregroundMark x1="41716" y1="24832" x2="41716" y2="24832"/>
                        <a14:foregroundMark x1="41716" y1="24832" x2="41716" y2="24832"/>
                        <a14:foregroundMark x1="40828" y1="33557" x2="40828" y2="33557"/>
                        <a14:foregroundMark x1="53254" y1="34228" x2="53254" y2="34228"/>
                        <a14:foregroundMark x1="45562" y1="23490" x2="45562" y2="23490"/>
                        <a14:foregroundMark x1="46746" y1="95302" x2="46746" y2="95302"/>
                        <a14:foregroundMark x1="30769" y1="46980" x2="30769" y2="46980"/>
                        <a14:foregroundMark x1="30769" y1="46980" x2="30769" y2="46980"/>
                        <a14:foregroundMark x1="26923" y1="47651" x2="26923" y2="47651"/>
                        <a14:foregroundMark x1="46746" y1="16107" x2="46746" y2="16107"/>
                        <a14:foregroundMark x1="42899" y1="13423" x2="42899" y2="13423"/>
                        <a14:foregroundMark x1="63018" y1="38926" x2="63018" y2="38926"/>
                        <a14:foregroundMark x1="23077" y1="65772" x2="23077" y2="65772"/>
                        <a14:foregroundMark x1="21302" y1="61745" x2="21302" y2="61745"/>
                        <a14:foregroundMark x1="19822" y1="14765" x2="19822" y2="14765"/>
                        <a14:foregroundMark x1="17456" y1="18121" x2="17456" y2="18121"/>
                        <a14:foregroundMark x1="73373" y1="12752" x2="73373" y2="12752"/>
                        <a14:foregroundMark x1="70118" y1="16779" x2="70118" y2="16779"/>
                        <a14:foregroundMark x1="70118" y1="16779" x2="70118" y2="16779"/>
                        <a14:foregroundMark x1="68343" y1="19463" x2="68343" y2="19463"/>
                        <a14:foregroundMark x1="83136" y1="19463" x2="83136" y2="19463"/>
                        <a14:foregroundMark x1="80769" y1="32215" x2="80769" y2="32215"/>
                        <a14:foregroundMark x1="50000" y1="33557" x2="50000" y2="33557"/>
                        <a14:foregroundMark x1="71006" y1="56376" x2="71006" y2="56376"/>
                        <a14:foregroundMark x1="71006" y1="56376" x2="71006" y2="56376"/>
                        <a14:foregroundMark x1="73669" y1="50336" x2="73669" y2="50336"/>
                        <a14:foregroundMark x1="83432" y1="15436" x2="83432" y2="15436"/>
                        <a14:foregroundMark x1="84320" y1="9396" x2="84320" y2="9396"/>
                        <a14:foregroundMark x1="74556" y1="10738" x2="74556" y2="10738"/>
                        <a14:foregroundMark x1="76331" y1="8054" x2="76331" y2="8054"/>
                        <a14:foregroundMark x1="77811" y1="6040" x2="77811" y2="6040"/>
                        <a14:foregroundMark x1="32840" y1="12081" x2="32840" y2="12081"/>
                        <a14:backgroundMark x1="19822" y1="29530" x2="19822" y2="29530"/>
                      </a14:backgroundRemoval>
                    </a14:imgEffect>
                  </a14:imgLayer>
                </a14:imgProps>
              </a:ext>
            </a:extLst>
          </a:blip>
          <a:srcRect l="13352" r="11814"/>
          <a:stretch/>
        </p:blipFill>
        <p:spPr>
          <a:xfrm>
            <a:off x="3156188" y="1745743"/>
            <a:ext cx="1046538" cy="6164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BCCDF3-FB1B-4276-B938-F3787ABBA13F}"/>
              </a:ext>
            </a:extLst>
          </p:cNvPr>
          <p:cNvSpPr/>
          <p:nvPr/>
        </p:nvSpPr>
        <p:spPr>
          <a:xfrm>
            <a:off x="303152" y="2847029"/>
            <a:ext cx="1679269" cy="6606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rtl="1">
              <a:lnSpc>
                <a:spcPct val="50000"/>
              </a:lnSpc>
              <a:spcAft>
                <a:spcPts val="300"/>
              </a:spcAft>
            </a:pPr>
            <a:r>
              <a:rPr lang="ar-IQ" sz="10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4. غطاء وجه من 3 طبقات</a:t>
            </a:r>
          </a:p>
          <a:p>
            <a:pPr algn="ctr" rtl="1">
              <a:lnSpc>
                <a:spcPct val="50000"/>
              </a:lnSpc>
              <a:spcAft>
                <a:spcPts val="300"/>
              </a:spcAft>
            </a:pPr>
            <a:r>
              <a:rPr lang="ar-IQ" sz="10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أو</a:t>
            </a:r>
          </a:p>
          <a:p>
            <a:pPr algn="ctr" rtl="1">
              <a:lnSpc>
                <a:spcPct val="50000"/>
              </a:lnSpc>
              <a:spcAft>
                <a:spcPts val="300"/>
              </a:spcAft>
            </a:pPr>
            <a:r>
              <a:rPr lang="ar-IQ" sz="10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وشاح سميك (مطوي مرتين)</a:t>
            </a:r>
          </a:p>
          <a:p>
            <a:pPr algn="ctr" rtl="1">
              <a:lnSpc>
                <a:spcPct val="50000"/>
              </a:lnSpc>
              <a:spcAft>
                <a:spcPts val="300"/>
              </a:spcAft>
            </a:pPr>
            <a:endParaRPr lang="ar-IQ" sz="105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pPr algn="ctr" rtl="1">
              <a:lnSpc>
                <a:spcPct val="50000"/>
              </a:lnSpc>
              <a:spcAft>
                <a:spcPts val="300"/>
              </a:spcAft>
            </a:pPr>
            <a:r>
              <a:rPr lang="ar-IQ" sz="10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تغطية الفم والأنف</a:t>
            </a:r>
            <a:endParaRPr lang="en-US" sz="105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321 Bandana Mask Pictures, Photos &amp; Images">
            <a:extLst>
              <a:ext uri="{FF2B5EF4-FFF2-40B4-BE49-F238E27FC236}">
                <a16:creationId xmlns:a16="http://schemas.microsoft.com/office/drawing/2014/main" id="{E5BE177A-E3FD-4AAD-84EF-E9AC59D8E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6" b="58569" l="34281" r="61860">
                        <a14:backgroundMark x1="34641" y1="10539" x2="34641" y2="10539"/>
                        <a14:backgroundMark x1="34641" y1="10539" x2="34641" y2="10539"/>
                        <a14:backgroundMark x1="34641" y1="10539" x2="34641" y2="10539"/>
                        <a14:backgroundMark x1="327" y1="19608" x2="327" y2="19608"/>
                        <a14:backgroundMark x1="75490" y1="24020" x2="75490" y2="24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34" t="3913" r="34693" b="35358"/>
          <a:stretch/>
        </p:blipFill>
        <p:spPr bwMode="auto">
          <a:xfrm>
            <a:off x="1076695" y="1495395"/>
            <a:ext cx="779434" cy="9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1263E1F-E30F-4DFC-9C91-FDA2FC33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12367" r="10262"/>
          <a:stretch/>
        </p:blipFill>
        <p:spPr bwMode="auto">
          <a:xfrm>
            <a:off x="2009504" y="1533264"/>
            <a:ext cx="865533" cy="11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80CF25-71A4-4EB6-9D89-6A741D013FB6}"/>
              </a:ext>
            </a:extLst>
          </p:cNvPr>
          <p:cNvSpPr/>
          <p:nvPr/>
        </p:nvSpPr>
        <p:spPr>
          <a:xfrm>
            <a:off x="1661286" y="2797837"/>
            <a:ext cx="1459431" cy="2526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rtl="1">
              <a:lnSpc>
                <a:spcPct val="107000"/>
              </a:lnSpc>
              <a:spcAft>
                <a:spcPts val="300"/>
              </a:spcAft>
            </a:pPr>
            <a:r>
              <a:rPr lang="ar-IQ" sz="10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3. درع الوجه</a:t>
            </a:r>
            <a:endParaRPr lang="en-US" sz="105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C410EC-4CD1-4C71-84B8-A111F80F684F}"/>
              </a:ext>
            </a:extLst>
          </p:cNvPr>
          <p:cNvSpPr txBox="1"/>
          <p:nvPr/>
        </p:nvSpPr>
        <p:spPr>
          <a:xfrm>
            <a:off x="4152095" y="3401192"/>
            <a:ext cx="1326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1000" b="1" dirty="0">
                <a:solidFill>
                  <a:schemeClr val="accent4">
                    <a:lumMod val="75000"/>
                  </a:schemeClr>
                </a:solidFill>
              </a:rPr>
              <a:t>ترشيح ممتاز</a:t>
            </a:r>
            <a:r>
              <a:rPr lang="en-US" sz="1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 rtl="1"/>
            <a:r>
              <a:rPr lang="ar-IQ" sz="1000" dirty="0">
                <a:solidFill>
                  <a:srgbClr val="C00000"/>
                </a:solidFill>
              </a:rPr>
              <a:t>مكلفة</a:t>
            </a:r>
          </a:p>
          <a:p>
            <a:pPr algn="ctr" rtl="1"/>
            <a:r>
              <a:rPr lang="ar-IQ" sz="1000" dirty="0">
                <a:solidFill>
                  <a:srgbClr val="C00000"/>
                </a:solidFill>
              </a:rPr>
              <a:t>صعب الشراء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860944-1394-42F0-90AD-6F5814D32D2D}"/>
              </a:ext>
            </a:extLst>
          </p:cNvPr>
          <p:cNvSpPr txBox="1"/>
          <p:nvPr/>
        </p:nvSpPr>
        <p:spPr>
          <a:xfrm>
            <a:off x="3058891" y="3422809"/>
            <a:ext cx="1180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1000" b="1" dirty="0">
                <a:solidFill>
                  <a:schemeClr val="accent4">
                    <a:lumMod val="75000"/>
                  </a:schemeClr>
                </a:solidFill>
              </a:rPr>
              <a:t>ترشيح جيد</a:t>
            </a:r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 rtl="1"/>
            <a:r>
              <a:rPr lang="ar-IQ" sz="1000" dirty="0">
                <a:solidFill>
                  <a:srgbClr val="C00000"/>
                </a:solidFill>
              </a:rPr>
              <a:t>بمجرد إزالتها ، يجب التخلص منها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48344E-DCFC-40FA-90CA-7E1E6F637564}"/>
              </a:ext>
            </a:extLst>
          </p:cNvPr>
          <p:cNvSpPr txBox="1"/>
          <p:nvPr/>
        </p:nvSpPr>
        <p:spPr>
          <a:xfrm>
            <a:off x="1704786" y="3543240"/>
            <a:ext cx="1599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1000" dirty="0">
                <a:solidFill>
                  <a:schemeClr val="accent4">
                    <a:lumMod val="75000"/>
                  </a:schemeClr>
                </a:solidFill>
              </a:rPr>
              <a:t>يحمي الوجه</a:t>
            </a:r>
          </a:p>
          <a:p>
            <a:pPr algn="ctr" rtl="1"/>
            <a:r>
              <a:rPr lang="ar-IQ" sz="1000" dirty="0">
                <a:solidFill>
                  <a:srgbClr val="C00000"/>
                </a:solidFill>
              </a:rPr>
              <a:t>لا يوجد ترشيح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48A290-7F3A-4BBF-9A18-A1EF27273DDE}"/>
              </a:ext>
            </a:extLst>
          </p:cNvPr>
          <p:cNvSpPr txBox="1"/>
          <p:nvPr/>
        </p:nvSpPr>
        <p:spPr>
          <a:xfrm>
            <a:off x="409920" y="3556851"/>
            <a:ext cx="1599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1000" b="1" dirty="0">
                <a:solidFill>
                  <a:schemeClr val="accent4">
                    <a:lumMod val="75000"/>
                  </a:schemeClr>
                </a:solidFill>
              </a:rPr>
              <a:t>ترشيح محدود</a:t>
            </a:r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ar-IQ" sz="1000" dirty="0">
                <a:solidFill>
                  <a:srgbClr val="C00000"/>
                </a:solidFill>
              </a:rPr>
              <a:t>متاح بسهولة ورخيصة</a:t>
            </a:r>
            <a:endParaRPr lang="en-US" sz="1000" dirty="0">
              <a:solidFill>
                <a:srgbClr val="C00000"/>
              </a:solidFill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8A3289-4AEE-4AC0-9834-BEE37A17DF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6831" y="1200150"/>
            <a:ext cx="2743200" cy="2743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6476AA-5D85-46C1-AA4E-2074C4545BD2}"/>
              </a:ext>
            </a:extLst>
          </p:cNvPr>
          <p:cNvSpPr txBox="1"/>
          <p:nvPr/>
        </p:nvSpPr>
        <p:spPr>
          <a:xfrm>
            <a:off x="5613163" y="1266891"/>
            <a:ext cx="2642302" cy="276999"/>
          </a:xfrm>
          <a:prstGeom prst="rect">
            <a:avLst/>
          </a:prstGeom>
          <a:solidFill>
            <a:srgbClr val="1AAB9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dirty="0">
                <a:solidFill>
                  <a:srgbClr val="E8D95F"/>
                </a:solidFill>
              </a:rPr>
              <a:t>كيفية ارتداء القناع واستخدامه وخلعه والتخلص منه</a:t>
            </a:r>
            <a:endParaRPr lang="en-US" sz="1200" dirty="0">
              <a:solidFill>
                <a:srgbClr val="E8D95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BEFC9-58E1-4545-8A18-2F6FB4E3196A}"/>
              </a:ext>
            </a:extLst>
          </p:cNvPr>
          <p:cNvSpPr/>
          <p:nvPr/>
        </p:nvSpPr>
        <p:spPr>
          <a:xfrm>
            <a:off x="5633777" y="1702956"/>
            <a:ext cx="2589308" cy="1099555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9B3243-24DE-482A-A06B-C04140A359A5}"/>
              </a:ext>
            </a:extLst>
          </p:cNvPr>
          <p:cNvSpPr/>
          <p:nvPr/>
        </p:nvSpPr>
        <p:spPr>
          <a:xfrm>
            <a:off x="7129363" y="2785626"/>
            <a:ext cx="1093722" cy="265667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CA925E-5BF4-478C-AD7E-C6EC550D0BFB}"/>
              </a:ext>
            </a:extLst>
          </p:cNvPr>
          <p:cNvSpPr txBox="1"/>
          <p:nvPr/>
        </p:nvSpPr>
        <p:spPr>
          <a:xfrm>
            <a:off x="5682192" y="1543889"/>
            <a:ext cx="2492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>
                <a:solidFill>
                  <a:schemeClr val="bg1"/>
                </a:solidFill>
              </a:rPr>
              <a:t>قم بتغطية الفم والأنف بالقناع </a:t>
            </a:r>
            <a:r>
              <a:rPr lang="ar-IQ" sz="2400" b="1" dirty="0">
                <a:solidFill>
                  <a:srgbClr val="FFDE59"/>
                </a:solidFill>
              </a:rPr>
              <a:t>وتأكد من عدم وجود فجوات بين وجهك وقناعك</a:t>
            </a:r>
            <a:endParaRPr lang="en-US" sz="2400" b="1" dirty="0">
              <a:solidFill>
                <a:srgbClr val="FFDE59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C5CCC7-4573-4CCC-A961-11393B6BE5D3}"/>
              </a:ext>
            </a:extLst>
          </p:cNvPr>
          <p:cNvSpPr/>
          <p:nvPr/>
        </p:nvSpPr>
        <p:spPr>
          <a:xfrm rot="5400000">
            <a:off x="7016103" y="2427772"/>
            <a:ext cx="3454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2400" b="1" dirty="0">
                <a:solidFill>
                  <a:srgbClr val="C00000"/>
                </a:solidFill>
                <a:latin typeface="Arial" panose="020B0604020202020204" pitchFamily="34" charset="0"/>
              </a:rPr>
              <a:t>قبل استبدال الخيمة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33686F-520A-48B2-A26E-FE70221AE247}"/>
              </a:ext>
            </a:extLst>
          </p:cNvPr>
          <p:cNvSpPr/>
          <p:nvPr/>
        </p:nvSpPr>
        <p:spPr>
          <a:xfrm>
            <a:off x="3058891" y="172217"/>
            <a:ext cx="2792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للجميع</a:t>
            </a: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تحت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كل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الظروف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9412AE3-868D-4A74-B135-7B8B374B3B99}"/>
              </a:ext>
            </a:extLst>
          </p:cNvPr>
          <p:cNvSpPr/>
          <p:nvPr/>
        </p:nvSpPr>
        <p:spPr>
          <a:xfrm>
            <a:off x="230522" y="158611"/>
            <a:ext cx="82462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1600" b="1" dirty="0">
                <a:latin typeface="Arial" panose="020B0604020202020204" pitchFamily="34" charset="0"/>
              </a:rPr>
              <a:t>المقاولون / العمال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IQ" sz="1600" b="1" dirty="0"/>
              <a:t>الوصول: </a:t>
            </a:r>
            <a:r>
              <a:rPr lang="ar-IQ" sz="1600" dirty="0"/>
              <a:t>شهادة ذاتية لموظفي السلامة المعينين بأنهم يتمتعون بصحة جيدة وليس لديهم أعراض تشبه أعراض الأنفلونزا أو قم بفحصهم من قبل الطاقم الصحي في المخيم.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IQ" sz="1600" b="1" dirty="0"/>
              <a:t>مرافق الحمام: </a:t>
            </a:r>
            <a:r>
              <a:rPr lang="ar-IQ" sz="1600" dirty="0"/>
              <a:t>في حالة عدم وجود مرحاض للاستخدام الحصري للعمال ، يجب على كل عامل تنظيف جميع الأسطح بعد كل استخدام</a:t>
            </a:r>
          </a:p>
          <a:p>
            <a:pPr algn="r" rtl="1"/>
            <a:endParaRPr lang="ar-IQ" sz="1600" b="1" dirty="0"/>
          </a:p>
          <a:p>
            <a:pPr algn="r" rtl="1"/>
            <a:r>
              <a:rPr lang="ar-IQ" sz="1600" b="1" dirty="0"/>
              <a:t>إدارة النفايات الصلبة: </a:t>
            </a:r>
            <a:r>
              <a:rPr lang="ar-IQ" sz="1600" dirty="0"/>
              <a:t>لا تترك أي قمامة في الموقع (خاصة معدات الحماية الشخصية المستخدمة)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C14B64-F177-472F-8843-41013BCD5621}"/>
              </a:ext>
            </a:extLst>
          </p:cNvPr>
          <p:cNvSpPr/>
          <p:nvPr/>
        </p:nvSpPr>
        <p:spPr>
          <a:xfrm>
            <a:off x="377421" y="1162445"/>
            <a:ext cx="2640526" cy="230832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ارتدِ معدات الحماية الشخصية</a:t>
            </a:r>
          </a:p>
          <a:p>
            <a:pPr algn="ctr"/>
            <a:endParaRPr lang="ar-IQ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119557-3283-4566-B9A4-29F9C6F42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22" y="1713896"/>
            <a:ext cx="2640525" cy="17571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E53E648-287A-40A6-B30F-A54ECDFCCF76}"/>
              </a:ext>
            </a:extLst>
          </p:cNvPr>
          <p:cNvSpPr/>
          <p:nvPr/>
        </p:nvSpPr>
        <p:spPr>
          <a:xfrm>
            <a:off x="3042780" y="1162445"/>
            <a:ext cx="2736995" cy="230832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عقم الأدوات المشتركة بانتظام</a:t>
            </a:r>
          </a:p>
          <a:p>
            <a:pPr algn="ctr" rtl="1"/>
            <a:endParaRPr lang="ar-IQ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 rtl="1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E0BE9D-2B8F-407E-AE8D-9939DD1D01E4}"/>
              </a:ext>
            </a:extLst>
          </p:cNvPr>
          <p:cNvSpPr/>
          <p:nvPr/>
        </p:nvSpPr>
        <p:spPr>
          <a:xfrm>
            <a:off x="5804609" y="1162445"/>
            <a:ext cx="2672142" cy="230832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حافظ على التباعد الاجتماعي</a:t>
            </a:r>
          </a:p>
          <a:p>
            <a:endParaRPr lang="ar-IQ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23" name="Picture 2" descr="Social Distancing Keep The 1 Meter Distance In Public To Protect ...">
            <a:extLst>
              <a:ext uri="{FF2B5EF4-FFF2-40B4-BE49-F238E27FC236}">
                <a16:creationId xmlns:a16="http://schemas.microsoft.com/office/drawing/2014/main" id="{F1332626-FDF9-4E4E-9636-C2660C21D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9421" r="7124" b="17541"/>
          <a:stretch/>
        </p:blipFill>
        <p:spPr bwMode="auto">
          <a:xfrm>
            <a:off x="5883647" y="1713895"/>
            <a:ext cx="2528047" cy="17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9B9C5C-5391-4331-B147-A60239422B9E}"/>
              </a:ext>
            </a:extLst>
          </p:cNvPr>
          <p:cNvSpPr/>
          <p:nvPr/>
        </p:nvSpPr>
        <p:spPr>
          <a:xfrm rot="5400000">
            <a:off x="6912073" y="2183108"/>
            <a:ext cx="3454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2400" b="1" dirty="0">
                <a:solidFill>
                  <a:srgbClr val="C00000"/>
                </a:solidFill>
                <a:latin typeface="Arial" panose="020B0604020202020204" pitchFamily="34" charset="0"/>
              </a:rPr>
              <a:t>أثناء استبدال الخيمة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17FB73-D0F0-4EB0-9D87-1B57BBC3A3CD}"/>
              </a:ext>
            </a:extLst>
          </p:cNvPr>
          <p:cNvSpPr/>
          <p:nvPr/>
        </p:nvSpPr>
        <p:spPr>
          <a:xfrm>
            <a:off x="6563576" y="1713895"/>
            <a:ext cx="1056640" cy="3413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82CDF-68B5-4EC3-A341-3D09B39E9558}"/>
              </a:ext>
            </a:extLst>
          </p:cNvPr>
          <p:cNvSpPr txBox="1"/>
          <p:nvPr/>
        </p:nvSpPr>
        <p:spPr>
          <a:xfrm>
            <a:off x="6845944" y="2520949"/>
            <a:ext cx="538480" cy="3000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IQ" b="1" dirty="0"/>
              <a:t>1 متر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7DED4F-66E8-49FF-9F14-4073C317E70B}"/>
              </a:ext>
            </a:extLst>
          </p:cNvPr>
          <p:cNvSpPr txBox="1"/>
          <p:nvPr/>
        </p:nvSpPr>
        <p:spPr>
          <a:xfrm>
            <a:off x="3236300" y="1741123"/>
            <a:ext cx="2430622" cy="646331"/>
          </a:xfrm>
          <a:prstGeom prst="rect">
            <a:avLst/>
          </a:prstGeom>
          <a:solidFill>
            <a:srgbClr val="0259A5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IQ" sz="3600" dirty="0">
                <a:solidFill>
                  <a:schemeClr val="bg1"/>
                </a:solidFill>
              </a:rPr>
              <a:t>رجــــاء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6CAFA6-6E79-4C20-AD68-8B3E26DC75B8}"/>
              </a:ext>
            </a:extLst>
          </p:cNvPr>
          <p:cNvSpPr txBox="1"/>
          <p:nvPr/>
        </p:nvSpPr>
        <p:spPr>
          <a:xfrm>
            <a:off x="3236300" y="2413941"/>
            <a:ext cx="2430622" cy="1015663"/>
          </a:xfrm>
          <a:prstGeom prst="rect">
            <a:avLst/>
          </a:prstGeom>
          <a:solidFill>
            <a:srgbClr val="FCFCFC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IQ" sz="2400" b="1" dirty="0"/>
              <a:t>حافظ على</a:t>
            </a:r>
            <a:endParaRPr lang="en-US" sz="2400" b="1" dirty="0"/>
          </a:p>
          <a:p>
            <a:pPr algn="ctr" rtl="1"/>
            <a:r>
              <a:rPr lang="ar-IQ" sz="2400" b="1" dirty="0"/>
              <a:t> نظافة منطقة عملك</a:t>
            </a:r>
            <a:endParaRPr lang="en-US" sz="2400" b="1" dirty="0"/>
          </a:p>
          <a:p>
            <a:pPr algn="ctr" rtl="1"/>
            <a:endParaRPr lang="en-US" sz="1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B2DEEA-5930-4AF7-8DEE-909D38688DA5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3" cy="652268"/>
          </a:xfrm>
        </p:grpSpPr>
        <p:pic>
          <p:nvPicPr>
            <p:cNvPr id="27" name="Picture 26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B224B989-B64D-4E68-8904-01F8E7BDB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205732"/>
              <a:ext cx="1456072" cy="652268"/>
            </a:xfrm>
            <a:prstGeom prst="rect">
              <a:avLst/>
            </a:prstGeom>
          </p:spPr>
        </p:pic>
        <p:pic>
          <p:nvPicPr>
            <p:cNvPr id="28" name="Picture 27" descr="A close up of a logo&#10;&#10;Description automatically generated">
              <a:extLst>
                <a:ext uri="{FF2B5EF4-FFF2-40B4-BE49-F238E27FC236}">
                  <a16:creationId xmlns:a16="http://schemas.microsoft.com/office/drawing/2014/main" id="{39182FBD-E13E-47B5-BD3C-4FD4FCC2F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90" y="6297169"/>
              <a:ext cx="2816352" cy="469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32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406C7C-0E16-4FE0-98BF-F22F3B569A7A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2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111995AB-F280-41DB-8DBA-9558C01F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869" y="6205732"/>
              <a:ext cx="1456072" cy="652268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7EE2D7-8327-4B86-BBC2-E250DDF5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388608"/>
              <a:ext cx="2816352" cy="46939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0914AC5-3EAB-4EC4-81E7-A9791036BD1B}"/>
              </a:ext>
            </a:extLst>
          </p:cNvPr>
          <p:cNvSpPr/>
          <p:nvPr/>
        </p:nvSpPr>
        <p:spPr>
          <a:xfrm>
            <a:off x="173985" y="153773"/>
            <a:ext cx="82462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1600" b="1" dirty="0">
                <a:latin typeface="Arial" panose="020B0604020202020204" pitchFamily="34" charset="0"/>
              </a:rPr>
              <a:t>استبدال الخيم من قبل المستفيد</a:t>
            </a:r>
          </a:p>
          <a:p>
            <a:pPr algn="ctr"/>
            <a:endParaRPr lang="en-US" sz="1600" b="1" dirty="0"/>
          </a:p>
          <a:p>
            <a:pPr algn="r" rtl="1"/>
            <a:r>
              <a:rPr lang="ar-IQ" sz="1600" b="1" dirty="0"/>
              <a:t>يجب على المستفيدين استبدال خيمتهم في اليوم والوقت اللذين يبلغهما مدير المخيم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/>
          </a:p>
          <a:p>
            <a:pPr algn="r" rtl="1"/>
            <a:r>
              <a:rPr lang="ar-IQ" sz="1600" b="1" dirty="0"/>
              <a:t>المجموعات عالية الخطورة</a:t>
            </a:r>
            <a:r>
              <a:rPr lang="ar-IQ" sz="1600" dirty="0"/>
              <a:t>: في حالة وجود أحد أفراد الأسرة مصابًا بمرض مزمن (مثل أمراض القلب والأوعية الدموية والسكري واضطرابات الرئة والسرطان وما إلى ذلك) ، دعهم يبقون مع العائلة والأصدقاء في ملجأ آخر.</a:t>
            </a:r>
          </a:p>
          <a:p>
            <a:pPr algn="r" rtl="1"/>
            <a:r>
              <a:rPr lang="ar-IQ" sz="1600" b="1" dirty="0"/>
              <a:t>إدارة النفايات الصلبة: </a:t>
            </a:r>
            <a:r>
              <a:rPr lang="ar-IQ" sz="1600" dirty="0"/>
              <a:t>لا تترك أي قمامة وممتلكات خارج الخيمة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8740A7-1350-454F-95D3-7E1E6A5E8046}"/>
              </a:ext>
            </a:extLst>
          </p:cNvPr>
          <p:cNvSpPr/>
          <p:nvPr/>
        </p:nvSpPr>
        <p:spPr>
          <a:xfrm>
            <a:off x="273987" y="1030221"/>
            <a:ext cx="2640526" cy="255454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نظف أولاً ثم عقم متعلقاتك</a:t>
            </a:r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03163D-7E3E-4CF3-B887-149FEF396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208" y="1002452"/>
            <a:ext cx="2743200" cy="25823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F85D26-16CE-4CB2-9D08-6449628AC767}"/>
              </a:ext>
            </a:extLst>
          </p:cNvPr>
          <p:cNvSpPr txBox="1"/>
          <p:nvPr/>
        </p:nvSpPr>
        <p:spPr>
          <a:xfrm>
            <a:off x="3058540" y="1069193"/>
            <a:ext cx="2642302" cy="276999"/>
          </a:xfrm>
          <a:prstGeom prst="rect">
            <a:avLst/>
          </a:prstGeom>
          <a:solidFill>
            <a:srgbClr val="1AAB9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dirty="0">
                <a:solidFill>
                  <a:srgbClr val="E8D95F"/>
                </a:solidFill>
              </a:rPr>
              <a:t>كيفية ارتداء القناع واستخدامه وخلعه والتخلص منه</a:t>
            </a:r>
            <a:endParaRPr lang="en-US" sz="1200" dirty="0">
              <a:solidFill>
                <a:srgbClr val="E8D95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C1C98B-C78E-46FB-9112-2AD444292D09}"/>
              </a:ext>
            </a:extLst>
          </p:cNvPr>
          <p:cNvSpPr/>
          <p:nvPr/>
        </p:nvSpPr>
        <p:spPr>
          <a:xfrm>
            <a:off x="3079154" y="1505258"/>
            <a:ext cx="2589308" cy="1099555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091D24-9648-413F-A361-50D8CC9CC101}"/>
              </a:ext>
            </a:extLst>
          </p:cNvPr>
          <p:cNvSpPr/>
          <p:nvPr/>
        </p:nvSpPr>
        <p:spPr>
          <a:xfrm>
            <a:off x="4574740" y="2587928"/>
            <a:ext cx="1093722" cy="265667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6AA3F2-359B-499F-B504-36D728905D80}"/>
              </a:ext>
            </a:extLst>
          </p:cNvPr>
          <p:cNvSpPr txBox="1"/>
          <p:nvPr/>
        </p:nvSpPr>
        <p:spPr>
          <a:xfrm>
            <a:off x="3127569" y="1346191"/>
            <a:ext cx="2492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>
                <a:solidFill>
                  <a:schemeClr val="bg1"/>
                </a:solidFill>
              </a:rPr>
              <a:t>قم بتغطية الفم والأنف بالقناع </a:t>
            </a:r>
            <a:r>
              <a:rPr lang="ar-IQ" sz="2400" b="1" dirty="0">
                <a:solidFill>
                  <a:srgbClr val="FFDE59"/>
                </a:solidFill>
              </a:rPr>
              <a:t>وتأكد من عدم وجود فجوات بين وجهك وقناعك</a:t>
            </a:r>
            <a:endParaRPr lang="en-US" sz="2400" b="1" dirty="0">
              <a:solidFill>
                <a:srgbClr val="FFDE59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481BBE-6F65-42D9-B497-5DC9B576D9D4}"/>
              </a:ext>
            </a:extLst>
          </p:cNvPr>
          <p:cNvSpPr/>
          <p:nvPr/>
        </p:nvSpPr>
        <p:spPr>
          <a:xfrm>
            <a:off x="5775619" y="1015548"/>
            <a:ext cx="2672142" cy="255454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حافظ على التباعد الاجتماعي</a:t>
            </a:r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 rtl="1"/>
            <a:endParaRPr lang="ar-IQ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ar-IQ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15E7A5-18FA-4692-9541-A1F8E621F70E}"/>
              </a:ext>
            </a:extLst>
          </p:cNvPr>
          <p:cNvSpPr/>
          <p:nvPr/>
        </p:nvSpPr>
        <p:spPr>
          <a:xfrm rot="5400000">
            <a:off x="6912073" y="2183108"/>
            <a:ext cx="3454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2400" b="1" dirty="0">
                <a:solidFill>
                  <a:srgbClr val="C00000"/>
                </a:solidFill>
                <a:latin typeface="Arial" panose="020B0604020202020204" pitchFamily="34" charset="0"/>
              </a:rPr>
              <a:t>أثناء استبدال الخيمة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32F158F7-423C-470C-BDB6-5946E487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2" y="1533590"/>
            <a:ext cx="2039679" cy="20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057EDE8-1572-4165-91A2-0B4B5A7506D3}"/>
              </a:ext>
            </a:extLst>
          </p:cNvPr>
          <p:cNvSpPr txBox="1"/>
          <p:nvPr/>
        </p:nvSpPr>
        <p:spPr>
          <a:xfrm>
            <a:off x="874733" y="2688181"/>
            <a:ext cx="430887" cy="53880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ar-IQ" sz="1600" b="1" dirty="0"/>
              <a:t>مبيض</a:t>
            </a:r>
            <a:endParaRPr lang="en-US" sz="1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89BB1D-196D-4D7A-A285-7E0949E7BDEF}"/>
              </a:ext>
            </a:extLst>
          </p:cNvPr>
          <p:cNvSpPr txBox="1"/>
          <p:nvPr/>
        </p:nvSpPr>
        <p:spPr>
          <a:xfrm rot="5400000">
            <a:off x="1798100" y="2350483"/>
            <a:ext cx="492443" cy="859845"/>
          </a:xfrm>
          <a:prstGeom prst="rect">
            <a:avLst/>
          </a:prstGeom>
          <a:solidFill>
            <a:srgbClr val="C5C3FF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ar-IQ" sz="2000" b="1" dirty="0">
                <a:solidFill>
                  <a:schemeClr val="bg1"/>
                </a:solidFill>
              </a:rPr>
              <a:t>مبيض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9E9F5E5-8ED6-4F02-B56E-943BF46972A9}"/>
              </a:ext>
            </a:extLst>
          </p:cNvPr>
          <p:cNvPicPr/>
          <p:nvPr/>
        </p:nvPicPr>
        <p:blipFill rotWithShape="1">
          <a:blip r:embed="rId6"/>
          <a:srcRect l="9135" t="27081" r="59936" b="19612"/>
          <a:stretch/>
        </p:blipFill>
        <p:spPr bwMode="auto">
          <a:xfrm>
            <a:off x="5870769" y="1464122"/>
            <a:ext cx="2459079" cy="2039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981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7D2DCE-17B7-4C2D-864F-0FE7E67478B8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3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AC6B6448-BB94-42DC-90F4-76B0209B5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205732"/>
              <a:ext cx="1456072" cy="652268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AAB0F380-4A4F-4F09-92B1-2052BA63E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90" y="6297169"/>
              <a:ext cx="2816352" cy="469392"/>
            </a:xfrm>
            <a:prstGeom prst="rect">
              <a:avLst/>
            </a:prstGeom>
          </p:spPr>
        </p:pic>
      </p:grp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E62C631-4AAA-4F2F-8637-535455EB8B85}"/>
              </a:ext>
            </a:extLst>
          </p:cNvPr>
          <p:cNvSpPr txBox="1">
            <a:spLocks/>
          </p:cNvSpPr>
          <p:nvPr/>
        </p:nvSpPr>
        <p:spPr>
          <a:xfrm>
            <a:off x="165100" y="258763"/>
            <a:ext cx="8978900" cy="542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14300" algn="r" rtl="1">
              <a:buFont typeface="Arial" panose="020B0604020202020204" pitchFamily="34" charset="0"/>
              <a:buNone/>
            </a:pPr>
            <a:r>
              <a:rPr lang="ar-IQ" b="1">
                <a:latin typeface="Arial" panose="020B0604020202020204" pitchFamily="34" charset="0"/>
              </a:rPr>
              <a:t>كيفية تحضير 0،1 ٪ محلول الكلور المخفف في الماء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235230-6240-4BF7-890F-6BA2491C07FD}"/>
              </a:ext>
            </a:extLst>
          </p:cNvPr>
          <p:cNvSpPr/>
          <p:nvPr/>
        </p:nvSpPr>
        <p:spPr>
          <a:xfrm>
            <a:off x="95036" y="3581947"/>
            <a:ext cx="911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https://apps.who.int/iris/bitstream/handle/10665/332096/WHO-2019-nCoV-Disinfection-2020.1-eng.pdf?sequence=1&amp;isAllowed=y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ar-IQ" sz="1200" dirty="0">
                <a:latin typeface="Calibri" panose="020F0502020204030204" pitchFamily="34" charset="0"/>
                <a:ea typeface="Calibri" panose="020F0502020204030204" pitchFamily="34" charset="0"/>
              </a:rPr>
              <a:t>الإنجليزية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https://apps.who.int/iris/bitstream/handle/10665/332096/WHO-2019-nCoV-Disinfection-2020.1-ara.pdf?sequence=12&amp;isAllowed=y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ar-IQ" sz="1200" dirty="0">
                <a:latin typeface="Calibri" panose="020F0502020204030204" pitchFamily="34" charset="0"/>
                <a:ea typeface="Calibri" panose="020F0502020204030204" pitchFamily="34" charset="0"/>
              </a:rPr>
              <a:t>عربي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70CAF-1FB0-4B0B-B6B5-339B56F34A50}"/>
              </a:ext>
            </a:extLst>
          </p:cNvPr>
          <p:cNvSpPr/>
          <p:nvPr/>
        </p:nvSpPr>
        <p:spPr>
          <a:xfrm>
            <a:off x="315046" y="1002089"/>
            <a:ext cx="6892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</a:rPr>
              <a:t>تتراوح تركيزات الكلور في المنتجات المتاحة تجارياً (المبيض المنزلي) بين 4٪ و 6٪.</a:t>
            </a:r>
          </a:p>
          <a:p>
            <a:pPr algn="just" rtl="1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spcAft>
                <a:spcPts val="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</a:rPr>
              <a:t>لمعرفة أجزاء المنتج الذي أساسه الكلور للمزج في الماء للوصول إلى التركيز المطلوب ، الحساب هو ما يلي:</a:t>
            </a:r>
          </a:p>
          <a:p>
            <a:pPr algn="just" rtl="1">
              <a:spcAft>
                <a:spcPts val="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</a:rPr>
              <a:t>[٪ الكلور في هيبوكلوريت الصوديوم السائل \٪ الكلور المطلوب] - 1 =</a:t>
            </a:r>
          </a:p>
          <a:p>
            <a:pPr algn="just" rtl="1">
              <a:spcAft>
                <a:spcPts val="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</a:rPr>
              <a:t>إجمالي أجزاء الماء لكل جزء من هيبوكلوريت الصوديوم.</a:t>
            </a:r>
          </a:p>
          <a:p>
            <a:pPr algn="just" rtl="1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spcAft>
                <a:spcPts val="0"/>
              </a:spcAft>
            </a:pP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</a:rPr>
              <a:t>بالنسبة إلى 0.1٪ من المحلول المخفف بالكلور ، يجب خلط 49 جزءًا من الماء لكل جزء من هيبوكلوريت الصوديوم (أو ما يقرب من 100 جزء من جزأين من 5٪ من مادة التبييض المركزة)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0B39CDD-A095-4389-9150-E08A6C91F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76" y="1539345"/>
            <a:ext cx="1722393" cy="172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FCE86-6BB8-4F57-9F70-C2FB7939A521}"/>
              </a:ext>
            </a:extLst>
          </p:cNvPr>
          <p:cNvSpPr txBox="1"/>
          <p:nvPr/>
        </p:nvSpPr>
        <p:spPr>
          <a:xfrm>
            <a:off x="7384091" y="2433250"/>
            <a:ext cx="369332" cy="62759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ar-IQ" sz="1200" b="1" dirty="0"/>
              <a:t>مبيض</a:t>
            </a:r>
            <a:endParaRPr lang="en-US" sz="11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58980-BCAF-4C8A-9E19-6C437502033C}"/>
              </a:ext>
            </a:extLst>
          </p:cNvPr>
          <p:cNvSpPr txBox="1"/>
          <p:nvPr/>
        </p:nvSpPr>
        <p:spPr>
          <a:xfrm rot="5400000">
            <a:off x="8202391" y="2191410"/>
            <a:ext cx="492443" cy="760682"/>
          </a:xfrm>
          <a:prstGeom prst="rect">
            <a:avLst/>
          </a:prstGeom>
          <a:solidFill>
            <a:srgbClr val="CC99FF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ar-IQ" sz="2000" b="1" dirty="0">
                <a:solidFill>
                  <a:schemeClr val="bg1"/>
                </a:solidFill>
              </a:rPr>
              <a:t>مبيض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7D2DCE-17B7-4C2D-864F-0FE7E67478B8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3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AC6B6448-BB94-42DC-90F4-76B0209B5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205732"/>
              <a:ext cx="1456072" cy="652268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AAB0F380-4A4F-4F09-92B1-2052BA63E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90" y="6297169"/>
              <a:ext cx="2816352" cy="469392"/>
            </a:xfrm>
            <a:prstGeom prst="rect">
              <a:avLst/>
            </a:prstGeom>
          </p:spPr>
        </p:pic>
      </p:grp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D44B641-7157-447C-8B02-7941A08A3228}"/>
              </a:ext>
            </a:extLst>
          </p:cNvPr>
          <p:cNvSpPr txBox="1">
            <a:spLocks/>
          </p:cNvSpPr>
          <p:nvPr/>
        </p:nvSpPr>
        <p:spPr>
          <a:xfrm>
            <a:off x="90488" y="252413"/>
            <a:ext cx="9053512" cy="441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14300" algn="r" rtl="1">
              <a:buNone/>
            </a:pPr>
            <a:r>
              <a:rPr lang="ar-IQ" sz="2400" b="1" dirty="0">
                <a:latin typeface="Arial" panose="020B0604020202020204" pitchFamily="34" charset="0"/>
              </a:rPr>
              <a:t>معلومات للمستفيدين</a:t>
            </a:r>
          </a:p>
          <a:p>
            <a:pPr marL="228600" indent="-342900" algn="r" rtl="1"/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</a:rPr>
              <a:t>للمستفيدين الحق والوصول إلى آليات الشكوى للإبلاغ عن أي مشاكل مرتبطة بالتدخل.</a:t>
            </a:r>
          </a:p>
          <a:p>
            <a:pPr marL="228600" indent="-342900" algn="r" rtl="1"/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</a:rPr>
              <a:t>اتصل بمركز المعلومات العراقي ، آلية الشكوى المقدمة من الشريك الإنساني أو أبلغ إدارة المخيم.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D935EB-1F8B-4B97-8176-A410DB020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57" y="1580845"/>
            <a:ext cx="4046787" cy="2936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6DC306-617D-46FA-B34B-8C31F008B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442" y="1933129"/>
            <a:ext cx="2282360" cy="22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2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7D2DCE-17B7-4C2D-864F-0FE7E67478B8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3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AC6B6448-BB94-42DC-90F4-76B0209B5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205732"/>
              <a:ext cx="1456072" cy="652268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AAB0F380-4A4F-4F09-92B1-2052BA63E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90" y="6297169"/>
              <a:ext cx="2816352" cy="46939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2CB5A39-E1C6-4CD2-9AA6-1BF25B9B34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21205" t="8376" r="49256" b="44314"/>
          <a:stretch/>
        </p:blipFill>
        <p:spPr>
          <a:xfrm>
            <a:off x="4582145" y="2637019"/>
            <a:ext cx="1689197" cy="15218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10E83B-260E-4EF9-AFD6-3A1EC1E88B28}"/>
              </a:ext>
            </a:extLst>
          </p:cNvPr>
          <p:cNvSpPr/>
          <p:nvPr/>
        </p:nvSpPr>
        <p:spPr>
          <a:xfrm>
            <a:off x="618814" y="2117182"/>
            <a:ext cx="7906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 algn="ctr"/>
            <a:r>
              <a:rPr lang="ar-IQ" b="1" dirty="0">
                <a:latin typeface="Arial"/>
                <a:cs typeface="Arial"/>
              </a:rPr>
              <a:t>الأعراض الأكثر شيوعًا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C5DB86-17BA-4A98-95F7-9BE683516B6F}"/>
              </a:ext>
            </a:extLst>
          </p:cNvPr>
          <p:cNvSpPr txBox="1">
            <a:spLocks/>
          </p:cNvSpPr>
          <p:nvPr/>
        </p:nvSpPr>
        <p:spPr>
          <a:xfrm>
            <a:off x="466303" y="4152846"/>
            <a:ext cx="1567542" cy="2996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ar-IQ" sz="1600" b="1" dirty="0"/>
              <a:t>حمى أو قشعريرة</a:t>
            </a:r>
            <a:endParaRPr lang="en-AU" sz="1600" b="1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4E0F418-7C9F-41EC-97AA-5E45C8D53532}"/>
              </a:ext>
            </a:extLst>
          </p:cNvPr>
          <p:cNvSpPr txBox="1">
            <a:spLocks/>
          </p:cNvSpPr>
          <p:nvPr/>
        </p:nvSpPr>
        <p:spPr>
          <a:xfrm>
            <a:off x="4848597" y="4244784"/>
            <a:ext cx="1265032" cy="2861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ar-IQ" sz="1600" b="1" dirty="0"/>
              <a:t>سعال جاف</a:t>
            </a:r>
            <a:endParaRPr lang="en-AU" sz="1600" b="1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B74FEAA-7BA9-484F-B446-F8841B71E985}"/>
              </a:ext>
            </a:extLst>
          </p:cNvPr>
          <p:cNvSpPr txBox="1">
            <a:spLocks/>
          </p:cNvSpPr>
          <p:nvPr/>
        </p:nvSpPr>
        <p:spPr>
          <a:xfrm>
            <a:off x="2260896" y="4195025"/>
            <a:ext cx="2133599" cy="4013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ar-IQ" sz="1600" b="1" dirty="0"/>
              <a:t>ضيق في التنفس</a:t>
            </a:r>
            <a:endParaRPr lang="en-AU" sz="1600" b="1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D8866B5-C91C-497C-980C-EBDD7400C89D}"/>
              </a:ext>
            </a:extLst>
          </p:cNvPr>
          <p:cNvSpPr txBox="1">
            <a:spLocks/>
          </p:cNvSpPr>
          <p:nvPr/>
        </p:nvSpPr>
        <p:spPr>
          <a:xfrm>
            <a:off x="6919009" y="4208605"/>
            <a:ext cx="1728648" cy="4743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ar-IQ" sz="1600" b="1" dirty="0"/>
              <a:t>إلتهاب الحلق</a:t>
            </a:r>
            <a:endParaRPr lang="en-AU" sz="16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87FEDF-32A4-41A8-BD6B-EF90FC2E9D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49588" t="8378" r="22542" b="47493"/>
          <a:stretch/>
        </p:blipFill>
        <p:spPr>
          <a:xfrm>
            <a:off x="6816489" y="2644893"/>
            <a:ext cx="1708697" cy="1521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65178A-5774-4589-8C5C-24C6976521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t="8376" r="77626" b="42841"/>
          <a:stretch/>
        </p:blipFill>
        <p:spPr>
          <a:xfrm>
            <a:off x="618814" y="2554918"/>
            <a:ext cx="1266974" cy="1553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B41FEC-D313-4DE1-86DC-07F4483BC7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78134" t="8376" b="45115"/>
          <a:stretch/>
        </p:blipFill>
        <p:spPr>
          <a:xfrm>
            <a:off x="2635819" y="2637018"/>
            <a:ext cx="1266974" cy="1515828"/>
          </a:xfrm>
          <a:prstGeom prst="rect">
            <a:avLst/>
          </a:prstGeom>
        </p:spPr>
      </p:pic>
      <p:pic>
        <p:nvPicPr>
          <p:cNvPr id="16" name="Picture 6" descr="Home">
            <a:extLst>
              <a:ext uri="{FF2B5EF4-FFF2-40B4-BE49-F238E27FC236}">
                <a16:creationId xmlns:a16="http://schemas.microsoft.com/office/drawing/2014/main" id="{FF8D87AF-4D36-4A92-A7A0-486178C57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21014" r="1959"/>
          <a:stretch/>
        </p:blipFill>
        <p:spPr bwMode="auto">
          <a:xfrm>
            <a:off x="618814" y="259807"/>
            <a:ext cx="3467594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5C0795-60F3-4266-B5EB-366451DAAED2}"/>
              </a:ext>
            </a:extLst>
          </p:cNvPr>
          <p:cNvSpPr txBox="1"/>
          <p:nvPr/>
        </p:nvSpPr>
        <p:spPr>
          <a:xfrm>
            <a:off x="1543008" y="736860"/>
            <a:ext cx="80724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1000" dirty="0"/>
              <a:t>قطرات الرذاذ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D66DC9-A499-4953-B55E-10DB3048CC7E}"/>
              </a:ext>
            </a:extLst>
          </p:cNvPr>
          <p:cNvSpPr txBox="1"/>
          <p:nvPr/>
        </p:nvSpPr>
        <p:spPr>
          <a:xfrm>
            <a:off x="2478162" y="202657"/>
            <a:ext cx="46327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1000" dirty="0"/>
              <a:t>تنفس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17C34B-34A7-48F5-81D8-9E2B842DE58C}"/>
              </a:ext>
            </a:extLst>
          </p:cNvPr>
          <p:cNvSpPr txBox="1"/>
          <p:nvPr/>
        </p:nvSpPr>
        <p:spPr>
          <a:xfrm>
            <a:off x="2491228" y="1846629"/>
            <a:ext cx="46327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1000" dirty="0"/>
              <a:t>تلامس</a:t>
            </a:r>
            <a:endParaRPr lang="en-US" sz="10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591B29-F85F-4F47-8232-8C3D2FCCF546}"/>
              </a:ext>
            </a:extLst>
          </p:cNvPr>
          <p:cNvSpPr/>
          <p:nvPr/>
        </p:nvSpPr>
        <p:spPr>
          <a:xfrm>
            <a:off x="2580289" y="843537"/>
            <a:ext cx="285156" cy="1395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9FFE63-3353-4EEB-9360-2C37CF8AF04F}"/>
              </a:ext>
            </a:extLst>
          </p:cNvPr>
          <p:cNvSpPr txBox="1"/>
          <p:nvPr/>
        </p:nvSpPr>
        <p:spPr>
          <a:xfrm>
            <a:off x="2491228" y="811872"/>
            <a:ext cx="463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1000" dirty="0"/>
              <a:t>سعال</a:t>
            </a:r>
            <a:endParaRPr lang="en-US" sz="1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7EB008-0DC8-4A20-A9CB-E9BA4866FF42}"/>
              </a:ext>
            </a:extLst>
          </p:cNvPr>
          <p:cNvSpPr/>
          <p:nvPr/>
        </p:nvSpPr>
        <p:spPr>
          <a:xfrm>
            <a:off x="4035974" y="306849"/>
            <a:ext cx="483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b="1" dirty="0">
                <a:latin typeface="Arial" panose="020B0604020202020204" pitchFamily="34" charset="0"/>
              </a:rPr>
              <a:t>مرض كوفيد-19 (كورونا)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ar-IQ" b="1" dirty="0">
                <a:latin typeface="Arial" panose="020B0604020202020204" pitchFamily="34" charset="0"/>
              </a:rPr>
              <a:t> هو مرض معد تسببه متلازمة الجهاز التنفسي الحادة الوخيمة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30FECE-CF8A-4D60-93E9-A157D8DF86D7}"/>
              </a:ext>
            </a:extLst>
          </p:cNvPr>
          <p:cNvSpPr/>
          <p:nvPr/>
        </p:nvSpPr>
        <p:spPr>
          <a:xfrm>
            <a:off x="4133303" y="1247306"/>
            <a:ext cx="4735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 algn="r" rtl="1"/>
            <a:r>
              <a:rPr lang="ar-IQ" sz="1600" b="1" dirty="0">
                <a:latin typeface="Arial" panose="020B0604020202020204" pitchFamily="34" charset="0"/>
                <a:ea typeface="+mn-lt"/>
              </a:rPr>
              <a:t>يمكن لأي شخص أن يصاب بفيروس كوفيد-19 (كورونا) بغض النظر عن العمر أو الجنس أو الميول الجنسية أو الانتماءات الدينية أو القبلية أو غيرها. وبالتالي ، من المهم منع التمييز والوصم والقلق</a:t>
            </a:r>
            <a:endParaRPr lang="en-US" sz="1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C2B7C1-8A02-468B-BA78-5F96CE7BA589}"/>
              </a:ext>
            </a:extLst>
          </p:cNvPr>
          <p:cNvSpPr/>
          <p:nvPr/>
        </p:nvSpPr>
        <p:spPr>
          <a:xfrm>
            <a:off x="4783476" y="846593"/>
            <a:ext cx="381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000" b="1" dirty="0">
                <a:solidFill>
                  <a:srgbClr val="C00000"/>
                </a:solidFill>
                <a:latin typeface="Arial" panose="020B0604020202020204" pitchFamily="34" charset="0"/>
              </a:rPr>
              <a:t>يتعافى معظم الناس من المرض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7D2DCE-17B7-4C2D-864F-0FE7E67478B8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3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AC6B6448-BB94-42DC-90F4-76B0209B5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205732"/>
              <a:ext cx="1456072" cy="652268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AAB0F380-4A4F-4F09-92B1-2052BA63E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90" y="6297169"/>
              <a:ext cx="2816352" cy="46939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028842F-F6EF-4DD4-A29A-7008BAE7F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32" y="0"/>
            <a:ext cx="3579842" cy="5044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2CD026-B595-4FDA-8676-9289F89C3527}"/>
              </a:ext>
            </a:extLst>
          </p:cNvPr>
          <p:cNvSpPr/>
          <p:nvPr/>
        </p:nvSpPr>
        <p:spPr>
          <a:xfrm>
            <a:off x="1120141" y="0"/>
            <a:ext cx="2365386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 rtl="1"/>
            <a:r>
              <a:rPr lang="ar-IQ" sz="1600" b="1" dirty="0"/>
              <a:t>كوفيد – 19</a:t>
            </a:r>
            <a:r>
              <a:rPr lang="ar-IQ" sz="1600" dirty="0"/>
              <a:t> </a:t>
            </a:r>
            <a:r>
              <a:rPr lang="ar-IQ" sz="1200" b="1" dirty="0"/>
              <a:t>يمكن أن تؤثر على أي</a:t>
            </a:r>
            <a:endParaRPr lang="en-US" sz="1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B14AD5-FB26-42DB-BDC8-517041A81BFD}"/>
              </a:ext>
            </a:extLst>
          </p:cNvPr>
          <p:cNvSpPr/>
          <p:nvPr/>
        </p:nvSpPr>
        <p:spPr>
          <a:xfrm>
            <a:off x="1668780" y="411480"/>
            <a:ext cx="1447800" cy="175260"/>
          </a:xfrm>
          <a:prstGeom prst="rect">
            <a:avLst/>
          </a:prstGeom>
          <a:solidFill>
            <a:srgbClr val="F19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CCBEBC-F102-4EC8-9968-D618A5CCA0B0}"/>
              </a:ext>
            </a:extLst>
          </p:cNvPr>
          <p:cNvSpPr/>
          <p:nvPr/>
        </p:nvSpPr>
        <p:spPr>
          <a:xfrm>
            <a:off x="2991384" y="411480"/>
            <a:ext cx="338556" cy="175260"/>
          </a:xfrm>
          <a:prstGeom prst="ellipse">
            <a:avLst/>
          </a:prstGeom>
          <a:solidFill>
            <a:srgbClr val="F19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32A843-ED64-442F-B54D-02A4C431F12C}"/>
              </a:ext>
            </a:extLst>
          </p:cNvPr>
          <p:cNvSpPr/>
          <p:nvPr/>
        </p:nvSpPr>
        <p:spPr>
          <a:xfrm>
            <a:off x="1341120" y="411480"/>
            <a:ext cx="338556" cy="175260"/>
          </a:xfrm>
          <a:prstGeom prst="ellipse">
            <a:avLst/>
          </a:prstGeom>
          <a:solidFill>
            <a:srgbClr val="F19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957145-116F-4868-B3A4-B564BD5BCB7D}"/>
              </a:ext>
            </a:extLst>
          </p:cNvPr>
          <p:cNvSpPr/>
          <p:nvPr/>
        </p:nvSpPr>
        <p:spPr>
          <a:xfrm>
            <a:off x="1567596" y="317361"/>
            <a:ext cx="1617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 b="1" dirty="0" err="1">
                <a:solidFill>
                  <a:schemeClr val="bg1"/>
                </a:solidFill>
              </a:rPr>
              <a:t>عمر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أو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جنس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أو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عرق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471E93-5189-47F8-8544-413C2AB86A44}"/>
              </a:ext>
            </a:extLst>
          </p:cNvPr>
          <p:cNvSpPr/>
          <p:nvPr/>
        </p:nvSpPr>
        <p:spPr>
          <a:xfrm>
            <a:off x="957072" y="1962912"/>
            <a:ext cx="2775119" cy="1097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64AF95-89D5-4E0C-A6CF-74293B9AF30E}"/>
              </a:ext>
            </a:extLst>
          </p:cNvPr>
          <p:cNvSpPr/>
          <p:nvPr/>
        </p:nvSpPr>
        <p:spPr>
          <a:xfrm>
            <a:off x="910585" y="1879276"/>
            <a:ext cx="2821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1200" b="1" dirty="0" err="1"/>
              <a:t>الأشخاص</a:t>
            </a:r>
            <a:r>
              <a:rPr lang="en-US" sz="1200" b="1" dirty="0"/>
              <a:t> </a:t>
            </a:r>
            <a:r>
              <a:rPr lang="en-US" sz="1200" b="1" dirty="0" err="1"/>
              <a:t>الذين</a:t>
            </a:r>
            <a:r>
              <a:rPr lang="en-US" sz="1200" b="1" dirty="0"/>
              <a:t> </a:t>
            </a:r>
            <a:r>
              <a:rPr lang="en-US" sz="1200" b="1" dirty="0" err="1"/>
              <a:t>تأثروا</a:t>
            </a:r>
            <a:r>
              <a:rPr lang="en-US" sz="1200" b="1" dirty="0"/>
              <a:t> بـ </a:t>
            </a:r>
            <a:r>
              <a:rPr lang="ar-IQ" sz="1200" b="1" dirty="0"/>
              <a:t>كوفيد-19</a:t>
            </a:r>
            <a:r>
              <a:rPr lang="en-US" sz="1200" b="1" dirty="0"/>
              <a:t> </a:t>
            </a:r>
            <a:r>
              <a:rPr lang="en-US" sz="1200" b="1" dirty="0" err="1"/>
              <a:t>لم</a:t>
            </a:r>
            <a:r>
              <a:rPr lang="en-US" sz="1200" b="1" dirty="0"/>
              <a:t> </a:t>
            </a:r>
            <a:r>
              <a:rPr lang="en-US" sz="1200" b="1" dirty="0" err="1"/>
              <a:t>يرتكبوا</a:t>
            </a:r>
            <a:r>
              <a:rPr lang="en-US" sz="1200" b="1" dirty="0"/>
              <a:t> </a:t>
            </a:r>
            <a:r>
              <a:rPr lang="en-US" sz="1200" b="1" dirty="0" err="1"/>
              <a:t>أي</a:t>
            </a:r>
            <a:r>
              <a:rPr lang="en-US" sz="1200" b="1" dirty="0"/>
              <a:t> </a:t>
            </a:r>
            <a:r>
              <a:rPr lang="en-US" sz="1200" b="1" dirty="0" err="1"/>
              <a:t>خطأ</a:t>
            </a:r>
            <a:endParaRPr lang="en-US" sz="1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4B872-098B-409C-91F7-95E2E1CA1240}"/>
              </a:ext>
            </a:extLst>
          </p:cNvPr>
          <p:cNvSpPr/>
          <p:nvPr/>
        </p:nvSpPr>
        <p:spPr>
          <a:xfrm>
            <a:off x="1567596" y="2156275"/>
            <a:ext cx="1617564" cy="1097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B0A177-E974-48F7-9A38-6C0C4E1C331E}"/>
              </a:ext>
            </a:extLst>
          </p:cNvPr>
          <p:cNvSpPr/>
          <p:nvPr/>
        </p:nvSpPr>
        <p:spPr>
          <a:xfrm>
            <a:off x="2085294" y="2239910"/>
            <a:ext cx="614772" cy="1097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F7A700-17E7-4153-B184-BF966914BF1F}"/>
              </a:ext>
            </a:extLst>
          </p:cNvPr>
          <p:cNvSpPr/>
          <p:nvPr/>
        </p:nvSpPr>
        <p:spPr>
          <a:xfrm>
            <a:off x="1720926" y="2072640"/>
            <a:ext cx="1343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800" b="1" dirty="0" err="1"/>
              <a:t>إنهم</a:t>
            </a:r>
            <a:r>
              <a:rPr lang="en-US" sz="800" b="1" dirty="0"/>
              <a:t> </a:t>
            </a:r>
            <a:r>
              <a:rPr lang="en-US" sz="800" b="1" dirty="0" err="1"/>
              <a:t>يستحقون</a:t>
            </a:r>
            <a:r>
              <a:rPr lang="en-US" sz="800" b="1" dirty="0"/>
              <a:t> </a:t>
            </a:r>
            <a:r>
              <a:rPr lang="en-US" sz="800" b="1" dirty="0" err="1"/>
              <a:t>دعمنا</a:t>
            </a:r>
            <a:r>
              <a:rPr lang="en-US" sz="800" b="1" dirty="0"/>
              <a:t> </a:t>
            </a:r>
            <a:r>
              <a:rPr lang="en-US" sz="800" b="1" dirty="0" err="1"/>
              <a:t>وتعاطفنا</a:t>
            </a:r>
            <a:r>
              <a:rPr lang="en-US" sz="800" b="1" dirty="0"/>
              <a:t> </a:t>
            </a:r>
            <a:r>
              <a:rPr lang="en-US" sz="800" b="1" dirty="0" err="1"/>
              <a:t>ولطفنا</a:t>
            </a:r>
            <a:endParaRPr lang="en-US" sz="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47991D-185F-48B4-9ACC-AF2288311429}"/>
              </a:ext>
            </a:extLst>
          </p:cNvPr>
          <p:cNvSpPr/>
          <p:nvPr/>
        </p:nvSpPr>
        <p:spPr>
          <a:xfrm>
            <a:off x="1444752" y="3474720"/>
            <a:ext cx="1950720" cy="2222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361664-B81F-4BA0-B70B-03DC761F10CE}"/>
              </a:ext>
            </a:extLst>
          </p:cNvPr>
          <p:cNvSpPr/>
          <p:nvPr/>
        </p:nvSpPr>
        <p:spPr>
          <a:xfrm>
            <a:off x="1694231" y="3430954"/>
            <a:ext cx="1396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800" b="1" dirty="0" err="1"/>
              <a:t>ابقاء</a:t>
            </a:r>
            <a:r>
              <a:rPr lang="en-US" sz="800" b="1" dirty="0"/>
              <a:t> ا</a:t>
            </a:r>
            <a:r>
              <a:rPr lang="ar-IQ" sz="800" b="1" dirty="0"/>
              <a:t>ل</a:t>
            </a:r>
            <a:r>
              <a:rPr lang="en-US" sz="800" b="1" dirty="0"/>
              <a:t>ت</a:t>
            </a:r>
            <a:r>
              <a:rPr lang="ar-IQ" sz="800" b="1" dirty="0"/>
              <a:t>وا</a:t>
            </a:r>
            <a:r>
              <a:rPr lang="en-US" sz="800" b="1" dirty="0" err="1"/>
              <a:t>صل</a:t>
            </a:r>
            <a:r>
              <a:rPr lang="en-US" sz="800" b="1" dirty="0"/>
              <a:t> </a:t>
            </a:r>
            <a:r>
              <a:rPr lang="en-US" sz="800" b="1" dirty="0" err="1"/>
              <a:t>معهم</a:t>
            </a:r>
            <a:r>
              <a:rPr lang="en-US" sz="800" b="1" dirty="0"/>
              <a:t> </a:t>
            </a:r>
            <a:r>
              <a:rPr lang="en-US" sz="800" b="1" dirty="0" err="1"/>
              <a:t>وأسرهم</a:t>
            </a:r>
            <a:r>
              <a:rPr lang="en-US" sz="800" b="1" dirty="0"/>
              <a:t> ، </a:t>
            </a:r>
            <a:r>
              <a:rPr lang="en-US" sz="800" b="1" dirty="0" err="1"/>
              <a:t>مع</a:t>
            </a:r>
            <a:r>
              <a:rPr lang="en-US" sz="800" b="1" dirty="0"/>
              <a:t> </a:t>
            </a:r>
            <a:r>
              <a:rPr lang="en-US" sz="800" b="1" dirty="0" err="1"/>
              <a:t>اتباع</a:t>
            </a:r>
            <a:r>
              <a:rPr lang="en-US" sz="800" b="1" dirty="0"/>
              <a:t> </a:t>
            </a:r>
            <a:r>
              <a:rPr lang="en-US" sz="800" b="1" dirty="0" err="1"/>
              <a:t>احتياطات</a:t>
            </a:r>
            <a:r>
              <a:rPr lang="en-US" sz="800" b="1" dirty="0"/>
              <a:t> </a:t>
            </a:r>
            <a:r>
              <a:rPr lang="en-US" sz="800" b="1" dirty="0" err="1"/>
              <a:t>السلامة</a:t>
            </a:r>
            <a:r>
              <a:rPr lang="en-US" sz="800" b="1" dirty="0"/>
              <a:t> </a:t>
            </a:r>
            <a:r>
              <a:rPr lang="en-US" sz="800" b="1" dirty="0" err="1"/>
              <a:t>بدقة</a:t>
            </a:r>
            <a:endParaRPr lang="en-US" sz="8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AD6D9-85E9-4F2E-B0F3-731FB20B12B6}"/>
              </a:ext>
            </a:extLst>
          </p:cNvPr>
          <p:cNvSpPr/>
          <p:nvPr/>
        </p:nvSpPr>
        <p:spPr>
          <a:xfrm>
            <a:off x="1444752" y="4730496"/>
            <a:ext cx="1885188" cy="222277"/>
          </a:xfrm>
          <a:prstGeom prst="rect">
            <a:avLst/>
          </a:prstGeom>
          <a:solidFill>
            <a:srgbClr val="F19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87ECB-C6DC-4CF7-B64C-16D405FBB5D1}"/>
              </a:ext>
            </a:extLst>
          </p:cNvPr>
          <p:cNvSpPr/>
          <p:nvPr/>
        </p:nvSpPr>
        <p:spPr>
          <a:xfrm>
            <a:off x="1327012" y="4672250"/>
            <a:ext cx="2098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700" b="1" dirty="0" err="1">
                <a:solidFill>
                  <a:schemeClr val="bg1"/>
                </a:solidFill>
              </a:rPr>
              <a:t>لمزيد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من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المعلومات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يرجى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الاتصال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بمركز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اتصال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المنظمة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الدولية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للهجرة</a:t>
            </a:r>
            <a:r>
              <a:rPr lang="en-US" sz="700" b="1" dirty="0">
                <a:solidFill>
                  <a:schemeClr val="bg1"/>
                </a:solidFill>
              </a:rPr>
              <a:t>:</a:t>
            </a:r>
            <a:r>
              <a:rPr lang="ar-IQ" sz="700" b="1" dirty="0">
                <a:solidFill>
                  <a:schemeClr val="bg1"/>
                </a:solidFill>
              </a:rPr>
              <a:t> 80012525 (مجانا) - 0662112525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ECB19C-C6D6-460D-BB95-063923D981AD}"/>
              </a:ext>
            </a:extLst>
          </p:cNvPr>
          <p:cNvSpPr txBox="1"/>
          <p:nvPr/>
        </p:nvSpPr>
        <p:spPr>
          <a:xfrm>
            <a:off x="4572000" y="519406"/>
            <a:ext cx="410205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endParaRPr lang="ar-IQ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إذا كانت لديك أي أعراض ، فاطلب النصيحة الفورية من أقرب مقدم رعاية صحية</a:t>
            </a:r>
          </a:p>
          <a:p>
            <a:pPr algn="r" rtl="1"/>
            <a:endParaRPr lang="ar-IQ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إذا لاحظت أي شخص يعاني من هذه الأعراض ، اقترح عليه الذهاب إلى أقرب مقدم رعاية صحية</a:t>
            </a:r>
            <a:endParaRPr lang="en-GB" sz="1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329416D-74C6-443D-AE95-86AEF8711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026" y="2267615"/>
            <a:ext cx="1222288" cy="10505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3090FB-D57D-4FDD-9909-7C0B7DCAF69D}"/>
              </a:ext>
            </a:extLst>
          </p:cNvPr>
          <p:cNvSpPr txBox="1"/>
          <p:nvPr/>
        </p:nvSpPr>
        <p:spPr>
          <a:xfrm>
            <a:off x="5397520" y="3580026"/>
            <a:ext cx="3479369" cy="553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r" rtl="1"/>
            <a:r>
              <a:rPr lang="ar-IQ" sz="1000" b="1" dirty="0">
                <a:solidFill>
                  <a:srgbClr val="C00000"/>
                </a:solidFill>
                <a:latin typeface="Arial"/>
              </a:rPr>
              <a:t>أرقام الخط الساخن للطوارئ:</a:t>
            </a:r>
          </a:p>
          <a:p>
            <a:pPr algn="r" rtl="1"/>
            <a:r>
              <a:rPr lang="ar-IQ" sz="1000" b="1" dirty="0">
                <a:solidFill>
                  <a:srgbClr val="C00000"/>
                </a:solidFill>
                <a:latin typeface="Arial"/>
              </a:rPr>
              <a:t>122 أو 123</a:t>
            </a:r>
          </a:p>
          <a:p>
            <a:pPr algn="r" rtl="1"/>
            <a:r>
              <a:rPr lang="ar-IQ" sz="1000" b="1" dirty="0">
                <a:solidFill>
                  <a:srgbClr val="C00000"/>
                </a:solidFill>
                <a:latin typeface="Arial"/>
              </a:rPr>
              <a:t>أو الاتصال بمركز المعلومات العراقي على: 80069999</a:t>
            </a:r>
            <a:endParaRPr lang="en-US" sz="1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711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7D2DCE-17B7-4C2D-864F-0FE7E67478B8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3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AC6B6448-BB94-42DC-90F4-76B0209B5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205732"/>
              <a:ext cx="1456072" cy="652268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AAB0F380-4A4F-4F09-92B1-2052BA63E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90" y="6297169"/>
              <a:ext cx="2816352" cy="46939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C5B91E2-0478-4932-AEBD-AA16805FC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172" y="147085"/>
            <a:ext cx="4933490" cy="3922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F45E3B-8509-41BD-8A18-BB99B979B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172" y="4105347"/>
            <a:ext cx="4925468" cy="57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7D2DCE-17B7-4C2D-864F-0FE7E67478B8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3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AC6B6448-BB94-42DC-90F4-76B0209B5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205732"/>
              <a:ext cx="1456072" cy="652268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AAB0F380-4A4F-4F09-92B1-2052BA63E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90" y="6297169"/>
              <a:ext cx="2816352" cy="46939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6250BC8-D198-423C-A968-6718BCCA6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113" y="1365370"/>
            <a:ext cx="5263515" cy="3248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496645-8DA5-4B56-85CC-0C94AD929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113" y="19487"/>
            <a:ext cx="5246370" cy="13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0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7D2DCE-17B7-4C2D-864F-0FE7E67478B8}"/>
              </a:ext>
            </a:extLst>
          </p:cNvPr>
          <p:cNvGrpSpPr/>
          <p:nvPr/>
        </p:nvGrpSpPr>
        <p:grpSpPr>
          <a:xfrm>
            <a:off x="456555" y="4613911"/>
            <a:ext cx="3548472" cy="489201"/>
            <a:chOff x="452059" y="6205732"/>
            <a:chExt cx="4731296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AC6B6448-BB94-42DC-90F4-76B0209B5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205732"/>
              <a:ext cx="1456072" cy="652268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AAB0F380-4A4F-4F09-92B1-2052BA63E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003" y="6353733"/>
              <a:ext cx="2816352" cy="469392"/>
            </a:xfrm>
            <a:prstGeom prst="rect">
              <a:avLst/>
            </a:prstGeom>
          </p:spPr>
        </p:pic>
      </p:grpSp>
      <p:pic>
        <p:nvPicPr>
          <p:cNvPr id="7" name="Immagine 10">
            <a:extLst>
              <a:ext uri="{FF2B5EF4-FFF2-40B4-BE49-F238E27FC236}">
                <a16:creationId xmlns:a16="http://schemas.microsoft.com/office/drawing/2014/main" id="{BF559207-5434-43F8-878C-957C110A0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7" t="15638" r="3555" b="16403"/>
          <a:stretch/>
        </p:blipFill>
        <p:spPr bwMode="auto">
          <a:xfrm>
            <a:off x="339044" y="198794"/>
            <a:ext cx="4114800" cy="42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0F3B9B-D9DD-45D4-9E24-99B55678F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692" y="0"/>
            <a:ext cx="3652264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54972D-D2F9-485F-A3A5-AC7881295796}"/>
              </a:ext>
            </a:extLst>
          </p:cNvPr>
          <p:cNvSpPr txBox="1"/>
          <p:nvPr/>
        </p:nvSpPr>
        <p:spPr>
          <a:xfrm>
            <a:off x="389050" y="198794"/>
            <a:ext cx="3986213" cy="1446550"/>
          </a:xfrm>
          <a:prstGeom prst="rect">
            <a:avLst/>
          </a:prstGeom>
          <a:solidFill>
            <a:srgbClr val="70707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IQ" sz="4400" b="1" dirty="0">
                <a:solidFill>
                  <a:schemeClr val="bg1"/>
                </a:solidFill>
              </a:rPr>
              <a:t>اغسل يديك بشكل متكرر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0F069-988D-4E70-A99F-AF8501F05657}"/>
              </a:ext>
            </a:extLst>
          </p:cNvPr>
          <p:cNvSpPr txBox="1"/>
          <p:nvPr/>
        </p:nvSpPr>
        <p:spPr>
          <a:xfrm>
            <a:off x="5152692" y="906141"/>
            <a:ext cx="1143633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1000" dirty="0"/>
              <a:t>بلل اليدان بالماء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C435A-C37E-4B8F-A2DD-4E9480352814}"/>
              </a:ext>
            </a:extLst>
          </p:cNvPr>
          <p:cNvSpPr txBox="1"/>
          <p:nvPr/>
        </p:nvSpPr>
        <p:spPr>
          <a:xfrm>
            <a:off x="6407007" y="884709"/>
            <a:ext cx="114363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800" dirty="0"/>
              <a:t>ضع كمية كافية من الصابون لتغطية كل سطح اليد</a:t>
            </a:r>
            <a:endParaRPr lang="en-US" sz="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D8D0F-E67D-4825-9501-12D5CBF7E0DB}"/>
              </a:ext>
            </a:extLst>
          </p:cNvPr>
          <p:cNvSpPr txBox="1"/>
          <p:nvPr/>
        </p:nvSpPr>
        <p:spPr>
          <a:xfrm>
            <a:off x="7660148" y="884709"/>
            <a:ext cx="1143633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1000" dirty="0"/>
              <a:t>فرك راحة اليدين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3E815C-2711-420B-80AB-B309E2F47B34}"/>
              </a:ext>
            </a:extLst>
          </p:cNvPr>
          <p:cNvSpPr txBox="1"/>
          <p:nvPr/>
        </p:nvSpPr>
        <p:spPr>
          <a:xfrm>
            <a:off x="5152692" y="2079935"/>
            <a:ext cx="11436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800" dirty="0"/>
              <a:t>راحة اليد اليمنى فوق الظهر الأيسر بأصابع متشابكة والعكس صحيح</a:t>
            </a:r>
            <a:endParaRPr lang="en-US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6E3FB-5840-4339-A392-E300D7FE805C}"/>
              </a:ext>
            </a:extLst>
          </p:cNvPr>
          <p:cNvSpPr txBox="1"/>
          <p:nvPr/>
        </p:nvSpPr>
        <p:spPr>
          <a:xfrm>
            <a:off x="6407007" y="2087079"/>
            <a:ext cx="114363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800" dirty="0"/>
              <a:t>الكف إلى الكف مع تشابك الأصابع</a:t>
            </a:r>
            <a:endParaRPr lang="en-US" sz="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29AC16-DA5E-4914-B9C3-0FA04FAB8AD5}"/>
              </a:ext>
            </a:extLst>
          </p:cNvPr>
          <p:cNvSpPr txBox="1"/>
          <p:nvPr/>
        </p:nvSpPr>
        <p:spPr>
          <a:xfrm>
            <a:off x="7660148" y="2094223"/>
            <a:ext cx="114363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800" dirty="0"/>
              <a:t>ظهور الأصابع في راحة اليد مع تشابك الأصابع</a:t>
            </a:r>
            <a:endParaRPr lang="en-US" sz="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50F938-1EA7-4804-AF58-854E62D551AB}"/>
              </a:ext>
            </a:extLst>
          </p:cNvPr>
          <p:cNvSpPr txBox="1"/>
          <p:nvPr/>
        </p:nvSpPr>
        <p:spPr>
          <a:xfrm>
            <a:off x="5152692" y="3407668"/>
            <a:ext cx="11436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800" dirty="0"/>
              <a:t>فرك الإبهام الأيسر بالتناوب في راحة اليد اليمنى والعكس صحيح</a:t>
            </a:r>
            <a:endParaRPr lang="en-US" sz="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012505-D534-40DD-B5BE-770B56F92068}"/>
              </a:ext>
            </a:extLst>
          </p:cNvPr>
          <p:cNvSpPr txBox="1"/>
          <p:nvPr/>
        </p:nvSpPr>
        <p:spPr>
          <a:xfrm>
            <a:off x="6407007" y="3414812"/>
            <a:ext cx="1143633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800" dirty="0"/>
              <a:t>فرك دائري للخلف وللأمام بأصابع اليد اليمنى المشدودة في راحة اليد اليسرى والعكس صحيح</a:t>
            </a:r>
            <a:endParaRPr lang="en-US" sz="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C75513-7E15-4552-AA2A-F579D43DD5AE}"/>
              </a:ext>
            </a:extLst>
          </p:cNvPr>
          <p:cNvSpPr txBox="1"/>
          <p:nvPr/>
        </p:nvSpPr>
        <p:spPr>
          <a:xfrm>
            <a:off x="7660148" y="3421956"/>
            <a:ext cx="1143633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800" dirty="0"/>
              <a:t>اشطف اليد بالماء</a:t>
            </a:r>
            <a:endParaRPr lang="en-US" sz="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7C6995-73D4-4D7D-9F2E-439CF3525CF9}"/>
              </a:ext>
            </a:extLst>
          </p:cNvPr>
          <p:cNvSpPr txBox="1"/>
          <p:nvPr/>
        </p:nvSpPr>
        <p:spPr>
          <a:xfrm>
            <a:off x="5043184" y="4925768"/>
            <a:ext cx="1362648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800" dirty="0"/>
              <a:t>جفف جيدًا بمنشفة تستخدم مرة واحدة</a:t>
            </a:r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AA82D0-6BEC-47BD-86C3-9468EE350C0F}"/>
              </a:ext>
            </a:extLst>
          </p:cNvPr>
          <p:cNvSpPr txBox="1"/>
          <p:nvPr/>
        </p:nvSpPr>
        <p:spPr>
          <a:xfrm>
            <a:off x="6405833" y="4852129"/>
            <a:ext cx="1254315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800" dirty="0"/>
              <a:t>استخدم منشفة لإغلاق الصنبور</a:t>
            </a:r>
            <a:endParaRPr lang="en-US" sz="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80A04A-6B47-46FE-B6E9-37192DEEF77B}"/>
              </a:ext>
            </a:extLst>
          </p:cNvPr>
          <p:cNvSpPr txBox="1"/>
          <p:nvPr/>
        </p:nvSpPr>
        <p:spPr>
          <a:xfrm>
            <a:off x="7549466" y="4858512"/>
            <a:ext cx="1254315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800" dirty="0"/>
              <a:t>ويديك بأمان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632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7D2DCE-17B7-4C2D-864F-0FE7E67478B8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3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AC6B6448-BB94-42DC-90F4-76B0209B5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205732"/>
              <a:ext cx="1456072" cy="652268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AAB0F380-4A4F-4F09-92B1-2052BA63E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90" y="6297169"/>
              <a:ext cx="2816352" cy="469392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75DEFA2-15BB-4508-9E02-DF89FABFE864}"/>
              </a:ext>
            </a:extLst>
          </p:cNvPr>
          <p:cNvSpPr/>
          <p:nvPr/>
        </p:nvSpPr>
        <p:spPr>
          <a:xfrm rot="5400000">
            <a:off x="6882908" y="2320207"/>
            <a:ext cx="3454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2400" b="1" dirty="0">
                <a:solidFill>
                  <a:srgbClr val="C00000"/>
                </a:solidFill>
                <a:latin typeface="Arial" panose="020B0604020202020204" pitchFamily="34" charset="0"/>
              </a:rPr>
              <a:t>قبل استبدال الخيمة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F9C917-1E6C-441C-9092-928014D6BCC9}"/>
              </a:ext>
            </a:extLst>
          </p:cNvPr>
          <p:cNvSpPr/>
          <p:nvPr/>
        </p:nvSpPr>
        <p:spPr>
          <a:xfrm>
            <a:off x="4372785" y="640298"/>
            <a:ext cx="3620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1200" b="1" dirty="0">
                <a:latin typeface="Arial" panose="020B0604020202020204" pitchFamily="34" charset="0"/>
              </a:rPr>
              <a:t>حدد خطة الاستبدال التي: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IQ" sz="1200" dirty="0">
                <a:latin typeface="Arial" panose="020B0604020202020204" pitchFamily="34" charset="0"/>
              </a:rPr>
              <a:t>يقلل من خطر الإصابة بعدوى الكوفيد-19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IQ" sz="1200" dirty="0">
                <a:latin typeface="Arial" panose="020B0604020202020204" pitchFamily="34" charset="0"/>
              </a:rPr>
              <a:t>يمنع ازدحام العمال والمستفيدين (مثل كل ثالث خيمة)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IQ" sz="1200" dirty="0">
                <a:latin typeface="Arial" panose="020B0604020202020204" pitchFamily="34" charset="0"/>
              </a:rPr>
              <a:t>يسهل ظروف العمل الجيدة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IQ" sz="1200" dirty="0">
                <a:latin typeface="Arial" panose="020B0604020202020204" pitchFamily="34" charset="0"/>
              </a:rPr>
              <a:t>يمكن الإشراف عليها بسهولة</a:t>
            </a:r>
            <a:endParaRPr lang="en-US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69F3F-BFA6-446A-A9D2-84F2D940AA9B}"/>
              </a:ext>
            </a:extLst>
          </p:cNvPr>
          <p:cNvSpPr/>
          <p:nvPr/>
        </p:nvSpPr>
        <p:spPr>
          <a:xfrm>
            <a:off x="2038519" y="1511002"/>
            <a:ext cx="2238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عينة خطة استبدال</a:t>
            </a:r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C5502C-0FE8-4D14-96AD-A3A8E4B51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61" y="1858351"/>
            <a:ext cx="6340287" cy="2421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F9B134-261A-404C-8F4A-D62DA9B80912}"/>
              </a:ext>
            </a:extLst>
          </p:cNvPr>
          <p:cNvSpPr txBox="1"/>
          <p:nvPr/>
        </p:nvSpPr>
        <p:spPr>
          <a:xfrm>
            <a:off x="1633488" y="2866820"/>
            <a:ext cx="4368373" cy="40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013" dirty="0"/>
              <a:t>اليوم الأول: استبدال الخيام البنية اليوم 	الثاني: استبدال الخيام الخضراء</a:t>
            </a:r>
          </a:p>
          <a:p>
            <a:pPr algn="r" rtl="1"/>
            <a:r>
              <a:rPr lang="ar-IQ" sz="1013" dirty="0"/>
              <a:t>اليوم الثالث: استبدال الخيام الوردية 	استمر حتى الانتهاء</a:t>
            </a:r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70945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A732BCD-7EDD-42FC-92F4-E5DFFA160D55}"/>
              </a:ext>
            </a:extLst>
          </p:cNvPr>
          <p:cNvSpPr/>
          <p:nvPr/>
        </p:nvSpPr>
        <p:spPr>
          <a:xfrm>
            <a:off x="132954" y="158611"/>
            <a:ext cx="82462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1600" b="1" dirty="0">
                <a:latin typeface="Arial" panose="020B0604020202020204" pitchFamily="34" charset="0"/>
              </a:rPr>
              <a:t>يجب أن تكون تدخلات المأوى: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1600" dirty="0">
                <a:latin typeface="Arial" panose="020B0604020202020204" pitchFamily="34" charset="0"/>
              </a:rPr>
              <a:t>تقديم المساعدة اللازمة في الوقت المناسب مع احترام تدابير الحماية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1600" dirty="0">
                <a:latin typeface="Arial" panose="020B0604020202020204" pitchFamily="34" charset="0"/>
              </a:rPr>
              <a:t>أن تكون مصممة لمنع الذعر أو القلق أو التمييز أو وصمة العار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IQ" sz="1600" dirty="0">
              <a:latin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IQ" sz="1600" dirty="0">
              <a:latin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IQ" sz="1600" dirty="0">
              <a:latin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IQ" sz="1600" dirty="0">
              <a:latin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IQ" sz="1600" dirty="0">
              <a:latin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IQ" sz="1600" dirty="0">
              <a:latin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IQ" sz="1600" dirty="0">
              <a:latin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IQ" sz="1600" dirty="0">
              <a:latin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IQ" sz="1600" dirty="0">
              <a:latin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1600" dirty="0">
                <a:latin typeface="Arial" panose="020B0604020202020204" pitchFamily="34" charset="0"/>
              </a:rPr>
              <a:t>تقليل مخاطر عدوى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1600" dirty="0">
                <a:latin typeface="Arial" panose="020B0604020202020204" pitchFamily="34" charset="0"/>
              </a:rPr>
              <a:t>اتبع مبدأ عدم الإضرار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1600" dirty="0">
                <a:latin typeface="Arial" panose="020B0604020202020204" pitchFamily="34" charset="0"/>
              </a:rPr>
              <a:t>كن متوافقًا مع إرشادات السلطات الصحية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1600" dirty="0">
                <a:latin typeface="Arial" panose="020B0604020202020204" pitchFamily="34" charset="0"/>
              </a:rPr>
              <a:t>كن منسقًا بشكل وثيق مع إدارة المخيم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1600" dirty="0">
                <a:latin typeface="Arial" panose="020B0604020202020204" pitchFamily="34" charset="0"/>
              </a:rPr>
              <a:t>احترام المعايير والقوانين البيئية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1600" dirty="0">
                <a:latin typeface="Arial" panose="020B0604020202020204" pitchFamily="34" charset="0"/>
              </a:rPr>
              <a:t>يجب إزالة الخيام القديمة والتخلص منها بأمان.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7D2DCE-17B7-4C2D-864F-0FE7E67478B8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3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AC6B6448-BB94-42DC-90F4-76B0209B5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205732"/>
              <a:ext cx="1456072" cy="652268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AAB0F380-4A4F-4F09-92B1-2052BA63E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90" y="6297169"/>
              <a:ext cx="2816352" cy="46939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57B1E0-CD8E-4F41-ACB9-3BEBDF6CA6B0}"/>
              </a:ext>
            </a:extLst>
          </p:cNvPr>
          <p:cNvSpPr/>
          <p:nvPr/>
        </p:nvSpPr>
        <p:spPr>
          <a:xfrm rot="5400000">
            <a:off x="6882908" y="2320207"/>
            <a:ext cx="3454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2400" b="1" dirty="0">
                <a:solidFill>
                  <a:srgbClr val="C00000"/>
                </a:solidFill>
                <a:latin typeface="Arial" panose="020B0604020202020204" pitchFamily="34" charset="0"/>
              </a:rPr>
              <a:t>قبل استبدال الخيمة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Inform beneficiaries&#10;">
            <a:extLst>
              <a:ext uri="{FF2B5EF4-FFF2-40B4-BE49-F238E27FC236}">
                <a16:creationId xmlns:a16="http://schemas.microsoft.com/office/drawing/2014/main" id="{021DEFB9-2E38-4BB9-9A3D-C90B0CB72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366" y="1067772"/>
            <a:ext cx="3080404" cy="1925252"/>
          </a:xfrm>
          <a:prstGeom prst="rect">
            <a:avLst/>
          </a:prstGeom>
        </p:spPr>
      </p:pic>
      <p:pic>
        <p:nvPicPr>
          <p:cNvPr id="10" name="Picture 9" descr="A picture containing grass, old, covered, sitting&#10;&#10;Description automatically generated">
            <a:extLst>
              <a:ext uri="{FF2B5EF4-FFF2-40B4-BE49-F238E27FC236}">
                <a16:creationId xmlns:a16="http://schemas.microsoft.com/office/drawing/2014/main" id="{CEE723D8-B523-45DE-815F-0E17A993CA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47" t="14343"/>
          <a:stretch/>
        </p:blipFill>
        <p:spPr>
          <a:xfrm>
            <a:off x="590296" y="2661920"/>
            <a:ext cx="3091836" cy="16679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74327C-9B5A-4174-B928-258E6F8C04FB}"/>
              </a:ext>
            </a:extLst>
          </p:cNvPr>
          <p:cNvSpPr/>
          <p:nvPr/>
        </p:nvSpPr>
        <p:spPr>
          <a:xfrm>
            <a:off x="0" y="1158141"/>
            <a:ext cx="4848244" cy="132343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إعلام المستفيدين بالتدخل: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1600" dirty="0">
                <a:solidFill>
                  <a:srgbClr val="C00000"/>
                </a:solidFill>
                <a:latin typeface="Arial"/>
                <a:cs typeface="Arial"/>
              </a:rPr>
              <a:t>ماذا سيحصلون وكيف؟ (المقاول أو المستفيد)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1600" dirty="0">
                <a:solidFill>
                  <a:srgbClr val="C00000"/>
                </a:solidFill>
                <a:latin typeface="Arial"/>
                <a:cs typeface="Arial"/>
              </a:rPr>
              <a:t>متي؟ (يوم ووقت الاستبدال)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1600" dirty="0">
                <a:solidFill>
                  <a:srgbClr val="C00000"/>
                </a:solidFill>
                <a:latin typeface="Arial"/>
                <a:cs typeface="Arial"/>
              </a:rPr>
              <a:t>كيف تستعد؟ (على سبيل المثال إزالة التمديدات ، وإفراغ الخيام من المتعلقات وما إلى ذلك)</a:t>
            </a:r>
            <a:endParaRPr lang="en-US" sz="16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06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179025A-BF45-455D-8CFB-136C493B6B8D}"/>
              </a:ext>
            </a:extLst>
          </p:cNvPr>
          <p:cNvSpPr/>
          <p:nvPr/>
        </p:nvSpPr>
        <p:spPr>
          <a:xfrm>
            <a:off x="332152" y="660710"/>
            <a:ext cx="82462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1600" b="1" dirty="0"/>
          </a:p>
          <a:p>
            <a:pPr algn="r" rtl="1"/>
            <a:r>
              <a:rPr lang="ar-IQ" sz="1600" b="1" dirty="0"/>
              <a:t>تأكيد الحالة الصحية</a:t>
            </a:r>
            <a:r>
              <a:rPr lang="ar-IQ" sz="1600" dirty="0"/>
              <a:t>: قبل الشروع في أي عمل ، قم بالتصديق الذاتي للموظفين المعينين بالسلامة بأن الجميع يتمتعون بصحة جيدة وليس لديهم أعراض تشبه أعراض الأنفلونزا أو قم بفحصهم من قبل الطاقم الصحي في المخيم.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/>
          </a:p>
          <a:p>
            <a:pPr algn="r" rtl="1"/>
            <a:r>
              <a:rPr lang="ar-IQ" sz="1600" b="1" dirty="0"/>
              <a:t>إدارة النفايات الصلبة: </a:t>
            </a:r>
            <a:r>
              <a:rPr lang="ar-IQ" sz="1600" dirty="0"/>
              <a:t>لا تترك أي قمامة في الموقع (خاصة معدات الحماية الشخصية المستخدمة)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7D2DCE-17B7-4C2D-864F-0FE7E67478B8}"/>
              </a:ext>
            </a:extLst>
          </p:cNvPr>
          <p:cNvGrpSpPr/>
          <p:nvPr/>
        </p:nvGrpSpPr>
        <p:grpSpPr>
          <a:xfrm>
            <a:off x="339044" y="4614348"/>
            <a:ext cx="8465912" cy="489201"/>
            <a:chOff x="452059" y="6205732"/>
            <a:chExt cx="11287883" cy="652268"/>
          </a:xfrm>
        </p:grpSpPr>
        <p:pic>
          <p:nvPicPr>
            <p:cNvPr id="5" name="Picture 4" descr="A picture containing drawing, room&#10;&#10;Description automatically generated">
              <a:extLst>
                <a:ext uri="{FF2B5EF4-FFF2-40B4-BE49-F238E27FC236}">
                  <a16:creationId xmlns:a16="http://schemas.microsoft.com/office/drawing/2014/main" id="{AC6B6448-BB94-42DC-90F4-76B0209B5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9" y="6205732"/>
              <a:ext cx="1456072" cy="652268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AAB0F380-4A4F-4F09-92B1-2052BA63E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3590" y="6297169"/>
              <a:ext cx="2816352" cy="469392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F2296D5-162A-425A-9AED-C0BC34B16AD9}"/>
              </a:ext>
            </a:extLst>
          </p:cNvPr>
          <p:cNvSpPr/>
          <p:nvPr/>
        </p:nvSpPr>
        <p:spPr>
          <a:xfrm rot="5400000">
            <a:off x="6882908" y="2320207"/>
            <a:ext cx="3454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2400" b="1" dirty="0">
                <a:solidFill>
                  <a:srgbClr val="C00000"/>
                </a:solidFill>
                <a:latin typeface="Arial" panose="020B0604020202020204" pitchFamily="34" charset="0"/>
              </a:rPr>
              <a:t>أثناء استبدال الخيمة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0646D6-782F-40C4-9920-E8637E2DE8BA}"/>
              </a:ext>
            </a:extLst>
          </p:cNvPr>
          <p:cNvSpPr/>
          <p:nvPr/>
        </p:nvSpPr>
        <p:spPr>
          <a:xfrm>
            <a:off x="3058891" y="172217"/>
            <a:ext cx="2792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للجميع</a:t>
            </a:r>
            <a:r>
              <a:rPr lang="ar-IQ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تحت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كل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الظروف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1C6EC7-0EF0-400F-83FD-48E24483892D}"/>
              </a:ext>
            </a:extLst>
          </p:cNvPr>
          <p:cNvSpPr/>
          <p:nvPr/>
        </p:nvSpPr>
        <p:spPr>
          <a:xfrm>
            <a:off x="6131594" y="1545588"/>
            <a:ext cx="2310019" cy="255454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حافظ على التباعد الاجتماعي</a:t>
            </a:r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BC6EAE-DC32-40ED-8CC0-19E82FAB9201}"/>
              </a:ext>
            </a:extLst>
          </p:cNvPr>
          <p:cNvSpPr/>
          <p:nvPr/>
        </p:nvSpPr>
        <p:spPr>
          <a:xfrm>
            <a:off x="3679646" y="1550244"/>
            <a:ext cx="2339660" cy="255454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تجنب تجمع الحشود الكبيرة</a:t>
            </a:r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 rtl="1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 rtl="1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 rtl="1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371BE5-285B-427C-B165-3C167A65E0F3}"/>
              </a:ext>
            </a:extLst>
          </p:cNvPr>
          <p:cNvSpPr/>
          <p:nvPr/>
        </p:nvSpPr>
        <p:spPr>
          <a:xfrm>
            <a:off x="213638" y="1545587"/>
            <a:ext cx="3353065" cy="255454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تنبيه الشريك الصحي لأي أعراض</a:t>
            </a:r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 rtl="1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 rtl="1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 rtl="1"/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5A3C8F-5471-4AE5-BE9D-FD87324FB6A8}"/>
              </a:ext>
            </a:extLst>
          </p:cNvPr>
          <p:cNvPicPr/>
          <p:nvPr/>
        </p:nvPicPr>
        <p:blipFill rotWithShape="1">
          <a:blip r:embed="rId4"/>
          <a:srcRect l="32051" t="16534" r="30288" b="6214"/>
          <a:stretch/>
        </p:blipFill>
        <p:spPr bwMode="auto">
          <a:xfrm>
            <a:off x="6220852" y="1894548"/>
            <a:ext cx="2158331" cy="218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F93495-769B-4B34-9EAF-85C6E6E8E155}"/>
              </a:ext>
            </a:extLst>
          </p:cNvPr>
          <p:cNvPicPr/>
          <p:nvPr/>
        </p:nvPicPr>
        <p:blipFill rotWithShape="1">
          <a:blip r:embed="rId5"/>
          <a:srcRect l="41667" t="27081" r="27404" b="19612"/>
          <a:stretch/>
        </p:blipFill>
        <p:spPr bwMode="auto">
          <a:xfrm>
            <a:off x="3778015" y="1894548"/>
            <a:ext cx="2142921" cy="218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F52EC-08DE-43B4-BC3B-FB97009C251D}"/>
              </a:ext>
            </a:extLst>
          </p:cNvPr>
          <p:cNvPicPr/>
          <p:nvPr/>
        </p:nvPicPr>
        <p:blipFill rotWithShape="1">
          <a:blip r:embed="rId6"/>
          <a:srcRect l="19070" t="17674" r="18109" b="13056"/>
          <a:stretch/>
        </p:blipFill>
        <p:spPr bwMode="auto">
          <a:xfrm>
            <a:off x="224613" y="1915732"/>
            <a:ext cx="3301910" cy="218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630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4DB879925F945BDD44DDBC3D362AE" ma:contentTypeVersion="13" ma:contentTypeDescription="Create a new document." ma:contentTypeScope="" ma:versionID="f80ac1a46c809ca5c90132aad6b82149">
  <xsd:schema xmlns:xsd="http://www.w3.org/2001/XMLSchema" xmlns:xs="http://www.w3.org/2001/XMLSchema" xmlns:p="http://schemas.microsoft.com/office/2006/metadata/properties" xmlns:ns3="b0086e6d-ccee-4394-8a90-3038f615112e" xmlns:ns4="e5717377-e627-41d0-889c-3498db6c393c" targetNamespace="http://schemas.microsoft.com/office/2006/metadata/properties" ma:root="true" ma:fieldsID="b2ff81f14973857e4c10d7ee2d136dbf" ns3:_="" ns4:_="">
    <xsd:import namespace="b0086e6d-ccee-4394-8a90-3038f615112e"/>
    <xsd:import namespace="e5717377-e627-41d0-889c-3498db6c39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86e6d-ccee-4394-8a90-3038f61511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17377-e627-41d0-889c-3498db6c3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00828A-8B76-4228-AD20-36463BA6D0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86e6d-ccee-4394-8a90-3038f615112e"/>
    <ds:schemaRef ds:uri="e5717377-e627-41d0-889c-3498db6c3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7B2E01-42D3-4F45-A628-47DFE1B20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58926D-0AD2-430B-8F59-8267D1BACFE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5717377-e627-41d0-889c-3498db6c393c"/>
    <ds:schemaRef ds:uri="b0086e6d-ccee-4394-8a90-3038f615112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1001</Words>
  <Application>Microsoft Office PowerPoint</Application>
  <PresentationFormat>On-screen Show (16:9)</PresentationFormat>
  <Paragraphs>231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 Abultimman</dc:creator>
  <cp:lastModifiedBy>Aziz Abultimman</cp:lastModifiedBy>
  <cp:revision>18</cp:revision>
  <dcterms:created xsi:type="dcterms:W3CDTF">2020-08-09T09:12:06Z</dcterms:created>
  <dcterms:modified xsi:type="dcterms:W3CDTF">2020-08-17T12:45:20Z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0x0101009304DB879925F945BDD44DDBC3D362AE</vt:lpwstr>
  </property>
</Properties>
</file>