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34" Type="http://schemas.openxmlformats.org/officeDocument/2006/relationships/customXml" Target="../customXml/item3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customXml" Target="../customXml/item2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14" Type="http://schemas.openxmlformats.org/officeDocument/2006/relationships/slide" Target="slides/slide8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dc0f01519_8_5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ddc0f01519_8_52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c0f01519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c0f01519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dc0f01519_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dc0f01519_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dc0f01519_5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dc0f01519_5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dc0f01519_5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dc0f01519_5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dc0f01519_5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dc0f01519_5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dc0f01519_5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dc0f01519_5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dc0f01519_5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dc0f01519_5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dc0f01519_5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dc0f01519_5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dc0f01519_8_69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ddc0f01519_8_690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dc0f01519_8_70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ddc0f01519_8_700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c0f01519_1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dc0f01519_1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dc0f01519_33_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ddc0f01519_33_0:notes"/>
          <p:cNvSpPr/>
          <p:nvPr>
            <p:ph idx="2" type="sldImg"/>
          </p:nvPr>
        </p:nvSpPr>
        <p:spPr>
          <a:xfrm>
            <a:off x="103045" y="685510"/>
            <a:ext cx="665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dc0f01519_33_1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ddc0f01519_33_11:notes"/>
          <p:cNvSpPr/>
          <p:nvPr>
            <p:ph idx="2" type="sldImg"/>
          </p:nvPr>
        </p:nvSpPr>
        <p:spPr>
          <a:xfrm>
            <a:off x="103045" y="685510"/>
            <a:ext cx="665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dc0f01519_33_2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ddc0f01519_33_22:notes"/>
          <p:cNvSpPr/>
          <p:nvPr>
            <p:ph idx="2" type="sldImg"/>
          </p:nvPr>
        </p:nvSpPr>
        <p:spPr>
          <a:xfrm>
            <a:off x="103045" y="685510"/>
            <a:ext cx="665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dc0f01519_1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dc0f01519_1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dc0f01519_1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dc0f01519_1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dc0f01519_8_72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ddc0f01519_8_726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dc0f01519_8_7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ddc0f01519_8_79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dc0f01519_8_8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88750" lIns="88750" spcFirstLastPara="1" rIns="88750" wrap="square" tIns="8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dc0f01519_8_89:notes"/>
          <p:cNvSpPr/>
          <p:nvPr>
            <p:ph idx="2" type="sldImg"/>
          </p:nvPr>
        </p:nvSpPr>
        <p:spPr>
          <a:xfrm>
            <a:off x="103045" y="685510"/>
            <a:ext cx="6651911" cy="342900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dc0f01519_5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dc0f01519_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dc0f01519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dc0f01519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dc0f01519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dc0f01519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dc0f01519_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dc0f01519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dc0f01519_5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dc0f01519_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685800" y="176256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474330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33073"/>
            <a:ext cx="9144000" cy="5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525" y="71588"/>
            <a:ext cx="2017425" cy="4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491630"/>
            <a:ext cx="8229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474330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-3240" y="678010"/>
            <a:ext cx="4493100" cy="376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856060"/>
            <a:ext cx="8348700" cy="376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0" y="0"/>
            <a:ext cx="9220200" cy="78600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5068491"/>
            <a:ext cx="9220200" cy="79800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765959" y="147267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ts val="3200"/>
              <a:buNone/>
              <a:defRPr sz="32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○"/>
              <a:defRPr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55319" y="6154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611560" y="13836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1371600" y="2752632"/>
            <a:ext cx="6400800" cy="953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722313" y="375089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3000"/>
              <a:buFont typeface="Verdana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722313" y="262575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0"/>
          <p:cNvSpPr txBox="1"/>
          <p:nvPr/>
        </p:nvSpPr>
        <p:spPr>
          <a:xfrm>
            <a:off x="722313" y="4151597"/>
            <a:ext cx="811616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Urban Contexts at the frontline</a:t>
            </a:r>
            <a:endParaRPr sz="30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b="36351" l="0" r="0" t="15612"/>
          <a:stretch/>
        </p:blipFill>
        <p:spPr>
          <a:xfrm>
            <a:off x="0" y="87474"/>
            <a:ext cx="9144000" cy="32943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7812360" y="3197174"/>
            <a:ext cx="133203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Angel Pascual – UNHCR – July 2019</a:t>
            </a: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▪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▪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500"/>
              <a:buFont typeface="Verdana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500"/>
              <a:buFont typeface="Verdana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7F1416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rgbClr val="7F1416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  <a:defRPr b="1" i="0" sz="2700" u="none" cap="none" strike="noStrike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7F1416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7F1416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/>
          <p:nvPr/>
        </p:nvSpPr>
        <p:spPr>
          <a:xfrm>
            <a:off x="1" y="32950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" y="32950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7326255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1">
            <a:alphaModFix/>
          </a:blip>
          <a:srcRect b="0" l="0" r="22554" t="0"/>
          <a:stretch/>
        </p:blipFill>
        <p:spPr>
          <a:xfrm>
            <a:off x="69274" y="4754203"/>
            <a:ext cx="1640407" cy="2785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6.jpg"/><Relationship Id="rId5" Type="http://schemas.openxmlformats.org/officeDocument/2006/relationships/image" Target="../media/image33.png"/><Relationship Id="rId6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hyperlink" Target="http://www.menti.com/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menti.com/bxg1cjt5hv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5.png"/><Relationship Id="rId13" Type="http://schemas.openxmlformats.org/officeDocument/2006/relationships/image" Target="../media/image3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4hDVhjf1lJmwbna3mwuSyTEs8wQ1J7y6/view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5" Type="http://schemas.openxmlformats.org/officeDocument/2006/relationships/image" Target="../media/image21.png"/><Relationship Id="rId1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722313" y="375089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3000"/>
              <a:buFont typeface="Verdana"/>
              <a:buNone/>
            </a:pPr>
            <a:r>
              <a:rPr b="1" lang="en-GB" sz="30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Multisectoral Impact of Shelter</a:t>
            </a:r>
            <a:r>
              <a:rPr b="1" lang="en-GB" sz="3000" cap="none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endParaRPr b="1" sz="3000" cap="none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722313" y="262575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1500"/>
              <a:buFont typeface="Noto Sans Symbols"/>
              <a:buNone/>
            </a:pPr>
            <a:r>
              <a:rPr lang="en-GB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Global Shelter Cluster Meeting 2021: Thematic Session 4 – 15 June 2021</a:t>
            </a:r>
            <a:endParaRPr sz="1100"/>
          </a:p>
        </p:txBody>
      </p:sp>
      <p:sp>
        <p:nvSpPr>
          <p:cNvPr id="127" name="Google Shape;127;p28"/>
          <p:cNvSpPr txBox="1"/>
          <p:nvPr/>
        </p:nvSpPr>
        <p:spPr>
          <a:xfrm>
            <a:off x="722313" y="4151597"/>
            <a:ext cx="811616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How to Make the Most of It</a:t>
            </a:r>
            <a:endParaRPr sz="30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36351" l="0" r="0" t="15612"/>
          <a:stretch/>
        </p:blipFill>
        <p:spPr>
          <a:xfrm>
            <a:off x="0" y="87474"/>
            <a:ext cx="9144000" cy="329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7812360" y="3197174"/>
            <a:ext cx="133203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Angel Pascual – UNHCR – July 2019</a:t>
            </a: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7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725"/>
            <a:ext cx="8850800" cy="495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" y="76200"/>
            <a:ext cx="8895177" cy="50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9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5" y="76200"/>
            <a:ext cx="8853177" cy="49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0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00" y="69925"/>
            <a:ext cx="8948276" cy="49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/>
          <p:nvPr/>
        </p:nvSpPr>
        <p:spPr>
          <a:xfrm>
            <a:off x="8871475" y="480715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1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0000"/>
            <a:ext cx="8868074" cy="49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2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9700"/>
            <a:ext cx="8825873" cy="49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5" y="76200"/>
            <a:ext cx="8828502" cy="49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4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0350"/>
            <a:ext cx="8918776" cy="498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/>
          <p:nvPr>
            <p:ph type="title"/>
          </p:nvPr>
        </p:nvSpPr>
        <p:spPr>
          <a:xfrm>
            <a:off x="629841" y="1140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</a:pPr>
            <a:r>
              <a:rPr b="1" lang="en-GB" sz="27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BREAKOUT ROOMS SESSION</a:t>
            </a:r>
            <a:endParaRPr b="1" sz="27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oom Adds The Ability Of Participants To Self-Select Their Breakout Rooms,  But There Is A Catch | Larry Ferlazzo&amp;#39;s Websites of the Day..." id="263" name="Google Shape;263;p45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359533" y="926618"/>
            <a:ext cx="1655675" cy="107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om Adds The Ability Of Participants To Self-Select Their Breakout Rooms,  But There Is A Catch | Larry Ferlazzo&amp;#39;s Websites of the Day..." id="264" name="Google Shape;264;p45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359532" y="2243900"/>
            <a:ext cx="1655676" cy="107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om Adds The Ability Of Participants To Self-Select Their Breakout Rooms,  But There Is A Catch | Larry Ferlazzo&amp;#39;s Websites of the Day..." id="265" name="Google Shape;265;p45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359533" y="3573512"/>
            <a:ext cx="1655676" cy="1077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5"/>
          <p:cNvSpPr txBox="1"/>
          <p:nvPr/>
        </p:nvSpPr>
        <p:spPr>
          <a:xfrm>
            <a:off x="2188075" y="940104"/>
            <a:ext cx="70098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Breakout Room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Evidence, Research and Advocacy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Facilitated by Lizzie, Laura and Kimja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7F14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2188074" y="2262507"/>
            <a:ext cx="66879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Breakout Room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Protection &amp; Shelter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Facilitated by Yasmine and Fiona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2188074" y="3702877"/>
            <a:ext cx="61458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Breakout Room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Locally Led Multisectoral Response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Facilitated by Hilmi, Iru and Andrea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4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type="title"/>
          </p:nvPr>
        </p:nvSpPr>
        <p:spPr>
          <a:xfrm>
            <a:off x="629841" y="1140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</a:pPr>
            <a:r>
              <a:rPr b="1" lang="en-GB" sz="27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FEEDBACK TO PLENARY</a:t>
            </a:r>
            <a:endParaRPr b="1" sz="27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oom Adds The Ability Of Participants To Self-Select Their Breakout Rooms,  But There Is A Catch | Larry Ferlazzo&amp;#39;s Websites of the Day..." id="274" name="Google Shape;274;p46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7151177" y="2243900"/>
            <a:ext cx="1655675" cy="107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om Adds The Ability Of Participants To Self-Select Their Breakout Rooms,  But There Is A Catch | Larry Ferlazzo&amp;#39;s Websites of the Day..." id="275" name="Google Shape;275;p46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359532" y="2243900"/>
            <a:ext cx="1655676" cy="107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om Adds The Ability Of Participants To Self-Select Their Breakout Rooms,  But There Is A Catch | Larry Ferlazzo&amp;#39;s Websites of the Day..." id="276" name="Google Shape;276;p46"/>
          <p:cNvPicPr preferRelativeResize="0"/>
          <p:nvPr/>
        </p:nvPicPr>
        <p:blipFill rotWithShape="1">
          <a:blip r:embed="rId3">
            <a:alphaModFix/>
          </a:blip>
          <a:srcRect b="17451" l="0" r="0" t="17450"/>
          <a:stretch/>
        </p:blipFill>
        <p:spPr>
          <a:xfrm>
            <a:off x="3744162" y="3867894"/>
            <a:ext cx="1655676" cy="107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 Online Class Discussions, Instructors Move From Text to Video | EdSurge  News" id="277" name="Google Shape;27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60" y="1099561"/>
            <a:ext cx="4572000" cy="1850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Slight curve" id="278" name="Google Shape;27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399184" y="231799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Slight curve" id="279" name="Google Shape;2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039380" y="231799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Straight" id="280" name="Google Shape;28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4219282" y="301682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ctrTitle"/>
          </p:nvPr>
        </p:nvSpPr>
        <p:spPr>
          <a:xfrm>
            <a:off x="685810" y="14344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AGENDA &amp; INTRODUCTION</a:t>
            </a:r>
            <a:endParaRPr/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525" y="1083925"/>
            <a:ext cx="4923675" cy="33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/>
        </p:nvSpPr>
        <p:spPr>
          <a:xfrm>
            <a:off x="3798413" y="4437925"/>
            <a:ext cx="525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Karabo Ntisane, 18, stands in front of her home in Mafateng district, Lesotho. After her father passed away at a very young age and her mother left to find work, Karabo has had to become a parent to her two sisters too young. </a:t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</a:rPr>
              <a:t>Photo: Lesotho Red Cross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37" name="Google Shape;137;p29"/>
          <p:cNvSpPr txBox="1"/>
          <p:nvPr>
            <p:ph idx="4294967295" type="body"/>
          </p:nvPr>
        </p:nvSpPr>
        <p:spPr>
          <a:xfrm>
            <a:off x="265538" y="1223700"/>
            <a:ext cx="3867900" cy="2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89560" lvl="0" marL="254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Welcome and Introduction</a:t>
            </a:r>
            <a:endParaRPr b="1" sz="1900">
              <a:solidFill>
                <a:schemeClr val="dk2"/>
              </a:solidFill>
            </a:endParaRPr>
          </a:p>
          <a:p>
            <a:pPr indent="-289560" lvl="0" marL="2540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Menti Survey</a:t>
            </a:r>
            <a:endParaRPr b="1" sz="1900">
              <a:solidFill>
                <a:schemeClr val="dk2"/>
              </a:solidFill>
            </a:endParaRPr>
          </a:p>
          <a:p>
            <a:pPr indent="-289560" lvl="0" marL="2540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Brief presentation</a:t>
            </a:r>
            <a:endParaRPr b="1" sz="1900">
              <a:solidFill>
                <a:schemeClr val="dk2"/>
              </a:solidFill>
            </a:endParaRPr>
          </a:p>
          <a:p>
            <a:pPr indent="-289560" lvl="0" marL="2540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Breakout Rooms Discussions</a:t>
            </a:r>
            <a:endParaRPr b="1" sz="1900">
              <a:solidFill>
                <a:schemeClr val="dk2"/>
              </a:solidFill>
            </a:endParaRPr>
          </a:p>
          <a:p>
            <a:pPr indent="-289560" lvl="0" marL="2540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Plenary Discussion</a:t>
            </a:r>
            <a:endParaRPr b="1" sz="1900">
              <a:solidFill>
                <a:schemeClr val="dk2"/>
              </a:solidFill>
            </a:endParaRPr>
          </a:p>
          <a:p>
            <a:pPr indent="-289560" lvl="0" marL="2540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68421"/>
              <a:buChar char="▪"/>
            </a:pPr>
            <a:r>
              <a:rPr b="1" lang="en-GB" sz="1900">
                <a:solidFill>
                  <a:schemeClr val="dk2"/>
                </a:solidFill>
              </a:rPr>
              <a:t>Conclusions and final remarks</a:t>
            </a:r>
            <a:endParaRPr b="1"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title"/>
          </p:nvPr>
        </p:nvSpPr>
        <p:spPr>
          <a:xfrm>
            <a:off x="629841" y="1140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</a:pPr>
            <a:r>
              <a:rPr b="1" lang="en-GB" sz="27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FEEDBACK TO PLENARY BR1</a:t>
            </a:r>
            <a:endParaRPr b="1" sz="27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0" y="128963"/>
            <a:ext cx="8646800" cy="488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629841" y="1140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</a:pPr>
            <a:r>
              <a:rPr b="1" lang="en-GB" sz="27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FEEDBACK TO PLENARY</a:t>
            </a:r>
            <a:endParaRPr b="1" sz="27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199"/>
            <a:ext cx="8674924" cy="48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690049" cy="4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 EXCHANGE / Q&amp;A</a:t>
            </a:r>
            <a:endParaRPr/>
          </a:p>
        </p:txBody>
      </p:sp>
      <p:pic>
        <p:nvPicPr>
          <p:cNvPr id="303" name="Google Shape;3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0350"/>
            <a:ext cx="9144000" cy="365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Remarks</a:t>
            </a:r>
            <a:endParaRPr/>
          </a:p>
        </p:txBody>
      </p:sp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778"/>
            <a:ext cx="24479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750" y="857253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200" y="1463425"/>
            <a:ext cx="3243800" cy="23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1"/>
          <p:cNvSpPr txBox="1"/>
          <p:nvPr/>
        </p:nvSpPr>
        <p:spPr>
          <a:xfrm>
            <a:off x="6203000" y="1830400"/>
            <a:ext cx="2638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Final Remarks</a:t>
            </a:r>
            <a:endParaRPr b="1" sz="3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type="title"/>
          </p:nvPr>
        </p:nvSpPr>
        <p:spPr>
          <a:xfrm>
            <a:off x="629841" y="49745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4500"/>
              <a:buFont typeface="Verdana"/>
              <a:buNone/>
            </a:pPr>
            <a:r>
              <a:rPr b="1" lang="en-GB" sz="45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THANK YOU FOR YOUR PARTICIPATION!</a:t>
            </a:r>
            <a:endParaRPr b="1" sz="45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52"/>
          <p:cNvSpPr txBox="1"/>
          <p:nvPr/>
        </p:nvSpPr>
        <p:spPr>
          <a:xfrm>
            <a:off x="272988" y="2073120"/>
            <a:ext cx="84759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NEXT THEMATIC SESSION 5: </a:t>
            </a:r>
            <a:endParaRPr b="1" sz="2700">
              <a:solidFill>
                <a:srgbClr val="7F14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7F14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Coordination at Country Level - </a:t>
            </a:r>
            <a:endParaRPr b="1" sz="2700">
              <a:solidFill>
                <a:srgbClr val="7F14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Ready for the Future?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7F14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TOMORROW WEDNESDAY 16 JUNE 2021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@ 14:00 CEST</a:t>
            </a:r>
            <a:endParaRPr b="1" sz="27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700"/>
              <a:buFont typeface="Verdana"/>
              <a:buNone/>
            </a:pPr>
            <a:r>
              <a:rPr lang="en-GB"/>
              <a:t>MENTIMETER QUESTIONNAIRE</a:t>
            </a:r>
            <a:endParaRPr/>
          </a:p>
        </p:txBody>
      </p:sp>
      <p:pic>
        <p:nvPicPr>
          <p:cNvPr descr="Logo, company name&#10;&#10;Description automatically generated" id="143" name="Google Shape;1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6028"/>
            <a:ext cx="2357755" cy="2357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vector graphics&#10;&#10;Description automatically generated" id="144" name="Google Shape;14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1730" y="591640"/>
            <a:ext cx="4914546" cy="220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138150" y="2944388"/>
            <a:ext cx="89217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Font typeface="Calibri"/>
              <a:buAutoNum type="arabicPeriod"/>
            </a:pPr>
            <a:r>
              <a:rPr b="1" lang="en-GB" sz="14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Who do you work for?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Font typeface="Calibri"/>
              <a:buAutoNum type="arabicPeriod"/>
            </a:pPr>
            <a:r>
              <a:rPr b="1" lang="en-GB" sz="14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What is your main field of work?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400"/>
              <a:buFont typeface="Calibri"/>
              <a:buAutoNum type="arabicPeriod"/>
            </a:pPr>
            <a:r>
              <a:rPr b="1" lang="en-GB" sz="14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What kind of setting are you working in?</a:t>
            </a:r>
            <a:endParaRPr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100"/>
              <a:buFont typeface="Verdana"/>
              <a:buAutoNum type="arabicPeriod"/>
            </a:pPr>
            <a:r>
              <a:rPr b="1" lang="en-GB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To whom  we should advocate about the wider impacts of S&amp;S?</a:t>
            </a:r>
            <a:endParaRPr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100"/>
              <a:buFont typeface="Verdana"/>
              <a:buAutoNum type="arabicPeriod"/>
            </a:pPr>
            <a:r>
              <a:rPr b="1" lang="en-GB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How do we better integrate our external assistance into local response efforts? </a:t>
            </a:r>
            <a:endParaRPr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100"/>
              <a:buFont typeface="Verdana"/>
              <a:buAutoNum type="arabicPeriod"/>
            </a:pPr>
            <a:r>
              <a:rPr b="1" lang="en-GB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What does shelter mean for you? </a:t>
            </a:r>
            <a:endParaRPr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2294130" y="4474618"/>
            <a:ext cx="6849900" cy="546300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GB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oin Menti via internet browser through the link provided in the Teams chat or through mobile phone by scanning the QR Code above or go to </a:t>
            </a:r>
            <a:r>
              <a:rPr lang="en-GB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www.menti.com</a:t>
            </a:r>
            <a:r>
              <a:rPr lang="en-GB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use code </a:t>
            </a:r>
            <a:r>
              <a:rPr b="1"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3548 8596</a:t>
            </a:r>
            <a:endParaRPr sz="1000"/>
          </a:p>
        </p:txBody>
      </p:sp>
      <p:sp>
        <p:nvSpPr>
          <p:cNvPr id="147" name="Google Shape;147;p30"/>
          <p:cNvSpPr txBox="1"/>
          <p:nvPr/>
        </p:nvSpPr>
        <p:spPr>
          <a:xfrm>
            <a:off x="7285800" y="2424582"/>
            <a:ext cx="158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Scan here to access the menti on your phone</a:t>
            </a:r>
            <a:endParaRPr sz="900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6375" y="677850"/>
            <a:ext cx="1738400" cy="17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2740475" y="2593575"/>
            <a:ext cx="383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https://www.menti.com/bxg1cjt5hv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idx="1" type="subTitle"/>
          </p:nvPr>
        </p:nvSpPr>
        <p:spPr>
          <a:xfrm>
            <a:off x="0" y="2896358"/>
            <a:ext cx="9144000" cy="1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Thematic Session 4</a:t>
            </a:r>
            <a:r>
              <a:rPr lang="en-GB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300"/>
              <a:buNone/>
            </a:pPr>
            <a:r>
              <a:rPr b="1" lang="en-GB" sz="2800">
                <a:solidFill>
                  <a:srgbClr val="7F1416"/>
                </a:solidFill>
                <a:latin typeface="Verdana"/>
                <a:ea typeface="Verdana"/>
                <a:cs typeface="Verdana"/>
                <a:sym typeface="Verdana"/>
              </a:rPr>
              <a:t>Multisectoral Impact of Shelter</a:t>
            </a:r>
            <a:endParaRPr sz="1600"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300"/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Global Shelter Cluster Meeting 2021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b="0" l="0" r="0" t="46996"/>
          <a:stretch/>
        </p:blipFill>
        <p:spPr>
          <a:xfrm>
            <a:off x="0" y="91975"/>
            <a:ext cx="9144000" cy="246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title="Media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5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5250"/>
            <a:ext cx="42942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8800" y="485775"/>
            <a:ext cx="2657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904875"/>
            <a:ext cx="20383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2200" y="1009650"/>
            <a:ext cx="20478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" y="1428750"/>
            <a:ext cx="15906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05000" y="1466850"/>
            <a:ext cx="21431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1847850"/>
            <a:ext cx="37338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7800" y="2305050"/>
            <a:ext cx="30575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2714625"/>
            <a:ext cx="27813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625" y="3600450"/>
            <a:ext cx="46291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1509875" y="3159225"/>
            <a:ext cx="290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Afford necessities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25174" y="3542474"/>
            <a:ext cx="4161501" cy="15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564"/>
            <a:ext cx="9144000" cy="492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4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1322" l="0" r="0" t="0"/>
          <a:stretch/>
        </p:blipFill>
        <p:spPr>
          <a:xfrm>
            <a:off x="7225" y="107275"/>
            <a:ext cx="9062924" cy="49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1322" l="0" r="0" t="0"/>
          <a:stretch/>
        </p:blipFill>
        <p:spPr>
          <a:xfrm>
            <a:off x="0" y="85650"/>
            <a:ext cx="8960802" cy="49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ctrTitle"/>
          </p:nvPr>
        </p:nvSpPr>
        <p:spPr>
          <a:xfrm>
            <a:off x="611560" y="1383619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6"/>
          <p:cNvSpPr txBox="1"/>
          <p:nvPr>
            <p:ph idx="1" type="subTitle"/>
          </p:nvPr>
        </p:nvSpPr>
        <p:spPr>
          <a:xfrm>
            <a:off x="1371600" y="2752632"/>
            <a:ext cx="6400800" cy="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925"/>
            <a:ext cx="8845176" cy="49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elter Cluster Powerpoint Template V 1 0 - MYN">
  <a:themeElements>
    <a:clrScheme name="Shelter Cluster 3 Soft">
      <a:dk1>
        <a:srgbClr val="000000"/>
      </a:dk1>
      <a:lt1>
        <a:srgbClr val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37091D9D4F54296EC3CE6E8BFCA87" ma:contentTypeVersion="15" ma:contentTypeDescription="Create a new document." ma:contentTypeScope="" ma:versionID="78687756866688fe075215951ac496ef">
  <xsd:schema xmlns:xsd="http://www.w3.org/2001/XMLSchema" xmlns:xs="http://www.w3.org/2001/XMLSchema" xmlns:p="http://schemas.microsoft.com/office/2006/metadata/properties" xmlns:ns2="791c648d-e482-4422-b70a-b7c5fbc92150" xmlns:ns3="39101703-3322-499a-9ad7-231493c03048" targetNamespace="http://schemas.microsoft.com/office/2006/metadata/properties" ma:root="true" ma:fieldsID="44df59ba97d785bd18ee2017e8246693" ns2:_="" ns3:_="">
    <xsd:import namespace="791c648d-e482-4422-b70a-b7c5fbc92150"/>
    <xsd:import namespace="39101703-3322-499a-9ad7-231493c03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c648d-e482-4422-b70a-b7c5fbc92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1703-3322-499a-9ad7-231493c03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F72141-532B-4506-BB19-0CF2C91D0166}"/>
</file>

<file path=customXml/itemProps2.xml><?xml version="1.0" encoding="utf-8"?>
<ds:datastoreItem xmlns:ds="http://schemas.openxmlformats.org/officeDocument/2006/customXml" ds:itemID="{5EC366C5-6628-49CD-A76A-14B1162CF2CD}"/>
</file>

<file path=customXml/itemProps3.xml><?xml version="1.0" encoding="utf-8"?>
<ds:datastoreItem xmlns:ds="http://schemas.openxmlformats.org/officeDocument/2006/customXml" ds:itemID="{6646C652-7AD9-498C-B9F0-F4BDDEC9CCE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0x01010039737091D9D4F54296EC3CE6E8BFCA87</vt:lpwstr>
  </property>
</Properties>
</file>