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6" Type="http://schemas.openxmlformats.org/officeDocument/2006/relationships/slide" Target="slides/slide10.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sights.careinternational.org.uk/publications/towards-healthier-homes-in-humanitarian-setting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hinnovation.net/mental-health-and-international-development-launch-dfid%E2%80%99s-position-paper-and-voices-field" TargetMode="External"/><Relationship Id="rId3" Type="http://schemas.openxmlformats.org/officeDocument/2006/relationships/hyperlink" Target="https://opendocs.ids.ac.uk/opendocs/bitstream/handle/20.500.12413/14908/K4D_MentalHealthTopicGuide_Online.pdf?sequence=2&amp;isAllowed=y"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946fa98968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946fa98968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chemeClr val="dk1"/>
              </a:buClr>
              <a:buSzPts val="1000"/>
              <a:buChar char="●"/>
            </a:pPr>
            <a:r>
              <a:t/>
            </a:r>
            <a:endParaRPr sz="10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9396c53726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9396c53726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GB" sz="1000"/>
              <a:t>Examples</a:t>
            </a:r>
            <a:endParaRPr sz="1000"/>
          </a:p>
          <a:p>
            <a:pPr indent="0" lvl="0" marL="457200" rtl="0" algn="l">
              <a:lnSpc>
                <a:spcPct val="115000"/>
              </a:lnSpc>
              <a:spcBef>
                <a:spcPts val="0"/>
              </a:spcBef>
              <a:spcAft>
                <a:spcPts val="0"/>
              </a:spcAft>
              <a:buNone/>
            </a:pPr>
            <a:r>
              <a:rPr lang="en-GB" sz="1000"/>
              <a:t>Some speakers at the Learning Day suggested how the shelter/health connections can be addressed in practice. For example, WaSH practitioners Jenny Lambe and Andy Bastable talked about camp settings and the fact that one size does not fit all...can we ‘tweak’ interventions in consultation with the ‘beneficiaries’. We need also to be able to make cost-benefit analyses of how ‘tweaks’ to shelters can have beneficial impacts.</a:t>
            </a:r>
            <a:endParaRPr sz="1000"/>
          </a:p>
          <a:p>
            <a:pPr indent="0" lvl="0" marL="457200" rtl="0" algn="l">
              <a:lnSpc>
                <a:spcPct val="115000"/>
              </a:lnSpc>
              <a:spcBef>
                <a:spcPts val="0"/>
              </a:spcBef>
              <a:spcAft>
                <a:spcPts val="0"/>
              </a:spcAft>
              <a:buNone/>
            </a:pPr>
            <a:r>
              <a:rPr lang="en-GB" sz="1000"/>
              <a:t>Barriers</a:t>
            </a:r>
            <a:endParaRPr sz="1000"/>
          </a:p>
          <a:p>
            <a:pPr indent="0" lvl="0" marL="457200" rtl="0" algn="l">
              <a:lnSpc>
                <a:spcPct val="115000"/>
              </a:lnSpc>
              <a:spcBef>
                <a:spcPts val="0"/>
              </a:spcBef>
              <a:spcAft>
                <a:spcPts val="0"/>
              </a:spcAft>
              <a:buNone/>
            </a:pPr>
            <a:r>
              <a:rPr lang="en-GB" sz="1000"/>
              <a:t>There are barriers to changing the way things are done. There was almost universal agreement at the Learning Day that there’s not enough collaboration and data sharing between Shelter, WaSH and Health. Notwithstanding the challenging realities of humanitarian contexts, perhaps ways can be found to work more effectively together.</a:t>
            </a:r>
            <a:endParaRPr sz="1000"/>
          </a:p>
          <a:p>
            <a:pPr indent="0" lvl="0" marL="457200" rtl="0" algn="l">
              <a:lnSpc>
                <a:spcPct val="115000"/>
              </a:lnSpc>
              <a:spcBef>
                <a:spcPts val="0"/>
              </a:spcBef>
              <a:spcAft>
                <a:spcPts val="0"/>
              </a:spcAft>
              <a:buNone/>
            </a:pPr>
            <a:r>
              <a:rPr lang="en-GB" sz="1000"/>
              <a:t>Questions and knowledge gaps certainly remain</a:t>
            </a:r>
            <a:endParaRPr sz="1000"/>
          </a:p>
          <a:p>
            <a:pPr indent="0" lvl="0" marL="457200" rtl="0" algn="l">
              <a:lnSpc>
                <a:spcPct val="115000"/>
              </a:lnSpc>
              <a:spcBef>
                <a:spcPts val="0"/>
              </a:spcBef>
              <a:spcAft>
                <a:spcPts val="0"/>
              </a:spcAft>
              <a:buNone/>
            </a:pPr>
            <a:r>
              <a:t/>
            </a:r>
            <a:endParaRPr sz="1000"/>
          </a:p>
          <a:p>
            <a:pPr indent="0" lvl="0" marL="457200" rtl="0" algn="l">
              <a:lnSpc>
                <a:spcPct val="115000"/>
              </a:lnSpc>
              <a:spcBef>
                <a:spcPts val="0"/>
              </a:spcBef>
              <a:spcAft>
                <a:spcPts val="0"/>
              </a:spcAft>
              <a:buNone/>
            </a:pPr>
            <a:r>
              <a:t/>
            </a:r>
            <a:endParaRPr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946fa9896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946fa9896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There are so many ways that housing and indeed humanitarian shelter affect people’s health. Here are just some examples: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	indoor air pollution, linked to cooking and heating fuel, chimneys and ventilation, increases rates of respiratory infections like pneumonia</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	Dirty water, inadequate sanitation cause diarrhoeal and other infections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	Overcrowding, noise and extreme temperatures are linked to mental health conditions and cardiovascular disease.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	Other issues such as damp, poor mud floors, lack of protection from vectors of disease such as rats and mosquitoes are more examples.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913f4665f3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913f4665f3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GB" sz="1200"/>
              <a:t>We organised the Shelter and Health multi-sectoral Learning Day in May. I know many of you attended, so I won’t dwell on it. The key idea was that the day involved both development and humanitarian actors. Both academics and practitioners. People with Shelter, Health and WaSH expertise. Groups that don’t normally meet!</a:t>
            </a:r>
            <a:endParaRPr sz="1200"/>
          </a:p>
          <a:p>
            <a:pPr indent="0" lvl="0" marL="0" rtl="0" algn="just">
              <a:lnSpc>
                <a:spcPct val="115000"/>
              </a:lnSpc>
              <a:spcBef>
                <a:spcPts val="0"/>
              </a:spcBef>
              <a:spcAft>
                <a:spcPts val="0"/>
              </a:spcAft>
              <a:buNone/>
            </a:pPr>
            <a:r>
              <a:rPr lang="en-GB" sz="1200"/>
              <a:t>There were 20 presentations with opportunities for further discussion in breakout groups. Not enough time for discussion, but happily there have been many follow-up conversations and there are many more to come. One important point to make though is that we are aware that one group was missing from the conversation, as so often, the affected population</a:t>
            </a:r>
            <a:r>
              <a:rPr lang="en-GB" sz="1200">
                <a:latin typeface="Times New Roman"/>
                <a:ea typeface="Times New Roman"/>
                <a:cs typeface="Times New Roman"/>
                <a:sym typeface="Times New Roman"/>
              </a:rPr>
              <a:t>s – the ‘home-makers’ themselves.</a:t>
            </a:r>
            <a:endParaRPr sz="1200">
              <a:latin typeface="Times New Roman"/>
              <a:ea typeface="Times New Roman"/>
              <a:cs typeface="Times New Roman"/>
              <a:sym typeface="Times New Roman"/>
            </a:endParaRPr>
          </a:p>
          <a:p>
            <a:pPr indent="0" lvl="0" marL="0" rtl="0" algn="just">
              <a:lnSpc>
                <a:spcPct val="115000"/>
              </a:lnSpc>
              <a:spcBef>
                <a:spcPts val="1200"/>
              </a:spcBef>
              <a:spcAft>
                <a:spcPts val="0"/>
              </a:spcAft>
              <a:buNone/>
            </a:pPr>
            <a:r>
              <a:rPr lang="en-GB" sz="1200"/>
              <a:t>Following the presentations and the surrounding discussion plus feedback forms, we divided the main findings from the day into three themes - Shelter realities and practice, Research and evidence-building, Advocacy and policy. You can read the detail in the report. We also really want to draw your attention to the </a:t>
            </a:r>
            <a:r>
              <a:rPr b="1" lang="en-GB" sz="1200"/>
              <a:t>recommendations</a:t>
            </a:r>
            <a:r>
              <a:rPr lang="en-GB" sz="1200"/>
              <a:t>. Link to the report here</a:t>
            </a:r>
            <a:endParaRPr sz="1200"/>
          </a:p>
          <a:p>
            <a:pPr indent="0" lvl="0" marL="0" rtl="0" algn="just">
              <a:lnSpc>
                <a:spcPct val="115000"/>
              </a:lnSpc>
              <a:spcBef>
                <a:spcPts val="1200"/>
              </a:spcBef>
              <a:spcAft>
                <a:spcPts val="0"/>
              </a:spcAft>
              <a:buNone/>
            </a:pPr>
            <a:r>
              <a:rPr lang="en-GB" u="sng">
                <a:solidFill>
                  <a:srgbClr val="2200CC"/>
                </a:solidFill>
                <a:hlinkClick r:id="rId2">
                  <a:extLst>
                    <a:ext uri="{A12FA001-AC4F-418D-AE19-62706E023703}">
                      <ahyp:hlinkClr val="tx"/>
                    </a:ext>
                  </a:extLst>
                </a:hlinkClick>
              </a:rPr>
              <a:t>https://insights.careinternational.org.uk/publications/towards-healthier-homes-in-humanitarian-settings</a:t>
            </a:r>
            <a:endParaRPr u="sng">
              <a:solidFill>
                <a:srgbClr val="2200CC"/>
              </a:solidFill>
            </a:endParaRPr>
          </a:p>
          <a:p>
            <a:pPr indent="0" lvl="0" marL="0" rtl="0" algn="just">
              <a:lnSpc>
                <a:spcPct val="115000"/>
              </a:lnSpc>
              <a:spcBef>
                <a:spcPts val="0"/>
              </a:spcBef>
              <a:spcAft>
                <a:spcPts val="0"/>
              </a:spcAft>
              <a:buNone/>
            </a:pPr>
            <a:r>
              <a:t/>
            </a:r>
            <a:endParaRPr sz="1200">
              <a:solidFill>
                <a:schemeClr val="dk1"/>
              </a:solidFill>
            </a:endParaRPr>
          </a:p>
          <a:p>
            <a:pPr indent="0" lvl="0" marL="0" rtl="0" algn="just">
              <a:lnSpc>
                <a:spcPct val="115000"/>
              </a:lnSpc>
              <a:spcBef>
                <a:spcPts val="0"/>
              </a:spcBef>
              <a:spcAft>
                <a:spcPts val="0"/>
              </a:spcAft>
              <a:buNone/>
            </a:pPr>
            <a:r>
              <a:t/>
            </a:r>
            <a:endParaRPr sz="12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906551c7fe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906551c7fe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People living with some disabilities (especially physical disabilities?) are possibly more home-based, so more exposed to poor air quality, damp, cold/excess heat…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Housing improvements that address these issues could be beneficial to disadvantaged groups in multiple ways</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Of course there are so many different types of disabilities – the focus is often on physical and visible disabilities e.g. mobility issues of the elderly. Mental health issues are less visible and have often been ignored/excluded – often due to simple ignorance of the issues.</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As so often seems to the case, a barrier to improved programming is a lack of good quality evidence of the impacts of interventions (or the lack of them). </a:t>
            </a:r>
            <a:r>
              <a:rPr lang="en-GB" sz="1000">
                <a:solidFill>
                  <a:schemeClr val="dk1"/>
                </a:solidFill>
              </a:rPr>
              <a:t>InterAction’s ‘Wider Impacts’ publication, authored by Fiona Kelling earlier this year, which emphasised the current lack of good quality evidence of the impacts of S&amp;S assistance on health. </a:t>
            </a:r>
            <a:endParaRPr sz="1000">
              <a:solidFill>
                <a:schemeClr val="dk1"/>
              </a:solidFill>
            </a:endParaRPr>
          </a:p>
          <a:p>
            <a:pPr indent="0" lvl="0" marL="457200" rtl="0" algn="l">
              <a:lnSpc>
                <a:spcPct val="115000"/>
              </a:lnSpc>
              <a:spcBef>
                <a:spcPts val="0"/>
              </a:spcBef>
              <a:spcAft>
                <a:spcPts val="0"/>
              </a:spcAft>
              <a:buNone/>
            </a:pPr>
            <a:r>
              <a:rPr lang="en-GB" sz="1000">
                <a:solidFill>
                  <a:schemeClr val="dk1"/>
                </a:solidFill>
              </a:rPr>
              <a:t>https://www.interaction.org/wp-content/uploads/2020/03/1.-Wider-Impacts-of-Shelter-Key-Findings_Final1.pdf</a:t>
            </a:r>
            <a:endParaRPr sz="1000">
              <a:solidFill>
                <a:schemeClr val="dk1"/>
              </a:solidFill>
            </a:endParaRPr>
          </a:p>
          <a:p>
            <a:pPr indent="0" lvl="0" marL="457200" rtl="0" algn="l">
              <a:lnSpc>
                <a:spcPct val="115000"/>
              </a:lnSpc>
              <a:spcBef>
                <a:spcPts val="0"/>
              </a:spcBef>
              <a:spcAft>
                <a:spcPts val="0"/>
              </a:spcAft>
              <a:buNone/>
            </a:pPr>
            <a:r>
              <a:rPr lang="en-GB" sz="1000">
                <a:solidFill>
                  <a:schemeClr val="dk1"/>
                </a:solidFill>
              </a:rPr>
              <a:t>Fiona spoke also at the Learning Day a summary of her presentation is also in the Report. She spoke about data and the need for humanitarian Shelter practitioners to be very clear about what data they need, why they need it and how they are going to get and use it.</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946fa98968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946fa98968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t>Moving to focus briefly on Mental Health and Psychosocial Support – this topic was addressed during one of the panels on the Learning Day, convened by Beth Simons and Jamie Richardson. Practitioners from IOM, CRS spoke, as well as researchers from Miyamoto and Jill from McGill University who spoke of her research into tenure security and mental health. Again, you can read the summaries of their presentations in the Report.</a:t>
            </a:r>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946fa98968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946fa98968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200">
                <a:latin typeface="Calibri"/>
                <a:ea typeface="Calibri"/>
                <a:cs typeface="Calibri"/>
                <a:sym typeface="Calibri"/>
              </a:rPr>
              <a:t>There are perhaps 3 main areas of interest for programming to be aware of:</a:t>
            </a:r>
            <a:endParaRPr sz="1200">
              <a:latin typeface="Calibri"/>
              <a:ea typeface="Calibri"/>
              <a:cs typeface="Calibri"/>
              <a:sym typeface="Calibri"/>
            </a:endParaRPr>
          </a:p>
          <a:p>
            <a:pPr indent="-298450" lvl="0" marL="457200" rtl="0" algn="l">
              <a:lnSpc>
                <a:spcPct val="115000"/>
              </a:lnSpc>
              <a:spcBef>
                <a:spcPts val="0"/>
              </a:spcBef>
              <a:spcAft>
                <a:spcPts val="0"/>
              </a:spcAft>
              <a:buSzPts val="1100"/>
              <a:buChar char="●"/>
            </a:pPr>
            <a:r>
              <a:rPr lang="en-GB" sz="1200">
                <a:latin typeface="Calibri"/>
                <a:ea typeface="Calibri"/>
                <a:cs typeface="Calibri"/>
                <a:sym typeface="Calibri"/>
              </a:rPr>
              <a:t>What impact trauma/displacement have on </a:t>
            </a:r>
            <a:r>
              <a:rPr b="1" lang="en-GB" sz="1200">
                <a:latin typeface="Calibri"/>
                <a:ea typeface="Calibri"/>
                <a:cs typeface="Calibri"/>
                <a:sym typeface="Calibri"/>
              </a:rPr>
              <a:t>existing MH conditions</a:t>
            </a:r>
            <a:endParaRPr b="1" sz="1200">
              <a:latin typeface="Calibri"/>
              <a:ea typeface="Calibri"/>
              <a:cs typeface="Calibri"/>
              <a:sym typeface="Calibri"/>
            </a:endParaRPr>
          </a:p>
          <a:p>
            <a:pPr indent="-298450" lvl="0" marL="457200" rtl="0" algn="l">
              <a:lnSpc>
                <a:spcPct val="115000"/>
              </a:lnSpc>
              <a:spcBef>
                <a:spcPts val="0"/>
              </a:spcBef>
              <a:spcAft>
                <a:spcPts val="0"/>
              </a:spcAft>
              <a:buSzPts val="1100"/>
              <a:buChar char="●"/>
            </a:pPr>
            <a:r>
              <a:rPr lang="en-GB" sz="1200">
                <a:latin typeface="Calibri"/>
                <a:ea typeface="Calibri"/>
                <a:cs typeface="Calibri"/>
                <a:sym typeface="Calibri"/>
              </a:rPr>
              <a:t>The question of how trauma/displacement cause </a:t>
            </a:r>
            <a:r>
              <a:rPr b="1" lang="en-GB" sz="1200">
                <a:latin typeface="Calibri"/>
                <a:ea typeface="Calibri"/>
                <a:cs typeface="Calibri"/>
                <a:sym typeface="Calibri"/>
              </a:rPr>
              <a:t>new MH conditions -</a:t>
            </a:r>
            <a:r>
              <a:rPr lang="en-GB" sz="1200">
                <a:latin typeface="Calibri"/>
                <a:ea typeface="Calibri"/>
                <a:cs typeface="Calibri"/>
                <a:sym typeface="Calibri"/>
              </a:rPr>
              <a:t>and for how long might these persist?</a:t>
            </a:r>
            <a:endParaRPr sz="1200">
              <a:latin typeface="Calibri"/>
              <a:ea typeface="Calibri"/>
              <a:cs typeface="Calibri"/>
              <a:sym typeface="Calibri"/>
            </a:endParaRPr>
          </a:p>
          <a:p>
            <a:pPr indent="-228600" lvl="0" marL="457200" rtl="0" algn="l">
              <a:lnSpc>
                <a:spcPct val="115000"/>
              </a:lnSpc>
              <a:spcBef>
                <a:spcPts val="0"/>
              </a:spcBef>
              <a:spcAft>
                <a:spcPts val="0"/>
              </a:spcAft>
              <a:buNone/>
            </a:pPr>
            <a:r>
              <a:rPr lang="en-GB" sz="1000"/>
              <a:t>·</a:t>
            </a:r>
            <a:r>
              <a:rPr lang="en-GB" sz="700">
                <a:latin typeface="Times New Roman"/>
                <a:ea typeface="Times New Roman"/>
                <a:cs typeface="Times New Roman"/>
                <a:sym typeface="Times New Roman"/>
              </a:rPr>
              <a:t>   	</a:t>
            </a:r>
            <a:r>
              <a:rPr lang="en-GB" sz="1200">
                <a:latin typeface="Calibri"/>
                <a:ea typeface="Calibri"/>
                <a:cs typeface="Calibri"/>
                <a:sym typeface="Calibri"/>
              </a:rPr>
              <a:t>Also the question of whether </a:t>
            </a:r>
            <a:r>
              <a:rPr b="1" lang="en-GB" sz="1200">
                <a:latin typeface="Calibri"/>
                <a:ea typeface="Calibri"/>
                <a:cs typeface="Calibri"/>
                <a:sym typeface="Calibri"/>
              </a:rPr>
              <a:t>humanitarian responses</a:t>
            </a:r>
            <a:r>
              <a:rPr lang="en-GB" sz="1200">
                <a:latin typeface="Calibri"/>
                <a:ea typeface="Calibri"/>
                <a:cs typeface="Calibri"/>
                <a:sym typeface="Calibri"/>
              </a:rPr>
              <a:t> can cause or exacerbate MH conditions?</a:t>
            </a:r>
            <a:endParaRPr sz="1200">
              <a:latin typeface="Calibri"/>
              <a:ea typeface="Calibri"/>
              <a:cs typeface="Calibri"/>
              <a:sym typeface="Calibri"/>
            </a:endParaRPr>
          </a:p>
          <a:p>
            <a:pPr indent="0" lvl="0" marL="0" rtl="0" algn="l">
              <a:lnSpc>
                <a:spcPct val="115000"/>
              </a:lnSpc>
              <a:spcBef>
                <a:spcPts val="0"/>
              </a:spcBef>
              <a:spcAft>
                <a:spcPts val="0"/>
              </a:spcAft>
              <a:buNone/>
            </a:pPr>
            <a:r>
              <a:rPr lang="en-GB" sz="1200">
                <a:latin typeface="Calibri"/>
                <a:ea typeface="Calibri"/>
                <a:cs typeface="Calibri"/>
                <a:sym typeface="Calibri"/>
              </a:rPr>
              <a:t>Specific examples of issues that can create mental ill-health include tenure insecurity, loss of livelihoods and the whole process of displacement itself.</a:t>
            </a:r>
            <a:endParaRPr sz="1200">
              <a:latin typeface="Calibri"/>
              <a:ea typeface="Calibri"/>
              <a:cs typeface="Calibri"/>
              <a:sym typeface="Calibri"/>
            </a:endParaRPr>
          </a:p>
          <a:p>
            <a:pPr indent="0" lvl="0" marL="0" rtl="0" algn="l">
              <a:lnSpc>
                <a:spcPct val="115000"/>
              </a:lnSpc>
              <a:spcBef>
                <a:spcPts val="0"/>
              </a:spcBef>
              <a:spcAft>
                <a:spcPts val="0"/>
              </a:spcAft>
              <a:buNone/>
            </a:pPr>
            <a:r>
              <a:t/>
            </a:r>
            <a:endParaRPr sz="1200">
              <a:latin typeface="Calibri"/>
              <a:ea typeface="Calibri"/>
              <a:cs typeface="Calibri"/>
              <a:sym typeface="Calibri"/>
            </a:endParaRPr>
          </a:p>
          <a:p>
            <a:pPr indent="0" lvl="0" marL="0" rtl="0" algn="l">
              <a:lnSpc>
                <a:spcPct val="115000"/>
              </a:lnSpc>
              <a:spcBef>
                <a:spcPts val="0"/>
              </a:spcBef>
              <a:spcAft>
                <a:spcPts val="0"/>
              </a:spcAft>
              <a:buNone/>
            </a:pPr>
            <a:r>
              <a:rPr lang="en-GB" sz="1000">
                <a:solidFill>
                  <a:schemeClr val="dk2"/>
                </a:solidFill>
              </a:rPr>
              <a:t>“...people with mental health conditions are more likely to be in vulnerable situations that worsen the social, emotional, physical and economic impacts of the pandemic, and all too often are “left behind” in emergency response as well as ongoing development efforts.” </a:t>
            </a:r>
            <a:endParaRPr sz="1000">
              <a:solidFill>
                <a:schemeClr val="dk2"/>
              </a:solidFill>
            </a:endParaRPr>
          </a:p>
          <a:p>
            <a:pPr indent="-292100" lvl="0" marL="457200" rtl="0" algn="l">
              <a:lnSpc>
                <a:spcPct val="115000"/>
              </a:lnSpc>
              <a:spcBef>
                <a:spcPts val="1600"/>
              </a:spcBef>
              <a:spcAft>
                <a:spcPts val="1600"/>
              </a:spcAft>
              <a:buClr>
                <a:schemeClr val="dk1"/>
              </a:buClr>
              <a:buSzPts val="1000"/>
              <a:buChar char="●"/>
            </a:pPr>
            <a:r>
              <a:t/>
            </a:r>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946fa98968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946fa98968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Again, there are many questions and knowledge gaps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Although there is some anecdotal evidence that rebuilding can be therapeutic, these is a lack of solid evidence for this.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One of the recommendations from Learning Day was the need for common language around mental health...the new Mental Health Topic Guide might be useful. DFID’s Theory of Change and Position Paper on mental health and psychosocial disabilities, as well as a new K4D-DFID Topic Guide on mental health for development professionals. </a:t>
            </a:r>
            <a:r>
              <a:rPr lang="en-GB" u="sng">
                <a:solidFill>
                  <a:schemeClr val="hlink"/>
                </a:solidFill>
                <a:hlinkClick r:id="rId2"/>
              </a:rPr>
              <a:t>https://www.mhinnovation.net/mental-health-and-international-development-launch-dfid%E2%80%99s-position-paper-and-voices-field</a:t>
            </a:r>
            <a:endParaRPr>
              <a:solidFill>
                <a:schemeClr val="dk1"/>
              </a:solidFill>
            </a:endParaRPr>
          </a:p>
          <a:p>
            <a:pPr indent="0" lvl="0" marL="0" rtl="0" algn="l">
              <a:lnSpc>
                <a:spcPct val="115000"/>
              </a:lnSpc>
              <a:spcBef>
                <a:spcPts val="0"/>
              </a:spcBef>
              <a:spcAft>
                <a:spcPts val="0"/>
              </a:spcAft>
              <a:buNone/>
            </a:pPr>
            <a:r>
              <a:rPr lang="en-GB" u="sng">
                <a:solidFill>
                  <a:schemeClr val="hlink"/>
                </a:solidFill>
                <a:hlinkClick r:id="rId3"/>
              </a:rPr>
              <a:t>https://opendocs.ids.ac.uk/opendocs/bitstream/handle/20.500.12413/14908/K4D_MentalHealthTopicGuide_Online.pdf?sequence=2&amp;isAllowed=y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P30 “ Protection issues in humanitarian emergencies – for example, unsafe shelter – may disproportionately affect people with psychosocial disabilities.”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946fa98968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946fa98968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Finally, so you know what we are continuing to work on – we are continuing to make connections with health experts to tackle the need for evidence-building in humanitarian contexts. We are collaborating with other institutions for a chapter in the upcoming Interaction Roadmap for Research publication on Shelter and Health. The self-recovery project is also including health in its research in, among other places, Malawi. All with a view to TRANSLATE this research into good practice in shelter assistance.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Ways WG can be involved ...we’re here to learn. Any examples/ideas?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What issues are partners facing on a daily basis? Need to understand gaps in ways people are working now…</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There’s a push to capture age/sex/disability disaggregated data. What do shelter people do with this data at the moment? What’s possible in terms of genuine beneficial inclusion? Examples of good practice?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Can WG members share their experience - positive and less positive case studies of capturing and using data. How much coordination and sharing of data is there between Shelter/ Health/ WaSh at country level?</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946fa98968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946fa98968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t>Thank you for inviting us to your WG meeting. Is you have any further questions or ideas for us, please get in touch. And download and read the report and get back to us with feedback!</a:t>
            </a: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8" name="Google Shape;58;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9" name="Google Shape;59;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2" name="Google Shape;62;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16"/>
          <p:cNvSpPr txBox="1"/>
          <p:nvPr>
            <p:ph type="title"/>
          </p:nvPr>
        </p:nvSpPr>
        <p:spPr>
          <a:xfrm>
            <a:off x="0" y="30950"/>
            <a:ext cx="914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 name="Google Shape;65;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6" name="Google Shape;66;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7" name="Shape 67"/>
        <p:cNvGrpSpPr/>
        <p:nvPr/>
      </p:nvGrpSpPr>
      <p:grpSpPr>
        <a:xfrm>
          <a:off x="0" y="0"/>
          <a:ext cx="0" cy="0"/>
          <a:chOff x="0" y="0"/>
          <a:chExt cx="0" cy="0"/>
        </a:xfrm>
      </p:grpSpPr>
      <p:sp>
        <p:nvSpPr>
          <p:cNvPr id="68" name="Google Shape;68;p17"/>
          <p:cNvSpPr txBox="1"/>
          <p:nvPr>
            <p:ph type="title"/>
          </p:nvPr>
        </p:nvSpPr>
        <p:spPr>
          <a:xfrm>
            <a:off x="0" y="30950"/>
            <a:ext cx="914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 name="Google Shape;69;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0" name="Google Shape;70;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1" name="Google Shape;71;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18"/>
          <p:cNvSpPr txBox="1"/>
          <p:nvPr>
            <p:ph type="title"/>
          </p:nvPr>
        </p:nvSpPr>
        <p:spPr>
          <a:xfrm>
            <a:off x="0" y="30950"/>
            <a:ext cx="914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4" name="Google Shape;74;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 name="Shape 75"/>
        <p:cNvGrpSpPr/>
        <p:nvPr/>
      </p:nvGrpSpPr>
      <p:grpSpPr>
        <a:xfrm>
          <a:off x="0" y="0"/>
          <a:ext cx="0" cy="0"/>
          <a:chOff x="0" y="0"/>
          <a:chExt cx="0" cy="0"/>
        </a:xfrm>
      </p:grpSpPr>
      <p:sp>
        <p:nvSpPr>
          <p:cNvPr id="76" name="Google Shape;76;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7" name="Google Shape;77;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8" name="Google Shape;78;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9" name="Shape 79"/>
        <p:cNvGrpSpPr/>
        <p:nvPr/>
      </p:nvGrpSpPr>
      <p:grpSpPr>
        <a:xfrm>
          <a:off x="0" y="0"/>
          <a:ext cx="0" cy="0"/>
          <a:chOff x="0" y="0"/>
          <a:chExt cx="0" cy="0"/>
        </a:xfrm>
      </p:grpSpPr>
      <p:sp>
        <p:nvSpPr>
          <p:cNvPr id="80" name="Google Shape;80;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1" name="Google Shape;81;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2" name="Shape 82"/>
        <p:cNvGrpSpPr/>
        <p:nvPr/>
      </p:nvGrpSpPr>
      <p:grpSpPr>
        <a:xfrm>
          <a:off x="0" y="0"/>
          <a:ext cx="0" cy="0"/>
          <a:chOff x="0" y="0"/>
          <a:chExt cx="0" cy="0"/>
        </a:xfrm>
      </p:grpSpPr>
      <p:sp>
        <p:nvSpPr>
          <p:cNvPr id="83" name="Google Shape;83;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5" name="Google Shape;85;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6" name="Google Shape;86;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7" name="Google Shape;87;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90" name="Google Shape;90;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3" name="Google Shape;93;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4" name="Google Shape;94;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0" y="30950"/>
            <a:ext cx="9144000" cy="5727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274E13"/>
              </a:buClr>
              <a:buSzPts val="2800"/>
              <a:buNone/>
              <a:defRPr sz="2800">
                <a:solidFill>
                  <a:srgbClr val="274E13"/>
                </a:solidFill>
              </a:defRPr>
            </a:lvl1pPr>
            <a:lvl2pPr lvl="1" rtl="0" algn="ctr">
              <a:spcBef>
                <a:spcPts val="0"/>
              </a:spcBef>
              <a:spcAft>
                <a:spcPts val="0"/>
              </a:spcAft>
              <a:buClr>
                <a:schemeClr val="dk1"/>
              </a:buClr>
              <a:buSzPts val="2800"/>
              <a:buNone/>
              <a:defRPr sz="2800">
                <a:solidFill>
                  <a:schemeClr val="dk1"/>
                </a:solidFill>
              </a:defRPr>
            </a:lvl2pPr>
            <a:lvl3pPr lvl="2" rtl="0" algn="ctr">
              <a:spcBef>
                <a:spcPts val="0"/>
              </a:spcBef>
              <a:spcAft>
                <a:spcPts val="0"/>
              </a:spcAft>
              <a:buClr>
                <a:schemeClr val="dk1"/>
              </a:buClr>
              <a:buSzPts val="2800"/>
              <a:buNone/>
              <a:defRPr sz="2800">
                <a:solidFill>
                  <a:schemeClr val="dk1"/>
                </a:solidFill>
              </a:defRPr>
            </a:lvl3pPr>
            <a:lvl4pPr lvl="3" rtl="0" algn="ctr">
              <a:spcBef>
                <a:spcPts val="0"/>
              </a:spcBef>
              <a:spcAft>
                <a:spcPts val="0"/>
              </a:spcAft>
              <a:buClr>
                <a:schemeClr val="dk1"/>
              </a:buClr>
              <a:buSzPts val="2800"/>
              <a:buNone/>
              <a:defRPr sz="2800">
                <a:solidFill>
                  <a:schemeClr val="dk1"/>
                </a:solidFill>
              </a:defRPr>
            </a:lvl4pPr>
            <a:lvl5pPr lvl="4" rtl="0" algn="ctr">
              <a:spcBef>
                <a:spcPts val="0"/>
              </a:spcBef>
              <a:spcAft>
                <a:spcPts val="0"/>
              </a:spcAft>
              <a:buClr>
                <a:schemeClr val="dk1"/>
              </a:buClr>
              <a:buSzPts val="2800"/>
              <a:buNone/>
              <a:defRPr sz="2800">
                <a:solidFill>
                  <a:schemeClr val="dk1"/>
                </a:solidFill>
              </a:defRPr>
            </a:lvl5pPr>
            <a:lvl6pPr lvl="5" rtl="0" algn="ctr">
              <a:spcBef>
                <a:spcPts val="0"/>
              </a:spcBef>
              <a:spcAft>
                <a:spcPts val="0"/>
              </a:spcAft>
              <a:buClr>
                <a:schemeClr val="dk1"/>
              </a:buClr>
              <a:buSzPts val="2800"/>
              <a:buNone/>
              <a:defRPr sz="2800">
                <a:solidFill>
                  <a:schemeClr val="dk1"/>
                </a:solidFill>
              </a:defRPr>
            </a:lvl6pPr>
            <a:lvl7pPr lvl="6" rtl="0" algn="ctr">
              <a:spcBef>
                <a:spcPts val="0"/>
              </a:spcBef>
              <a:spcAft>
                <a:spcPts val="0"/>
              </a:spcAft>
              <a:buClr>
                <a:schemeClr val="dk1"/>
              </a:buClr>
              <a:buSzPts val="2800"/>
              <a:buNone/>
              <a:defRPr sz="2800">
                <a:solidFill>
                  <a:schemeClr val="dk1"/>
                </a:solidFill>
              </a:defRPr>
            </a:lvl7pPr>
            <a:lvl8pPr lvl="7" rtl="0" algn="ctr">
              <a:spcBef>
                <a:spcPts val="0"/>
              </a:spcBef>
              <a:spcAft>
                <a:spcPts val="0"/>
              </a:spcAft>
              <a:buClr>
                <a:schemeClr val="dk1"/>
              </a:buClr>
              <a:buSzPts val="2800"/>
              <a:buNone/>
              <a:defRPr sz="2800">
                <a:solidFill>
                  <a:schemeClr val="dk1"/>
                </a:solidFill>
              </a:defRPr>
            </a:lvl8pPr>
            <a:lvl9pPr lvl="8" rtl="0" algn="ctr">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
        <p:nvSpPr>
          <p:cNvPr id="54" name="Google Shape;54;p13"/>
          <p:cNvSpPr/>
          <p:nvPr/>
        </p:nvSpPr>
        <p:spPr>
          <a:xfrm>
            <a:off x="0" y="4632375"/>
            <a:ext cx="9144000" cy="511200"/>
          </a:xfrm>
          <a:prstGeom prst="rect">
            <a:avLst/>
          </a:prstGeom>
          <a:solidFill>
            <a:srgbClr val="274E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12950" y="4638850"/>
            <a:ext cx="9131100" cy="47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rgbClr val="FFFFFF"/>
                </a:solidFill>
              </a:rPr>
              <a:t>Self-recovery from Humanitarian Crisis</a:t>
            </a:r>
            <a:endParaRPr>
              <a:solidFill>
                <a:srgbClr val="FFFFFF"/>
              </a:solidFill>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5.pn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hyperlink" Target="mailto:s.webb@brookes.ac.uk" TargetMode="External"/><Relationship Id="rId4" Type="http://schemas.openxmlformats.org/officeDocument/2006/relationships/hyperlink" Target="mailto:weinstein-sheffield@careinternational.org" TargetMode="External"/><Relationship Id="rId5" Type="http://schemas.openxmlformats.org/officeDocument/2006/relationships/hyperlink" Target="http://www.self-recovery.org" TargetMode="External"/><Relationship Id="rId6" Type="http://schemas.openxmlformats.org/officeDocument/2006/relationships/hyperlink" Target="https://insights.careinternational.org.uk/publications/towards-healthier-homes-in-humanitarian-setting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5"/>
          <p:cNvSpPr txBox="1"/>
          <p:nvPr/>
        </p:nvSpPr>
        <p:spPr>
          <a:xfrm>
            <a:off x="-16600" y="0"/>
            <a:ext cx="4413600" cy="46293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5"/>
          <p:cNvSpPr txBox="1"/>
          <p:nvPr/>
        </p:nvSpPr>
        <p:spPr>
          <a:xfrm>
            <a:off x="232400" y="1635150"/>
            <a:ext cx="3915600" cy="135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2700">
                <a:solidFill>
                  <a:srgbClr val="274E13"/>
                </a:solidFill>
              </a:rPr>
              <a:t>Disability Inclusion Working Group </a:t>
            </a:r>
            <a:endParaRPr sz="2700">
              <a:solidFill>
                <a:srgbClr val="274E13"/>
              </a:solidFill>
            </a:endParaRPr>
          </a:p>
          <a:p>
            <a:pPr indent="0" lvl="0" marL="0" rtl="0" algn="ctr">
              <a:spcBef>
                <a:spcPts val="0"/>
              </a:spcBef>
              <a:spcAft>
                <a:spcPts val="0"/>
              </a:spcAft>
              <a:buNone/>
            </a:pPr>
            <a:r>
              <a:rPr lang="en-GB" sz="1500">
                <a:solidFill>
                  <a:srgbClr val="274E13"/>
                </a:solidFill>
              </a:rPr>
              <a:t>2nd September 2020</a:t>
            </a:r>
            <a:endParaRPr sz="1500">
              <a:solidFill>
                <a:srgbClr val="274E13"/>
              </a:solidFill>
            </a:endParaRPr>
          </a:p>
          <a:p>
            <a:pPr indent="0" lvl="0" marL="0" rtl="0" algn="l">
              <a:spcBef>
                <a:spcPts val="0"/>
              </a:spcBef>
              <a:spcAft>
                <a:spcPts val="0"/>
              </a:spcAft>
              <a:buClr>
                <a:schemeClr val="dk1"/>
              </a:buClr>
              <a:buSzPts val="1100"/>
              <a:buFont typeface="Arial"/>
              <a:buNone/>
            </a:pPr>
            <a:r>
              <a:t/>
            </a:r>
            <a:endParaRPr sz="1500">
              <a:solidFill>
                <a:srgbClr val="274E13"/>
              </a:solidFill>
            </a:endParaRPr>
          </a:p>
        </p:txBody>
      </p:sp>
      <p:sp>
        <p:nvSpPr>
          <p:cNvPr id="103" name="Google Shape;103;p25"/>
          <p:cNvSpPr txBox="1"/>
          <p:nvPr/>
        </p:nvSpPr>
        <p:spPr>
          <a:xfrm>
            <a:off x="4572000" y="807800"/>
            <a:ext cx="4181100" cy="3183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Char char="●"/>
            </a:pPr>
            <a:r>
              <a:rPr lang="en-GB" sz="1800">
                <a:solidFill>
                  <a:schemeClr val="dk2"/>
                </a:solidFill>
              </a:rPr>
              <a:t>Overview of </a:t>
            </a:r>
            <a:r>
              <a:rPr b="1" lang="en-GB" sz="1800">
                <a:solidFill>
                  <a:schemeClr val="dk2"/>
                </a:solidFill>
              </a:rPr>
              <a:t>Shelter and Health Learning Day</a:t>
            </a:r>
            <a:br>
              <a:rPr lang="en-GB" sz="1800">
                <a:solidFill>
                  <a:schemeClr val="dk2"/>
                </a:solidFill>
              </a:rPr>
            </a:br>
            <a:endParaRPr sz="1800">
              <a:solidFill>
                <a:schemeClr val="dk2"/>
              </a:solidFill>
            </a:endParaRPr>
          </a:p>
          <a:p>
            <a:pPr indent="-342900" lvl="0" marL="457200" rtl="0" algn="l">
              <a:lnSpc>
                <a:spcPct val="115000"/>
              </a:lnSpc>
              <a:spcBef>
                <a:spcPts val="0"/>
              </a:spcBef>
              <a:spcAft>
                <a:spcPts val="0"/>
              </a:spcAft>
              <a:buClr>
                <a:schemeClr val="dk2"/>
              </a:buClr>
              <a:buSzPts val="1800"/>
              <a:buChar char="●"/>
            </a:pPr>
            <a:r>
              <a:rPr lang="en-GB" sz="1800">
                <a:solidFill>
                  <a:schemeClr val="dk2"/>
                </a:solidFill>
              </a:rPr>
              <a:t>Key takeaways</a:t>
            </a:r>
            <a:br>
              <a:rPr lang="en-GB" sz="1800">
                <a:solidFill>
                  <a:schemeClr val="dk2"/>
                </a:solidFill>
              </a:rPr>
            </a:br>
            <a:endParaRPr sz="1800">
              <a:solidFill>
                <a:schemeClr val="dk2"/>
              </a:solidFill>
            </a:endParaRPr>
          </a:p>
          <a:p>
            <a:pPr indent="-342900" lvl="0" marL="457200" rtl="0" algn="l">
              <a:lnSpc>
                <a:spcPct val="115000"/>
              </a:lnSpc>
              <a:spcBef>
                <a:spcPts val="0"/>
              </a:spcBef>
              <a:spcAft>
                <a:spcPts val="0"/>
              </a:spcAft>
              <a:buClr>
                <a:schemeClr val="dk2"/>
              </a:buClr>
              <a:buSzPts val="1800"/>
              <a:buChar char="●"/>
            </a:pPr>
            <a:r>
              <a:rPr lang="en-GB" sz="1800">
                <a:solidFill>
                  <a:schemeClr val="dk2"/>
                </a:solidFill>
              </a:rPr>
              <a:t>Mental health</a:t>
            </a:r>
            <a:br>
              <a:rPr lang="en-GB" sz="1800">
                <a:solidFill>
                  <a:schemeClr val="dk2"/>
                </a:solidFill>
              </a:rPr>
            </a:br>
            <a:endParaRPr sz="1800">
              <a:solidFill>
                <a:schemeClr val="dk2"/>
              </a:solidFill>
            </a:endParaRPr>
          </a:p>
          <a:p>
            <a:pPr indent="-342900" lvl="0" marL="457200" rtl="0" algn="l">
              <a:lnSpc>
                <a:spcPct val="115000"/>
              </a:lnSpc>
              <a:spcBef>
                <a:spcPts val="0"/>
              </a:spcBef>
              <a:spcAft>
                <a:spcPts val="0"/>
              </a:spcAft>
              <a:buClr>
                <a:schemeClr val="dk2"/>
              </a:buClr>
              <a:buSzPts val="1800"/>
              <a:buChar char="●"/>
            </a:pPr>
            <a:r>
              <a:rPr lang="en-GB" sz="1800">
                <a:solidFill>
                  <a:schemeClr val="dk2"/>
                </a:solidFill>
              </a:rPr>
              <a:t>Moving forward </a:t>
            </a:r>
            <a:br>
              <a:rPr lang="en-GB" sz="1800">
                <a:solidFill>
                  <a:schemeClr val="dk2"/>
                </a:solidFill>
              </a:rPr>
            </a:br>
            <a:endParaRPr sz="17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4"/>
          <p:cNvSpPr txBox="1"/>
          <p:nvPr/>
        </p:nvSpPr>
        <p:spPr>
          <a:xfrm>
            <a:off x="-16600" y="0"/>
            <a:ext cx="4413600" cy="46293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4"/>
          <p:cNvSpPr txBox="1"/>
          <p:nvPr/>
        </p:nvSpPr>
        <p:spPr>
          <a:xfrm>
            <a:off x="232400" y="717625"/>
            <a:ext cx="3915600" cy="65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600">
                <a:solidFill>
                  <a:srgbClr val="274E13"/>
                </a:solidFill>
              </a:rPr>
              <a:t>Examples</a:t>
            </a:r>
            <a:endParaRPr b="1" sz="2600">
              <a:solidFill>
                <a:srgbClr val="274E13"/>
              </a:solidFill>
            </a:endParaRPr>
          </a:p>
          <a:p>
            <a:pPr indent="0" lvl="0" marL="0" rtl="0" algn="l">
              <a:spcBef>
                <a:spcPts val="0"/>
              </a:spcBef>
              <a:spcAft>
                <a:spcPts val="0"/>
              </a:spcAft>
              <a:buNone/>
            </a:pPr>
            <a:r>
              <a:t/>
            </a:r>
            <a:endParaRPr sz="1200"/>
          </a:p>
          <a:p>
            <a:pPr indent="0" lvl="0" marL="457200" rtl="0" algn="l">
              <a:spcBef>
                <a:spcPts val="0"/>
              </a:spcBef>
              <a:spcAft>
                <a:spcPts val="0"/>
              </a:spcAft>
              <a:buNone/>
            </a:pPr>
            <a:r>
              <a:t/>
            </a:r>
            <a:endParaRPr sz="12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71" name="Google Shape;171;p34"/>
          <p:cNvSpPr txBox="1"/>
          <p:nvPr/>
        </p:nvSpPr>
        <p:spPr>
          <a:xfrm>
            <a:off x="4489050" y="381775"/>
            <a:ext cx="4181100" cy="132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900">
              <a:solidFill>
                <a:srgbClr val="274E13"/>
              </a:solidFill>
            </a:endParaRPr>
          </a:p>
          <a:p>
            <a:pPr indent="-304800" lvl="0" marL="457200" rtl="0" algn="l">
              <a:spcBef>
                <a:spcPts val="0"/>
              </a:spcBef>
              <a:spcAft>
                <a:spcPts val="0"/>
              </a:spcAft>
              <a:buClr>
                <a:schemeClr val="dk1"/>
              </a:buClr>
              <a:buSzPts val="1200"/>
              <a:buChar char="●"/>
            </a:pPr>
            <a:r>
              <a:rPr lang="en-GB" sz="1200">
                <a:solidFill>
                  <a:schemeClr val="dk1"/>
                </a:solidFill>
              </a:rPr>
              <a:t>Camp settings and WaSH - not ‘one size fits all</a:t>
            </a:r>
            <a:r>
              <a:rPr lang="en-GB" sz="1200">
                <a:solidFill>
                  <a:schemeClr val="dk1"/>
                </a:solidFill>
              </a:rPr>
              <a:t>’</a:t>
            </a:r>
            <a:endParaRPr sz="1200">
              <a:solidFill>
                <a:schemeClr val="dk1"/>
              </a:solidFill>
            </a:endParaRPr>
          </a:p>
          <a:p>
            <a:pPr indent="-304800" lvl="0" marL="457200" rtl="0" algn="l">
              <a:spcBef>
                <a:spcPts val="0"/>
              </a:spcBef>
              <a:spcAft>
                <a:spcPts val="0"/>
              </a:spcAft>
              <a:buClr>
                <a:schemeClr val="dk1"/>
              </a:buClr>
              <a:buSzPts val="1200"/>
              <a:buChar char="●"/>
            </a:pPr>
            <a:r>
              <a:rPr lang="en-GB" sz="1200">
                <a:solidFill>
                  <a:schemeClr val="dk1"/>
                </a:solidFill>
              </a:rPr>
              <a:t>Cost-benefit </a:t>
            </a:r>
            <a:endParaRPr sz="1700">
              <a:solidFill>
                <a:schemeClr val="dk1"/>
              </a:solidFill>
            </a:endParaRPr>
          </a:p>
        </p:txBody>
      </p:sp>
      <p:sp>
        <p:nvSpPr>
          <p:cNvPr id="172" name="Google Shape;172;p34"/>
          <p:cNvSpPr txBox="1"/>
          <p:nvPr/>
        </p:nvSpPr>
        <p:spPr>
          <a:xfrm>
            <a:off x="332000" y="2478150"/>
            <a:ext cx="3816000" cy="79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600">
                <a:solidFill>
                  <a:srgbClr val="274E13"/>
                </a:solidFill>
              </a:rPr>
              <a:t>Barriers</a:t>
            </a:r>
            <a:endParaRPr sz="2600"/>
          </a:p>
        </p:txBody>
      </p:sp>
      <p:sp>
        <p:nvSpPr>
          <p:cNvPr id="173" name="Google Shape;173;p34"/>
          <p:cNvSpPr txBox="1"/>
          <p:nvPr/>
        </p:nvSpPr>
        <p:spPr>
          <a:xfrm>
            <a:off x="4572000" y="2478150"/>
            <a:ext cx="4015200" cy="912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Char char="●"/>
            </a:pPr>
            <a:r>
              <a:rPr lang="en-GB" sz="1200">
                <a:solidFill>
                  <a:schemeClr val="dk1"/>
                </a:solidFill>
              </a:rPr>
              <a:t>Lack of collaboration between Shelter/ Health/WaSH; needs/capacities can be missed</a:t>
            </a:r>
            <a:endParaRPr sz="1200">
              <a:solidFill>
                <a:schemeClr val="dk1"/>
              </a:solidFill>
            </a:endParaRPr>
          </a:p>
          <a:p>
            <a:pPr indent="-304800" lvl="0" marL="457200" rtl="0" algn="l">
              <a:spcBef>
                <a:spcPts val="0"/>
              </a:spcBef>
              <a:spcAft>
                <a:spcPts val="0"/>
              </a:spcAft>
              <a:buClr>
                <a:schemeClr val="dk1"/>
              </a:buClr>
              <a:buSzPts val="1200"/>
              <a:buChar char="●"/>
            </a:pPr>
            <a:r>
              <a:rPr lang="en-GB" sz="1200">
                <a:solidFill>
                  <a:schemeClr val="dk1"/>
                </a:solidFill>
              </a:rPr>
              <a:t>Weaknesses in data/evidence building </a:t>
            </a:r>
            <a:endParaRPr sz="1200">
              <a:solidFill>
                <a:schemeClr val="dk1"/>
              </a:solidFill>
            </a:endParaRPr>
          </a:p>
          <a:p>
            <a:pPr indent="-304800" lvl="0" marL="457200" rtl="0" algn="just">
              <a:spcBef>
                <a:spcPts val="0"/>
              </a:spcBef>
              <a:spcAft>
                <a:spcPts val="0"/>
              </a:spcAft>
              <a:buClr>
                <a:schemeClr val="dk1"/>
              </a:buClr>
              <a:buSzPts val="1200"/>
              <a:buChar char="●"/>
            </a:pPr>
            <a:r>
              <a:rPr lang="en-GB" sz="1200">
                <a:solidFill>
                  <a:schemeClr val="dk1"/>
                </a:solidFill>
              </a:rPr>
              <a:t>Realities of humanitarian contexts</a:t>
            </a:r>
            <a:endParaRPr sz="12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par>
                                <p:cTn fill="hold" nodeType="with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descr="A picture containing indoor, food, cooking, oven&#10;&#10;Description automatically generated" id="108" name="Google Shape;108;p26"/>
          <p:cNvPicPr preferRelativeResize="0"/>
          <p:nvPr/>
        </p:nvPicPr>
        <p:blipFill rotWithShape="1">
          <a:blip r:embed="rId3">
            <a:alphaModFix/>
          </a:blip>
          <a:srcRect b="0" l="0" r="0" t="6976"/>
          <a:stretch/>
        </p:blipFill>
        <p:spPr>
          <a:xfrm>
            <a:off x="0" y="11"/>
            <a:ext cx="3997500" cy="2789100"/>
          </a:xfrm>
          <a:prstGeom prst="rect">
            <a:avLst/>
          </a:prstGeom>
          <a:noFill/>
          <a:ln>
            <a:noFill/>
          </a:ln>
        </p:spPr>
      </p:pic>
      <p:pic>
        <p:nvPicPr>
          <p:cNvPr id="109" name="Google Shape;109;p26"/>
          <p:cNvPicPr preferRelativeResize="0"/>
          <p:nvPr/>
        </p:nvPicPr>
        <p:blipFill>
          <a:blip r:embed="rId4">
            <a:alphaModFix/>
          </a:blip>
          <a:stretch>
            <a:fillRect/>
          </a:stretch>
        </p:blipFill>
        <p:spPr>
          <a:xfrm>
            <a:off x="4940771" y="1697062"/>
            <a:ext cx="4203228" cy="2916321"/>
          </a:xfrm>
          <a:prstGeom prst="rect">
            <a:avLst/>
          </a:prstGeom>
          <a:noFill/>
          <a:ln>
            <a:noFill/>
          </a:ln>
        </p:spPr>
      </p:pic>
      <p:pic>
        <p:nvPicPr>
          <p:cNvPr id="110" name="Google Shape;110;p26"/>
          <p:cNvPicPr preferRelativeResize="0"/>
          <p:nvPr/>
        </p:nvPicPr>
        <p:blipFill>
          <a:blip r:embed="rId5">
            <a:alphaModFix/>
          </a:blip>
          <a:stretch>
            <a:fillRect/>
          </a:stretch>
        </p:blipFill>
        <p:spPr>
          <a:xfrm>
            <a:off x="1429725" y="787750"/>
            <a:ext cx="6416299" cy="30737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1000"/>
                                        <p:tgtEl>
                                          <p:spTgt spid="1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000"/>
                                        <p:tgtEl>
                                          <p:spTgt spid="1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1000"/>
                                        <p:tgtEl>
                                          <p:spTgt spid="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7"/>
          <p:cNvPicPr preferRelativeResize="0"/>
          <p:nvPr/>
        </p:nvPicPr>
        <p:blipFill>
          <a:blip r:embed="rId3">
            <a:alphaModFix/>
          </a:blip>
          <a:stretch>
            <a:fillRect/>
          </a:stretch>
        </p:blipFill>
        <p:spPr>
          <a:xfrm>
            <a:off x="5838825" y="0"/>
            <a:ext cx="3305175" cy="4629150"/>
          </a:xfrm>
          <a:prstGeom prst="rect">
            <a:avLst/>
          </a:prstGeom>
          <a:noFill/>
          <a:ln>
            <a:noFill/>
          </a:ln>
        </p:spPr>
      </p:pic>
      <p:sp>
        <p:nvSpPr>
          <p:cNvPr id="116" name="Google Shape;116;p27"/>
          <p:cNvSpPr txBox="1"/>
          <p:nvPr/>
        </p:nvSpPr>
        <p:spPr>
          <a:xfrm>
            <a:off x="0" y="164725"/>
            <a:ext cx="5838900" cy="53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38761D"/>
                </a:solidFill>
              </a:rPr>
              <a:t>Shelter and Health Multi-sectoral Learning Day 14th May 2020</a:t>
            </a:r>
            <a:r>
              <a:rPr b="1" lang="en-GB" sz="1500"/>
              <a:t> </a:t>
            </a:r>
            <a:endParaRPr b="1" sz="1500"/>
          </a:p>
        </p:txBody>
      </p:sp>
      <p:sp>
        <p:nvSpPr>
          <p:cNvPr id="117" name="Google Shape;117;p27"/>
          <p:cNvSpPr txBox="1"/>
          <p:nvPr/>
        </p:nvSpPr>
        <p:spPr>
          <a:xfrm>
            <a:off x="280450" y="696600"/>
            <a:ext cx="5170200" cy="10242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n-GB" sz="1300">
                <a:solidFill>
                  <a:schemeClr val="dk1"/>
                </a:solidFill>
              </a:rPr>
              <a:t>Learning Day in brief</a:t>
            </a:r>
            <a:endParaRPr sz="1300">
              <a:solidFill>
                <a:schemeClr val="dk1"/>
              </a:solidFill>
            </a:endParaRPr>
          </a:p>
          <a:p>
            <a:pPr indent="-304800" lvl="0" marL="914400" rtl="0" algn="just">
              <a:lnSpc>
                <a:spcPct val="115000"/>
              </a:lnSpc>
              <a:spcBef>
                <a:spcPts val="0"/>
              </a:spcBef>
              <a:spcAft>
                <a:spcPts val="0"/>
              </a:spcAft>
              <a:buClr>
                <a:schemeClr val="dk1"/>
              </a:buClr>
              <a:buSzPts val="1200"/>
              <a:buChar char="●"/>
            </a:pPr>
            <a:r>
              <a:rPr lang="en-GB" sz="1200">
                <a:solidFill>
                  <a:schemeClr val="dk1"/>
                </a:solidFill>
              </a:rPr>
              <a:t>20 presentations and 8 breakout groups </a:t>
            </a:r>
            <a:endParaRPr sz="1200">
              <a:solidFill>
                <a:schemeClr val="dk1"/>
              </a:solidFill>
            </a:endParaRPr>
          </a:p>
          <a:p>
            <a:pPr indent="-304800" lvl="0" marL="914400" rtl="0" algn="just">
              <a:lnSpc>
                <a:spcPct val="115000"/>
              </a:lnSpc>
              <a:spcBef>
                <a:spcPts val="0"/>
              </a:spcBef>
              <a:spcAft>
                <a:spcPts val="0"/>
              </a:spcAft>
              <a:buClr>
                <a:schemeClr val="dk1"/>
              </a:buClr>
              <a:buSzPts val="1200"/>
              <a:buChar char="●"/>
            </a:pPr>
            <a:r>
              <a:rPr lang="en-GB" sz="1200">
                <a:solidFill>
                  <a:schemeClr val="dk1"/>
                </a:solidFill>
              </a:rPr>
              <a:t>Representatives from Health, WaSH, Shelter</a:t>
            </a:r>
            <a:endParaRPr sz="1200">
              <a:solidFill>
                <a:srgbClr val="202124"/>
              </a:solidFill>
              <a:highlight>
                <a:srgbClr val="F8F9FA"/>
              </a:highlight>
            </a:endParaRPr>
          </a:p>
          <a:p>
            <a:pPr indent="0" lvl="0" marL="0" rtl="0" algn="just">
              <a:lnSpc>
                <a:spcPct val="115000"/>
              </a:lnSpc>
              <a:spcBef>
                <a:spcPts val="0"/>
              </a:spcBef>
              <a:spcAft>
                <a:spcPts val="0"/>
              </a:spcAft>
              <a:buNone/>
            </a:pPr>
            <a:r>
              <a:t/>
            </a:r>
            <a:endParaRPr sz="1300">
              <a:solidFill>
                <a:srgbClr val="202124"/>
              </a:solidFill>
            </a:endParaRPr>
          </a:p>
          <a:p>
            <a:pPr indent="0" lvl="0" marL="0" rtl="0" algn="just">
              <a:lnSpc>
                <a:spcPct val="115000"/>
              </a:lnSpc>
              <a:spcBef>
                <a:spcPts val="0"/>
              </a:spcBef>
              <a:spcAft>
                <a:spcPts val="0"/>
              </a:spcAft>
              <a:buClr>
                <a:schemeClr val="dk1"/>
              </a:buClr>
              <a:buSzPts val="1100"/>
              <a:buFont typeface="Arial"/>
              <a:buNone/>
            </a:pPr>
            <a:r>
              <a:t/>
            </a:r>
            <a:endParaRPr>
              <a:solidFill>
                <a:srgbClr val="202124"/>
              </a:solidFill>
              <a:highlight>
                <a:srgbClr val="F8F9FA"/>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118" name="Google Shape;118;p27"/>
          <p:cNvSpPr txBox="1"/>
          <p:nvPr/>
        </p:nvSpPr>
        <p:spPr>
          <a:xfrm>
            <a:off x="273125" y="1629675"/>
            <a:ext cx="5172000" cy="1104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n-GB" sz="1300">
                <a:solidFill>
                  <a:srgbClr val="202124"/>
                </a:solidFill>
              </a:rPr>
              <a:t>Report’s main findings in three categories</a:t>
            </a:r>
            <a:endParaRPr sz="1300">
              <a:solidFill>
                <a:srgbClr val="202124"/>
              </a:solidFill>
            </a:endParaRPr>
          </a:p>
          <a:p>
            <a:pPr indent="-304800" lvl="0" marL="914400" rtl="0" algn="just">
              <a:lnSpc>
                <a:spcPct val="115000"/>
              </a:lnSpc>
              <a:spcBef>
                <a:spcPts val="0"/>
              </a:spcBef>
              <a:spcAft>
                <a:spcPts val="0"/>
              </a:spcAft>
              <a:buClr>
                <a:srgbClr val="202124"/>
              </a:buClr>
              <a:buSzPts val="1200"/>
              <a:buChar char="●"/>
            </a:pPr>
            <a:r>
              <a:rPr lang="en-GB" sz="1200">
                <a:solidFill>
                  <a:srgbClr val="202124"/>
                </a:solidFill>
              </a:rPr>
              <a:t>Shelter realities and practice</a:t>
            </a:r>
            <a:endParaRPr sz="1200">
              <a:solidFill>
                <a:srgbClr val="202124"/>
              </a:solidFill>
            </a:endParaRPr>
          </a:p>
          <a:p>
            <a:pPr indent="-304800" lvl="0" marL="914400" rtl="0" algn="just">
              <a:lnSpc>
                <a:spcPct val="115000"/>
              </a:lnSpc>
              <a:spcBef>
                <a:spcPts val="0"/>
              </a:spcBef>
              <a:spcAft>
                <a:spcPts val="0"/>
              </a:spcAft>
              <a:buClr>
                <a:srgbClr val="202124"/>
              </a:buClr>
              <a:buSzPts val="1200"/>
              <a:buChar char="●"/>
            </a:pPr>
            <a:r>
              <a:rPr lang="en-GB" sz="1200">
                <a:solidFill>
                  <a:srgbClr val="202124"/>
                </a:solidFill>
              </a:rPr>
              <a:t>Research and evidence-building</a:t>
            </a:r>
            <a:endParaRPr sz="1200">
              <a:solidFill>
                <a:srgbClr val="202124"/>
              </a:solidFill>
            </a:endParaRPr>
          </a:p>
          <a:p>
            <a:pPr indent="-304800" lvl="0" marL="914400" rtl="0" algn="just">
              <a:lnSpc>
                <a:spcPct val="115000"/>
              </a:lnSpc>
              <a:spcBef>
                <a:spcPts val="0"/>
              </a:spcBef>
              <a:spcAft>
                <a:spcPts val="0"/>
              </a:spcAft>
              <a:buClr>
                <a:srgbClr val="202124"/>
              </a:buClr>
              <a:buSzPts val="1200"/>
              <a:buChar char="●"/>
            </a:pPr>
            <a:r>
              <a:rPr lang="en-GB" sz="1200">
                <a:solidFill>
                  <a:srgbClr val="202124"/>
                </a:solidFill>
              </a:rPr>
              <a:t>Advocacy and policy</a:t>
            </a:r>
            <a:endParaRPr sz="1200">
              <a:solidFill>
                <a:srgbClr val="202124"/>
              </a:solidFill>
            </a:endParaRPr>
          </a:p>
          <a:p>
            <a:pPr indent="0" lvl="0" marL="0" rtl="0" algn="just">
              <a:lnSpc>
                <a:spcPct val="115000"/>
              </a:lnSpc>
              <a:spcBef>
                <a:spcPts val="0"/>
              </a:spcBef>
              <a:spcAft>
                <a:spcPts val="0"/>
              </a:spcAft>
              <a:buNone/>
            </a:pPr>
            <a:r>
              <a:t/>
            </a:r>
            <a:endParaRPr/>
          </a:p>
        </p:txBody>
      </p:sp>
      <p:sp>
        <p:nvSpPr>
          <p:cNvPr id="119" name="Google Shape;119;p27"/>
          <p:cNvSpPr txBox="1"/>
          <p:nvPr/>
        </p:nvSpPr>
        <p:spPr>
          <a:xfrm>
            <a:off x="280450" y="3007875"/>
            <a:ext cx="5339100" cy="1329900"/>
          </a:xfrm>
          <a:prstGeom prst="rect">
            <a:avLst/>
          </a:prstGeom>
          <a:noFill/>
          <a:ln cap="flat" cmpd="sng" w="19050">
            <a:solidFill>
              <a:srgbClr val="274E13"/>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n-GB" sz="1300">
                <a:solidFill>
                  <a:srgbClr val="202124"/>
                </a:solidFill>
              </a:rPr>
              <a:t>Recommendations and research gaps</a:t>
            </a:r>
            <a:endParaRPr sz="1300">
              <a:solidFill>
                <a:srgbClr val="202124"/>
              </a:solidFill>
            </a:endParaRPr>
          </a:p>
          <a:p>
            <a:pPr indent="-304800" lvl="0" marL="914400" rtl="0" algn="just">
              <a:lnSpc>
                <a:spcPct val="115000"/>
              </a:lnSpc>
              <a:spcBef>
                <a:spcPts val="0"/>
              </a:spcBef>
              <a:spcAft>
                <a:spcPts val="0"/>
              </a:spcAft>
              <a:buClr>
                <a:srgbClr val="202124"/>
              </a:buClr>
              <a:buSzPts val="1200"/>
              <a:buChar char="●"/>
            </a:pPr>
            <a:r>
              <a:rPr lang="en-GB" sz="1200">
                <a:solidFill>
                  <a:srgbClr val="202124"/>
                </a:solidFill>
              </a:rPr>
              <a:t>Inter-cluster / inter-agency Environmental Health WG</a:t>
            </a:r>
            <a:endParaRPr sz="1200">
              <a:solidFill>
                <a:srgbClr val="202124"/>
              </a:solidFill>
            </a:endParaRPr>
          </a:p>
          <a:p>
            <a:pPr indent="-304800" lvl="0" marL="914400" rtl="0" algn="just">
              <a:lnSpc>
                <a:spcPct val="115000"/>
              </a:lnSpc>
              <a:spcBef>
                <a:spcPts val="0"/>
              </a:spcBef>
              <a:spcAft>
                <a:spcPts val="0"/>
              </a:spcAft>
              <a:buClr>
                <a:srgbClr val="202124"/>
              </a:buClr>
              <a:buSzPts val="1200"/>
              <a:buChar char="●"/>
            </a:pPr>
            <a:r>
              <a:rPr lang="en-GB" sz="1200">
                <a:solidFill>
                  <a:srgbClr val="202124"/>
                </a:solidFill>
              </a:rPr>
              <a:t>Work on integrating health into assessments...evaluations</a:t>
            </a:r>
            <a:endParaRPr sz="1200">
              <a:solidFill>
                <a:srgbClr val="202124"/>
              </a:solidFill>
            </a:endParaRPr>
          </a:p>
          <a:p>
            <a:pPr indent="-304800" lvl="0" marL="914400" rtl="0" algn="just">
              <a:lnSpc>
                <a:spcPct val="115000"/>
              </a:lnSpc>
              <a:spcBef>
                <a:spcPts val="0"/>
              </a:spcBef>
              <a:spcAft>
                <a:spcPts val="0"/>
              </a:spcAft>
              <a:buClr>
                <a:srgbClr val="202124"/>
              </a:buClr>
              <a:buSzPts val="1200"/>
              <a:buChar char="●"/>
            </a:pPr>
            <a:r>
              <a:rPr lang="en-GB" sz="1200">
                <a:solidFill>
                  <a:srgbClr val="202124"/>
                </a:solidFill>
              </a:rPr>
              <a:t>Generating evidence on impacts</a:t>
            </a:r>
            <a:endParaRPr sz="1200">
              <a:solidFill>
                <a:srgbClr val="202124"/>
              </a:solidFill>
            </a:endParaRPr>
          </a:p>
          <a:p>
            <a:pPr indent="-304800" lvl="0" marL="914400" rtl="0" algn="just">
              <a:lnSpc>
                <a:spcPct val="115000"/>
              </a:lnSpc>
              <a:spcBef>
                <a:spcPts val="0"/>
              </a:spcBef>
              <a:spcAft>
                <a:spcPts val="0"/>
              </a:spcAft>
              <a:buClr>
                <a:srgbClr val="202124"/>
              </a:buClr>
              <a:buSzPts val="1200"/>
              <a:buChar char="●"/>
            </a:pPr>
            <a:r>
              <a:rPr lang="en-GB" sz="1200">
                <a:solidFill>
                  <a:srgbClr val="202124"/>
                </a:solidFill>
              </a:rPr>
              <a:t>Collaboration with development and health actors</a:t>
            </a:r>
            <a:endParaRPr sz="1200">
              <a:solidFill>
                <a:srgbClr val="202124"/>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8"/>
          <p:cNvSpPr txBox="1"/>
          <p:nvPr/>
        </p:nvSpPr>
        <p:spPr>
          <a:xfrm>
            <a:off x="-16600" y="0"/>
            <a:ext cx="4413600" cy="46293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8"/>
          <p:cNvSpPr txBox="1"/>
          <p:nvPr/>
        </p:nvSpPr>
        <p:spPr>
          <a:xfrm>
            <a:off x="232400" y="1551275"/>
            <a:ext cx="3915600" cy="135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600">
                <a:solidFill>
                  <a:srgbClr val="274E13"/>
                </a:solidFill>
              </a:rPr>
              <a:t>Key ‘takeaways’ relevant to DIWG</a:t>
            </a:r>
            <a:endParaRPr b="1" sz="2600">
              <a:solidFill>
                <a:srgbClr val="274E13"/>
              </a:solidFill>
            </a:endParaRPr>
          </a:p>
          <a:p>
            <a:pPr indent="0" lvl="0" marL="0" rtl="0" algn="l">
              <a:spcBef>
                <a:spcPts val="0"/>
              </a:spcBef>
              <a:spcAft>
                <a:spcPts val="0"/>
              </a:spcAft>
              <a:buNone/>
            </a:pPr>
            <a:r>
              <a:t/>
            </a:r>
            <a:endParaRPr sz="1200"/>
          </a:p>
          <a:p>
            <a:pPr indent="0" lvl="0" marL="457200" rtl="0" algn="l">
              <a:spcBef>
                <a:spcPts val="0"/>
              </a:spcBef>
              <a:spcAft>
                <a:spcPts val="0"/>
              </a:spcAft>
              <a:buNone/>
            </a:pPr>
            <a:r>
              <a:t/>
            </a:r>
            <a:endParaRPr sz="12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6" name="Google Shape;126;p28"/>
          <p:cNvSpPr txBox="1"/>
          <p:nvPr/>
        </p:nvSpPr>
        <p:spPr>
          <a:xfrm>
            <a:off x="4572000" y="680275"/>
            <a:ext cx="4181100" cy="36006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en-GB" sz="1700">
                <a:solidFill>
                  <a:schemeClr val="dk1"/>
                </a:solidFill>
              </a:rPr>
              <a:t>People living with some disabilities are possibly more home-based = higher risk of shelter related health conditions </a:t>
            </a:r>
            <a:endParaRPr sz="1700">
              <a:solidFill>
                <a:schemeClr val="dk1"/>
              </a:solidFill>
            </a:endParaRPr>
          </a:p>
          <a:p>
            <a:pPr indent="0" lvl="0" marL="457200" rtl="0" algn="l">
              <a:spcBef>
                <a:spcPts val="0"/>
              </a:spcBef>
              <a:spcAft>
                <a:spcPts val="0"/>
              </a:spcAft>
              <a:buNone/>
            </a:pPr>
            <a:r>
              <a:t/>
            </a:r>
            <a:endParaRPr sz="1700">
              <a:solidFill>
                <a:schemeClr val="dk1"/>
              </a:solidFill>
            </a:endParaRPr>
          </a:p>
          <a:p>
            <a:pPr indent="-336550" lvl="0" marL="457200" rtl="0" algn="l">
              <a:spcBef>
                <a:spcPts val="0"/>
              </a:spcBef>
              <a:spcAft>
                <a:spcPts val="0"/>
              </a:spcAft>
              <a:buClr>
                <a:schemeClr val="dk1"/>
              </a:buClr>
              <a:buSzPts val="1700"/>
              <a:buChar char="●"/>
            </a:pPr>
            <a:r>
              <a:rPr lang="en-GB" sz="1700">
                <a:solidFill>
                  <a:schemeClr val="dk1"/>
                </a:solidFill>
              </a:rPr>
              <a:t>Different types of disabilities </a:t>
            </a:r>
            <a:endParaRPr sz="1700">
              <a:solidFill>
                <a:schemeClr val="dk1"/>
              </a:solidFill>
            </a:endParaRPr>
          </a:p>
          <a:p>
            <a:pPr indent="0" lvl="0" marL="457200" rtl="0" algn="l">
              <a:spcBef>
                <a:spcPts val="0"/>
              </a:spcBef>
              <a:spcAft>
                <a:spcPts val="0"/>
              </a:spcAft>
              <a:buNone/>
            </a:pPr>
            <a:r>
              <a:t/>
            </a:r>
            <a:endParaRPr sz="1700">
              <a:solidFill>
                <a:schemeClr val="dk1"/>
              </a:solidFill>
            </a:endParaRPr>
          </a:p>
          <a:p>
            <a:pPr indent="-336550" lvl="0" marL="457200" rtl="0" algn="l">
              <a:spcBef>
                <a:spcPts val="0"/>
              </a:spcBef>
              <a:spcAft>
                <a:spcPts val="0"/>
              </a:spcAft>
              <a:buClr>
                <a:schemeClr val="dk1"/>
              </a:buClr>
              <a:buSzPts val="1700"/>
              <a:buChar char="●"/>
            </a:pPr>
            <a:r>
              <a:rPr lang="en-GB" sz="1700">
                <a:solidFill>
                  <a:schemeClr val="dk1"/>
                </a:solidFill>
              </a:rPr>
              <a:t>Mental health - key area of interest but lack of understanding</a:t>
            </a:r>
            <a:endParaRPr sz="1700">
              <a:solidFill>
                <a:schemeClr val="dk1"/>
              </a:solidFill>
            </a:endParaRPr>
          </a:p>
          <a:p>
            <a:pPr indent="0" lvl="0" marL="0" rtl="0" algn="l">
              <a:spcBef>
                <a:spcPts val="0"/>
              </a:spcBef>
              <a:spcAft>
                <a:spcPts val="0"/>
              </a:spcAft>
              <a:buNone/>
            </a:pPr>
            <a:r>
              <a:t/>
            </a:r>
            <a:endParaRPr sz="1700">
              <a:solidFill>
                <a:schemeClr val="dk1"/>
              </a:solidFill>
            </a:endParaRPr>
          </a:p>
          <a:p>
            <a:pPr indent="-336550" lvl="0" marL="457200" rtl="0" algn="l">
              <a:spcBef>
                <a:spcPts val="0"/>
              </a:spcBef>
              <a:spcAft>
                <a:spcPts val="0"/>
              </a:spcAft>
              <a:buClr>
                <a:schemeClr val="dk1"/>
              </a:buClr>
              <a:buSzPts val="1700"/>
              <a:buChar char="●"/>
            </a:pPr>
            <a:r>
              <a:rPr lang="en-GB" sz="1700">
                <a:solidFill>
                  <a:schemeClr val="dk1"/>
                </a:solidFill>
              </a:rPr>
              <a:t>Need for better evidence </a:t>
            </a:r>
            <a:endParaRPr sz="17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9"/>
          <p:cNvSpPr txBox="1"/>
          <p:nvPr/>
        </p:nvSpPr>
        <p:spPr>
          <a:xfrm>
            <a:off x="-16600" y="0"/>
            <a:ext cx="4413600" cy="46293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9"/>
          <p:cNvSpPr txBox="1"/>
          <p:nvPr/>
        </p:nvSpPr>
        <p:spPr>
          <a:xfrm>
            <a:off x="273650" y="1261400"/>
            <a:ext cx="3833100" cy="25104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500">
                <a:solidFill>
                  <a:srgbClr val="274E13"/>
                </a:solidFill>
              </a:rPr>
              <a:t>Mental Health and Psychosocial Support</a:t>
            </a:r>
            <a:endParaRPr b="1" sz="2500">
              <a:solidFill>
                <a:srgbClr val="274E13"/>
              </a:solidFill>
            </a:endParaRPr>
          </a:p>
          <a:p>
            <a:pPr indent="0" lvl="0" marL="0" rtl="0" algn="ctr">
              <a:spcBef>
                <a:spcPts val="0"/>
              </a:spcBef>
              <a:spcAft>
                <a:spcPts val="0"/>
              </a:spcAft>
              <a:buNone/>
            </a:pPr>
            <a:r>
              <a:t/>
            </a:r>
            <a:endParaRPr sz="2400">
              <a:solidFill>
                <a:srgbClr val="274E13"/>
              </a:solidFill>
            </a:endParaRPr>
          </a:p>
          <a:p>
            <a:pPr indent="0" lvl="0" marL="0" rtl="0" algn="ctr">
              <a:spcBef>
                <a:spcPts val="0"/>
              </a:spcBef>
              <a:spcAft>
                <a:spcPts val="0"/>
              </a:spcAft>
              <a:buClr>
                <a:schemeClr val="dk1"/>
              </a:buClr>
              <a:buSzPts val="1100"/>
              <a:buFont typeface="Arial"/>
              <a:buNone/>
            </a:pPr>
            <a:r>
              <a:rPr lang="en-GB" sz="1300">
                <a:solidFill>
                  <a:schemeClr val="dk1"/>
                </a:solidFill>
              </a:rPr>
              <a:t>Representatives from CRS, IOM, Miyamoto and academia (McGill/Imperial)</a:t>
            </a:r>
            <a:endParaRPr sz="2400">
              <a:solidFill>
                <a:srgbClr val="274E13"/>
              </a:solidFill>
            </a:endParaRPr>
          </a:p>
        </p:txBody>
      </p:sp>
      <p:pic>
        <p:nvPicPr>
          <p:cNvPr id="133" name="Google Shape;133;p29"/>
          <p:cNvPicPr preferRelativeResize="0"/>
          <p:nvPr/>
        </p:nvPicPr>
        <p:blipFill rotWithShape="1">
          <a:blip r:embed="rId3">
            <a:alphaModFix/>
          </a:blip>
          <a:srcRect b="0" l="16629" r="12301" t="0"/>
          <a:stretch/>
        </p:blipFill>
        <p:spPr>
          <a:xfrm>
            <a:off x="4397000" y="0"/>
            <a:ext cx="4747001" cy="4629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30"/>
          <p:cNvSpPr txBox="1"/>
          <p:nvPr/>
        </p:nvSpPr>
        <p:spPr>
          <a:xfrm>
            <a:off x="-16600" y="0"/>
            <a:ext cx="4413600" cy="46293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30"/>
          <p:cNvSpPr txBox="1"/>
          <p:nvPr/>
        </p:nvSpPr>
        <p:spPr>
          <a:xfrm>
            <a:off x="273650" y="578775"/>
            <a:ext cx="3833100" cy="10782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300">
                <a:solidFill>
                  <a:srgbClr val="274E13"/>
                </a:solidFill>
              </a:rPr>
              <a:t>Interaction of programming and mental health</a:t>
            </a:r>
            <a:endParaRPr b="1" sz="2100">
              <a:solidFill>
                <a:srgbClr val="274E13"/>
              </a:solidFill>
            </a:endParaRPr>
          </a:p>
        </p:txBody>
      </p:sp>
      <p:sp>
        <p:nvSpPr>
          <p:cNvPr id="140" name="Google Shape;140;p30"/>
          <p:cNvSpPr txBox="1"/>
          <p:nvPr/>
        </p:nvSpPr>
        <p:spPr>
          <a:xfrm>
            <a:off x="4543425" y="285075"/>
            <a:ext cx="4516200" cy="23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500">
              <a:solidFill>
                <a:schemeClr val="dk1"/>
              </a:solidFill>
            </a:endParaRPr>
          </a:p>
          <a:p>
            <a:pPr indent="-323850" lvl="0" marL="457200" rtl="0" algn="l">
              <a:spcBef>
                <a:spcPts val="0"/>
              </a:spcBef>
              <a:spcAft>
                <a:spcPts val="0"/>
              </a:spcAft>
              <a:buClr>
                <a:schemeClr val="dk1"/>
              </a:buClr>
              <a:buSzPts val="1500"/>
              <a:buChar char="●"/>
            </a:pPr>
            <a:r>
              <a:rPr lang="en-GB" sz="1500">
                <a:solidFill>
                  <a:schemeClr val="dk1"/>
                </a:solidFill>
              </a:rPr>
              <a:t>Impact of trauma/displacement on </a:t>
            </a:r>
            <a:r>
              <a:rPr b="1" lang="en-GB" sz="1500">
                <a:solidFill>
                  <a:schemeClr val="dk1"/>
                </a:solidFill>
              </a:rPr>
              <a:t>existing MH conditions</a:t>
            </a:r>
            <a:br>
              <a:rPr b="1" lang="en-GB" sz="1500">
                <a:solidFill>
                  <a:schemeClr val="dk1"/>
                </a:solidFill>
              </a:rPr>
            </a:br>
            <a:endParaRPr b="1" sz="1500">
              <a:solidFill>
                <a:schemeClr val="dk1"/>
              </a:solidFill>
            </a:endParaRPr>
          </a:p>
          <a:p>
            <a:pPr indent="-323850" lvl="0" marL="457200" rtl="0" algn="l">
              <a:spcBef>
                <a:spcPts val="0"/>
              </a:spcBef>
              <a:spcAft>
                <a:spcPts val="0"/>
              </a:spcAft>
              <a:buClr>
                <a:schemeClr val="dk1"/>
              </a:buClr>
              <a:buSzPts val="1500"/>
              <a:buChar char="●"/>
            </a:pPr>
            <a:r>
              <a:rPr lang="en-GB" sz="1500">
                <a:solidFill>
                  <a:schemeClr val="dk1"/>
                </a:solidFill>
              </a:rPr>
              <a:t>Does the impact of trauma/displacement cause </a:t>
            </a:r>
            <a:r>
              <a:rPr b="1" lang="en-GB" sz="1500">
                <a:solidFill>
                  <a:schemeClr val="dk1"/>
                </a:solidFill>
              </a:rPr>
              <a:t>new MH conditions</a:t>
            </a:r>
            <a:r>
              <a:rPr lang="en-GB" sz="1500">
                <a:solidFill>
                  <a:schemeClr val="dk1"/>
                </a:solidFill>
              </a:rPr>
              <a:t>?</a:t>
            </a:r>
            <a:br>
              <a:rPr lang="en-GB" sz="1500">
                <a:solidFill>
                  <a:schemeClr val="dk1"/>
                </a:solidFill>
              </a:rPr>
            </a:br>
            <a:endParaRPr sz="1500">
              <a:solidFill>
                <a:schemeClr val="dk1"/>
              </a:solidFill>
            </a:endParaRPr>
          </a:p>
          <a:p>
            <a:pPr indent="-323850" lvl="0" marL="457200" rtl="0" algn="l">
              <a:spcBef>
                <a:spcPts val="0"/>
              </a:spcBef>
              <a:spcAft>
                <a:spcPts val="0"/>
              </a:spcAft>
              <a:buClr>
                <a:schemeClr val="dk1"/>
              </a:buClr>
              <a:buSzPts val="1500"/>
              <a:buChar char="●"/>
            </a:pPr>
            <a:r>
              <a:rPr lang="en-GB" sz="1500">
                <a:solidFill>
                  <a:schemeClr val="dk1"/>
                </a:solidFill>
              </a:rPr>
              <a:t>Can </a:t>
            </a:r>
            <a:r>
              <a:rPr b="1" lang="en-GB" sz="1500">
                <a:solidFill>
                  <a:schemeClr val="dk1"/>
                </a:solidFill>
              </a:rPr>
              <a:t>humanitarian</a:t>
            </a:r>
            <a:r>
              <a:rPr b="1" lang="en-GB" sz="1500">
                <a:solidFill>
                  <a:schemeClr val="dk1"/>
                </a:solidFill>
              </a:rPr>
              <a:t> responses</a:t>
            </a:r>
            <a:r>
              <a:rPr lang="en-GB" sz="1500">
                <a:solidFill>
                  <a:schemeClr val="dk1"/>
                </a:solidFill>
              </a:rPr>
              <a:t> cause/exacerbate MH conditions?</a:t>
            </a:r>
            <a:endParaRPr sz="1500"/>
          </a:p>
        </p:txBody>
      </p:sp>
      <p:sp>
        <p:nvSpPr>
          <p:cNvPr id="141" name="Google Shape;141;p30"/>
          <p:cNvSpPr txBox="1"/>
          <p:nvPr/>
        </p:nvSpPr>
        <p:spPr>
          <a:xfrm>
            <a:off x="4543425" y="3000375"/>
            <a:ext cx="4282200" cy="89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dk1"/>
              </a:solidFill>
            </a:endParaRPr>
          </a:p>
          <a:p>
            <a:pPr indent="-323850" lvl="0" marL="457200" rtl="0" algn="l">
              <a:spcBef>
                <a:spcPts val="0"/>
              </a:spcBef>
              <a:spcAft>
                <a:spcPts val="0"/>
              </a:spcAft>
              <a:buClr>
                <a:schemeClr val="dk1"/>
              </a:buClr>
              <a:buSzPts val="1500"/>
              <a:buChar char="●"/>
            </a:pPr>
            <a:r>
              <a:rPr lang="en-GB" sz="1500">
                <a:solidFill>
                  <a:schemeClr val="dk1"/>
                </a:solidFill>
              </a:rPr>
              <a:t>Tenure insecurity </a:t>
            </a:r>
            <a:endParaRPr sz="1500">
              <a:solidFill>
                <a:schemeClr val="dk1"/>
              </a:solidFill>
            </a:endParaRPr>
          </a:p>
          <a:p>
            <a:pPr indent="-323850" lvl="0" marL="457200" rtl="0" algn="l">
              <a:spcBef>
                <a:spcPts val="0"/>
              </a:spcBef>
              <a:spcAft>
                <a:spcPts val="0"/>
              </a:spcAft>
              <a:buClr>
                <a:schemeClr val="dk1"/>
              </a:buClr>
              <a:buSzPts val="1500"/>
              <a:buChar char="●"/>
            </a:pPr>
            <a:r>
              <a:rPr lang="en-GB" sz="1500">
                <a:solidFill>
                  <a:schemeClr val="dk1"/>
                </a:solidFill>
              </a:rPr>
              <a:t>Lack of livelihood </a:t>
            </a:r>
            <a:endParaRPr sz="1500">
              <a:solidFill>
                <a:schemeClr val="dk1"/>
              </a:solidFill>
            </a:endParaRPr>
          </a:p>
          <a:p>
            <a:pPr indent="-323850" lvl="0" marL="457200" rtl="0" algn="l">
              <a:spcBef>
                <a:spcPts val="0"/>
              </a:spcBef>
              <a:spcAft>
                <a:spcPts val="0"/>
              </a:spcAft>
              <a:buClr>
                <a:schemeClr val="dk1"/>
              </a:buClr>
              <a:buSzPts val="1500"/>
              <a:buChar char="●"/>
            </a:pPr>
            <a:r>
              <a:rPr lang="en-GB" sz="1500">
                <a:solidFill>
                  <a:schemeClr val="dk1"/>
                </a:solidFill>
              </a:rPr>
              <a:t>Displacement </a:t>
            </a:r>
            <a:endParaRPr sz="1700"/>
          </a:p>
        </p:txBody>
      </p:sp>
      <p:sp>
        <p:nvSpPr>
          <p:cNvPr id="142" name="Google Shape;142;p30"/>
          <p:cNvSpPr txBox="1"/>
          <p:nvPr/>
        </p:nvSpPr>
        <p:spPr>
          <a:xfrm>
            <a:off x="435950" y="3370400"/>
            <a:ext cx="3318000" cy="6351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500">
                <a:solidFill>
                  <a:srgbClr val="274E13"/>
                </a:solidFill>
              </a:rPr>
              <a:t>Examples</a:t>
            </a:r>
            <a:r>
              <a:rPr lang="en-GB" sz="2500">
                <a:solidFill>
                  <a:srgbClr val="274E13"/>
                </a:solidFill>
              </a:rPr>
              <a:t> </a:t>
            </a:r>
            <a:endParaRPr sz="2300">
              <a:solidFill>
                <a:srgbClr val="274E1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1000"/>
                                        <p:tgtEl>
                                          <p:spTgt spid="142"/>
                                        </p:tgtEl>
                                      </p:cBhvr>
                                    </p:animEffect>
                                  </p:childTnLst>
                                </p:cTn>
                              </p:par>
                              <p:par>
                                <p:cTn fill="hold" nodeType="with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1"/>
          <p:cNvSpPr txBox="1"/>
          <p:nvPr/>
        </p:nvSpPr>
        <p:spPr>
          <a:xfrm>
            <a:off x="-16600" y="0"/>
            <a:ext cx="4413600" cy="46293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1"/>
          <p:cNvSpPr txBox="1"/>
          <p:nvPr/>
        </p:nvSpPr>
        <p:spPr>
          <a:xfrm>
            <a:off x="273650" y="1600950"/>
            <a:ext cx="3833100" cy="14274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700">
                <a:solidFill>
                  <a:srgbClr val="274E13"/>
                </a:solidFill>
              </a:rPr>
              <a:t>Questions and Knowledge gaps </a:t>
            </a:r>
            <a:endParaRPr b="1" i="1" sz="2600">
              <a:solidFill>
                <a:srgbClr val="274E13"/>
              </a:solidFill>
            </a:endParaRPr>
          </a:p>
        </p:txBody>
      </p:sp>
      <p:sp>
        <p:nvSpPr>
          <p:cNvPr id="149" name="Google Shape;149;p31"/>
          <p:cNvSpPr txBox="1"/>
          <p:nvPr/>
        </p:nvSpPr>
        <p:spPr>
          <a:xfrm>
            <a:off x="4572000" y="1059450"/>
            <a:ext cx="4163700" cy="251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sz="1500">
              <a:solidFill>
                <a:schemeClr val="dk1"/>
              </a:solidFill>
            </a:endParaRPr>
          </a:p>
          <a:p>
            <a:pPr indent="-323850" lvl="0" marL="457200" rtl="0" algn="l">
              <a:spcBef>
                <a:spcPts val="0"/>
              </a:spcBef>
              <a:spcAft>
                <a:spcPts val="0"/>
              </a:spcAft>
              <a:buClr>
                <a:schemeClr val="dk1"/>
              </a:buClr>
              <a:buSzPts val="1500"/>
              <a:buChar char="●"/>
            </a:pPr>
            <a:r>
              <a:rPr lang="en-GB" sz="1500">
                <a:solidFill>
                  <a:schemeClr val="dk1"/>
                </a:solidFill>
              </a:rPr>
              <a:t>Can rebuilding (with appropriate support) be therapeutic... </a:t>
            </a:r>
            <a:r>
              <a:rPr lang="en-GB" sz="1500">
                <a:solidFill>
                  <a:schemeClr val="dk1"/>
                </a:solidFill>
              </a:rPr>
              <a:t>evidence for this? </a:t>
            </a:r>
            <a:br>
              <a:rPr lang="en-GB" sz="1500">
                <a:solidFill>
                  <a:schemeClr val="dk1"/>
                </a:solidFill>
              </a:rPr>
            </a:br>
            <a:endParaRPr sz="1500">
              <a:solidFill>
                <a:schemeClr val="dk1"/>
              </a:solidFill>
            </a:endParaRPr>
          </a:p>
          <a:p>
            <a:pPr indent="-323850" lvl="0" marL="457200" rtl="0" algn="l">
              <a:spcBef>
                <a:spcPts val="0"/>
              </a:spcBef>
              <a:spcAft>
                <a:spcPts val="0"/>
              </a:spcAft>
              <a:buClr>
                <a:schemeClr val="dk1"/>
              </a:buClr>
              <a:buSzPts val="1500"/>
              <a:buChar char="●"/>
            </a:pPr>
            <a:r>
              <a:rPr lang="en-GB" sz="1500">
                <a:solidFill>
                  <a:schemeClr val="dk1"/>
                </a:solidFill>
              </a:rPr>
              <a:t>Need for common language around mental health. </a:t>
            </a:r>
            <a:endParaRPr sz="1500">
              <a:solidFill>
                <a:schemeClr val="dk1"/>
              </a:solidFill>
            </a:endParaRPr>
          </a:p>
          <a:p>
            <a:pPr indent="0" lvl="0" marL="457200" rtl="0" algn="l">
              <a:spcBef>
                <a:spcPts val="0"/>
              </a:spcBef>
              <a:spcAft>
                <a:spcPts val="0"/>
              </a:spcAft>
              <a:buNone/>
            </a:pPr>
            <a:r>
              <a:t/>
            </a:r>
            <a:endParaRPr sz="15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32"/>
          <p:cNvSpPr txBox="1"/>
          <p:nvPr/>
        </p:nvSpPr>
        <p:spPr>
          <a:xfrm>
            <a:off x="-16600" y="0"/>
            <a:ext cx="4413600" cy="46293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2"/>
          <p:cNvSpPr txBox="1"/>
          <p:nvPr/>
        </p:nvSpPr>
        <p:spPr>
          <a:xfrm>
            <a:off x="273650" y="1858050"/>
            <a:ext cx="3833100" cy="14274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700">
                <a:solidFill>
                  <a:srgbClr val="274E13"/>
                </a:solidFill>
              </a:rPr>
              <a:t>Ways forward</a:t>
            </a:r>
            <a:endParaRPr b="1" i="1" sz="2600">
              <a:solidFill>
                <a:srgbClr val="274E13"/>
              </a:solidFill>
            </a:endParaRPr>
          </a:p>
        </p:txBody>
      </p:sp>
      <p:sp>
        <p:nvSpPr>
          <p:cNvPr id="156" name="Google Shape;156;p32"/>
          <p:cNvSpPr txBox="1"/>
          <p:nvPr/>
        </p:nvSpPr>
        <p:spPr>
          <a:xfrm>
            <a:off x="4573000" y="165475"/>
            <a:ext cx="4413600" cy="175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1"/>
                </a:solidFill>
              </a:rPr>
              <a:t>Current work</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311150" lvl="0" marL="457200" rtl="0" algn="l">
              <a:spcBef>
                <a:spcPts val="0"/>
              </a:spcBef>
              <a:spcAft>
                <a:spcPts val="0"/>
              </a:spcAft>
              <a:buClr>
                <a:schemeClr val="dk1"/>
              </a:buClr>
              <a:buSzPts val="1300"/>
              <a:buChar char="●"/>
            </a:pPr>
            <a:r>
              <a:rPr lang="en-GB" sz="1300">
                <a:solidFill>
                  <a:schemeClr val="dk1"/>
                </a:solidFill>
              </a:rPr>
              <a:t>Ongoing research with health and shelter experts  </a:t>
            </a:r>
            <a:endParaRPr sz="1300">
              <a:solidFill>
                <a:schemeClr val="dk1"/>
              </a:solidFill>
            </a:endParaRPr>
          </a:p>
          <a:p>
            <a:pPr indent="-311150" lvl="1" marL="914400" rtl="0" algn="l">
              <a:spcBef>
                <a:spcPts val="0"/>
              </a:spcBef>
              <a:spcAft>
                <a:spcPts val="0"/>
              </a:spcAft>
              <a:buClr>
                <a:schemeClr val="dk1"/>
              </a:buClr>
              <a:buSzPts val="1300"/>
              <a:buChar char="○"/>
            </a:pPr>
            <a:r>
              <a:rPr lang="en-GB" sz="1300">
                <a:solidFill>
                  <a:schemeClr val="dk1"/>
                </a:solidFill>
              </a:rPr>
              <a:t>Data and evidence gathering </a:t>
            </a:r>
            <a:endParaRPr sz="1300">
              <a:solidFill>
                <a:schemeClr val="dk1"/>
              </a:solidFill>
            </a:endParaRPr>
          </a:p>
          <a:p>
            <a:pPr indent="-311150" lvl="0" marL="457200" rtl="0" algn="l">
              <a:spcBef>
                <a:spcPts val="0"/>
              </a:spcBef>
              <a:spcAft>
                <a:spcPts val="0"/>
              </a:spcAft>
              <a:buClr>
                <a:schemeClr val="dk1"/>
              </a:buClr>
              <a:buSzPts val="1300"/>
              <a:buChar char="●"/>
            </a:pPr>
            <a:r>
              <a:rPr lang="en-GB" sz="1300">
                <a:solidFill>
                  <a:schemeClr val="dk1"/>
                </a:solidFill>
              </a:rPr>
              <a:t>R4R chapter</a:t>
            </a:r>
            <a:endParaRPr sz="1300">
              <a:solidFill>
                <a:schemeClr val="dk1"/>
              </a:solidFill>
            </a:endParaRPr>
          </a:p>
          <a:p>
            <a:pPr indent="-311150" lvl="0" marL="457200" rtl="0" algn="l">
              <a:spcBef>
                <a:spcPts val="0"/>
              </a:spcBef>
              <a:spcAft>
                <a:spcPts val="0"/>
              </a:spcAft>
              <a:buClr>
                <a:schemeClr val="dk1"/>
              </a:buClr>
              <a:buSzPts val="1300"/>
              <a:buChar char="●"/>
            </a:pPr>
            <a:r>
              <a:rPr lang="en-GB" sz="1300">
                <a:solidFill>
                  <a:schemeClr val="dk1"/>
                </a:solidFill>
              </a:rPr>
              <a:t>Self-recovery research e.g. Malawi</a:t>
            </a:r>
            <a:endParaRPr sz="1300">
              <a:solidFill>
                <a:schemeClr val="dk1"/>
              </a:solidFill>
            </a:endParaRPr>
          </a:p>
          <a:p>
            <a:pPr indent="-311150" lvl="0" marL="457200" rtl="0" algn="l">
              <a:spcBef>
                <a:spcPts val="0"/>
              </a:spcBef>
              <a:spcAft>
                <a:spcPts val="0"/>
              </a:spcAft>
              <a:buClr>
                <a:schemeClr val="dk1"/>
              </a:buClr>
              <a:buSzPts val="1300"/>
              <a:buChar char="●"/>
            </a:pPr>
            <a:r>
              <a:rPr lang="en-GB" sz="1300">
                <a:solidFill>
                  <a:schemeClr val="dk1"/>
                </a:solidFill>
              </a:rPr>
              <a:t>Translating research into </a:t>
            </a:r>
            <a:r>
              <a:rPr lang="en-GB" sz="1300">
                <a:solidFill>
                  <a:schemeClr val="dk1"/>
                </a:solidFill>
              </a:rPr>
              <a:t>practice</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lnSpc>
                <a:spcPct val="115000"/>
              </a:lnSpc>
              <a:spcBef>
                <a:spcPts val="0"/>
              </a:spcBef>
              <a:spcAft>
                <a:spcPts val="0"/>
              </a:spcAft>
              <a:buNone/>
            </a:pPr>
            <a:r>
              <a:t/>
            </a:r>
            <a:endParaRPr/>
          </a:p>
        </p:txBody>
      </p:sp>
      <p:sp>
        <p:nvSpPr>
          <p:cNvPr id="157" name="Google Shape;157;p32"/>
          <p:cNvSpPr txBox="1"/>
          <p:nvPr/>
        </p:nvSpPr>
        <p:spPr>
          <a:xfrm>
            <a:off x="4572000" y="2571750"/>
            <a:ext cx="4163700" cy="130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300">
                <a:solidFill>
                  <a:schemeClr val="dk1"/>
                </a:solidFill>
              </a:rPr>
              <a:t>Questions for WG members</a:t>
            </a:r>
            <a:br>
              <a:rPr lang="en-GB" sz="1300">
                <a:solidFill>
                  <a:schemeClr val="dk1"/>
                </a:solidFill>
              </a:rPr>
            </a:br>
            <a:endParaRPr sz="1300">
              <a:solidFill>
                <a:schemeClr val="dk1"/>
              </a:solidFill>
            </a:endParaRPr>
          </a:p>
          <a:p>
            <a:pPr indent="-311150" lvl="0" marL="457200" rtl="0" algn="l">
              <a:spcBef>
                <a:spcPts val="0"/>
              </a:spcBef>
              <a:spcAft>
                <a:spcPts val="0"/>
              </a:spcAft>
              <a:buClr>
                <a:schemeClr val="dk1"/>
              </a:buClr>
              <a:buSzPts val="1300"/>
              <a:buChar char="●"/>
            </a:pPr>
            <a:r>
              <a:rPr lang="en-GB" sz="1300">
                <a:solidFill>
                  <a:schemeClr val="dk1"/>
                </a:solidFill>
              </a:rPr>
              <a:t>Case studies: examples of good practice and challenges </a:t>
            </a:r>
            <a:endParaRPr sz="1300">
              <a:solidFill>
                <a:schemeClr val="dk1"/>
              </a:solidFill>
            </a:endParaRPr>
          </a:p>
          <a:p>
            <a:pPr indent="0" lvl="0" marL="457200" rtl="0" algn="l">
              <a:lnSpc>
                <a:spcPct val="115000"/>
              </a:lnSpc>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3"/>
          <p:cNvSpPr txBox="1"/>
          <p:nvPr/>
        </p:nvSpPr>
        <p:spPr>
          <a:xfrm>
            <a:off x="-16600" y="0"/>
            <a:ext cx="4413600" cy="46293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3"/>
          <p:cNvSpPr txBox="1"/>
          <p:nvPr/>
        </p:nvSpPr>
        <p:spPr>
          <a:xfrm>
            <a:off x="273650" y="1519350"/>
            <a:ext cx="3833100" cy="17661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4200">
                <a:solidFill>
                  <a:srgbClr val="274E13"/>
                </a:solidFill>
              </a:rPr>
              <a:t>Thank you</a:t>
            </a:r>
            <a:endParaRPr b="1" i="1" sz="1600">
              <a:solidFill>
                <a:srgbClr val="274E13"/>
              </a:solidFill>
            </a:endParaRPr>
          </a:p>
        </p:txBody>
      </p:sp>
      <p:sp>
        <p:nvSpPr>
          <p:cNvPr id="164" name="Google Shape;164;p33"/>
          <p:cNvSpPr txBox="1"/>
          <p:nvPr/>
        </p:nvSpPr>
        <p:spPr>
          <a:xfrm>
            <a:off x="4474450" y="639600"/>
            <a:ext cx="4497600" cy="352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chemeClr val="dk1"/>
                </a:solidFill>
              </a:rPr>
              <a:t>Sue Webb,</a:t>
            </a:r>
            <a:endParaRPr sz="1800">
              <a:solidFill>
                <a:schemeClr val="dk1"/>
              </a:solidFill>
            </a:endParaRPr>
          </a:p>
          <a:p>
            <a:pPr indent="0" lvl="0" marL="0" rtl="0" algn="ctr">
              <a:spcBef>
                <a:spcPts val="0"/>
              </a:spcBef>
              <a:spcAft>
                <a:spcPts val="0"/>
              </a:spcAft>
              <a:buNone/>
            </a:pPr>
            <a:r>
              <a:rPr lang="en-GB" sz="1800">
                <a:solidFill>
                  <a:schemeClr val="dk1"/>
                </a:solidFill>
              </a:rPr>
              <a:t> </a:t>
            </a:r>
            <a:r>
              <a:rPr lang="en-GB" sz="1800">
                <a:solidFill>
                  <a:schemeClr val="dk1"/>
                </a:solidFill>
                <a:uFill>
                  <a:noFill/>
                </a:uFill>
                <a:hlinkClick r:id="rId3">
                  <a:extLst>
                    <a:ext uri="{A12FA001-AC4F-418D-AE19-62706E023703}">
                      <ahyp:hlinkClr val="tx"/>
                    </a:ext>
                  </a:extLst>
                </a:hlinkClick>
              </a:rPr>
              <a:t>s.webb@brookes.ac.uk</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rPr lang="en-GB" sz="1800">
                <a:solidFill>
                  <a:schemeClr val="dk1"/>
                </a:solidFill>
              </a:rPr>
              <a:t>Emma Weinstein Sheffield, </a:t>
            </a:r>
            <a:endParaRPr sz="1800">
              <a:solidFill>
                <a:schemeClr val="dk1"/>
              </a:solidFill>
            </a:endParaRPr>
          </a:p>
          <a:p>
            <a:pPr indent="0" lvl="0" marL="0" rtl="0" algn="ctr">
              <a:spcBef>
                <a:spcPts val="0"/>
              </a:spcBef>
              <a:spcAft>
                <a:spcPts val="0"/>
              </a:spcAft>
              <a:buNone/>
            </a:pPr>
            <a:r>
              <a:rPr lang="en-GB" sz="1800">
                <a:solidFill>
                  <a:schemeClr val="dk1"/>
                </a:solidFill>
                <a:uFill>
                  <a:noFill/>
                </a:uFill>
                <a:hlinkClick r:id="rId4">
                  <a:extLst>
                    <a:ext uri="{A12FA001-AC4F-418D-AE19-62706E023703}">
                      <ahyp:hlinkClr val="tx"/>
                    </a:ext>
                  </a:extLst>
                </a:hlinkClick>
              </a:rPr>
              <a:t>weinstein-sheffield@careinternational.org</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rPr lang="en-GB" sz="2200" u="sng">
                <a:solidFill>
                  <a:schemeClr val="hlink"/>
                </a:solidFill>
                <a:hlinkClick r:id="rId5"/>
              </a:rPr>
              <a:t>www.self-recovery.org</a:t>
            </a:r>
            <a:endParaRPr sz="2200">
              <a:solidFill>
                <a:schemeClr val="dk1"/>
              </a:solidFill>
            </a:endParaRPr>
          </a:p>
          <a:p>
            <a:pPr indent="0" lvl="0" marL="0" rtl="0" algn="ctr">
              <a:spcBef>
                <a:spcPts val="0"/>
              </a:spcBef>
              <a:spcAft>
                <a:spcPts val="0"/>
              </a:spcAft>
              <a:buNone/>
            </a:pPr>
            <a:r>
              <a:t/>
            </a:r>
            <a:endParaRPr sz="2200">
              <a:solidFill>
                <a:schemeClr val="dk1"/>
              </a:solidFill>
            </a:endParaRPr>
          </a:p>
          <a:p>
            <a:pPr indent="0" lvl="0" marL="0" rtl="0" algn="ctr">
              <a:spcBef>
                <a:spcPts val="0"/>
              </a:spcBef>
              <a:spcAft>
                <a:spcPts val="0"/>
              </a:spcAft>
              <a:buNone/>
            </a:pPr>
            <a:r>
              <a:rPr lang="en-GB" u="sng">
                <a:solidFill>
                  <a:schemeClr val="hlink"/>
                </a:solidFill>
                <a:hlinkClick r:id="rId6"/>
              </a:rPr>
              <a:t>https://insights.careinternational.org.uk/publications/towards-healthier-homes-in-humanitarian-settings</a:t>
            </a:r>
            <a:endParaRPr sz="25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elf-recovery">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