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08" r:id="rId1"/>
  </p:sldMasterIdLst>
  <p:notesMasterIdLst>
    <p:notesMasterId r:id="rId20"/>
  </p:notesMasterIdLst>
  <p:handoutMasterIdLst>
    <p:handoutMasterId r:id="rId21"/>
  </p:handoutMasterIdLst>
  <p:sldIdLst>
    <p:sldId id="267" r:id="rId2"/>
    <p:sldId id="277" r:id="rId3"/>
    <p:sldId id="278" r:id="rId4"/>
    <p:sldId id="266" r:id="rId5"/>
    <p:sldId id="268" r:id="rId6"/>
    <p:sldId id="271" r:id="rId7"/>
    <p:sldId id="264" r:id="rId8"/>
    <p:sldId id="265" r:id="rId9"/>
    <p:sldId id="269" r:id="rId10"/>
    <p:sldId id="279" r:id="rId11"/>
    <p:sldId id="280" r:id="rId12"/>
    <p:sldId id="272" r:id="rId13"/>
    <p:sldId id="270" r:id="rId14"/>
    <p:sldId id="273" r:id="rId15"/>
    <p:sldId id="276" r:id="rId16"/>
    <p:sldId id="274" r:id="rId17"/>
    <p:sldId id="275" r:id="rId18"/>
    <p:sldId id="260" r:id="rId19"/>
  </p:sldIdLst>
  <p:sldSz cx="9144000" cy="6858000" type="screen4x3"/>
  <p:notesSz cx="6867525" cy="99949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48">
          <p15:clr>
            <a:srgbClr val="A4A3A4"/>
          </p15:clr>
        </p15:guide>
        <p15:guide id="2" pos="216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9759"/>
    <a:srgbClr val="7F1416"/>
    <a:srgbClr val="04314C"/>
    <a:srgbClr val="459F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39" autoAdjust="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834" y="-96"/>
      </p:cViewPr>
      <p:guideLst>
        <p:guide orient="horz" pos="3148"/>
        <p:guide pos="216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5928" cy="499745"/>
          </a:xfrm>
          <a:prstGeom prst="rect">
            <a:avLst/>
          </a:prstGeom>
        </p:spPr>
        <p:txBody>
          <a:bodyPr vert="horz" lIns="96350" tIns="48175" rIns="96350" bIns="48175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0008" y="0"/>
            <a:ext cx="2975928" cy="499745"/>
          </a:xfrm>
          <a:prstGeom prst="rect">
            <a:avLst/>
          </a:prstGeom>
        </p:spPr>
        <p:txBody>
          <a:bodyPr vert="horz" lIns="96350" tIns="48175" rIns="96350" bIns="48175" rtlCol="0"/>
          <a:lstStyle>
            <a:lvl1pPr algn="r">
              <a:defRPr sz="1300"/>
            </a:lvl1pPr>
          </a:lstStyle>
          <a:p>
            <a:fld id="{12381A15-447F-4DD4-BE92-B6C845C6DFBC}" type="datetimeFigureOut">
              <a:rPr lang="en-GB" smtClean="0"/>
              <a:t>28/08/2014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93420"/>
            <a:ext cx="2975928" cy="499745"/>
          </a:xfrm>
          <a:prstGeom prst="rect">
            <a:avLst/>
          </a:prstGeom>
        </p:spPr>
        <p:txBody>
          <a:bodyPr vert="horz" lIns="96350" tIns="48175" rIns="96350" bIns="48175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0008" y="9493420"/>
            <a:ext cx="2975928" cy="499745"/>
          </a:xfrm>
          <a:prstGeom prst="rect">
            <a:avLst/>
          </a:prstGeom>
        </p:spPr>
        <p:txBody>
          <a:bodyPr vert="horz" lIns="96350" tIns="48175" rIns="96350" bIns="48175" rtlCol="0" anchor="b"/>
          <a:lstStyle>
            <a:lvl1pPr algn="r">
              <a:defRPr sz="1300"/>
            </a:lvl1pPr>
          </a:lstStyle>
          <a:p>
            <a:fld id="{6774B565-FA1E-4D79-963C-08C1D37076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60238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5928" cy="499745"/>
          </a:xfrm>
          <a:prstGeom prst="rect">
            <a:avLst/>
          </a:prstGeom>
        </p:spPr>
        <p:txBody>
          <a:bodyPr vert="horz" lIns="96350" tIns="48175" rIns="96350" bIns="48175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0008" y="0"/>
            <a:ext cx="2975928" cy="499745"/>
          </a:xfrm>
          <a:prstGeom prst="rect">
            <a:avLst/>
          </a:prstGeom>
        </p:spPr>
        <p:txBody>
          <a:bodyPr vert="horz" lIns="96350" tIns="48175" rIns="96350" bIns="48175" rtlCol="0"/>
          <a:lstStyle>
            <a:lvl1pPr algn="r">
              <a:defRPr sz="1300"/>
            </a:lvl1pPr>
          </a:lstStyle>
          <a:p>
            <a:fld id="{7642051B-1B52-401F-AE1C-323DF4C20EDD}" type="datetimeFigureOut">
              <a:rPr lang="en-GB" smtClean="0"/>
              <a:t>28/08/2014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5038" y="749300"/>
            <a:ext cx="4997450" cy="3748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50" tIns="48175" rIns="96350" bIns="48175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6753" y="4747578"/>
            <a:ext cx="5494020" cy="4497705"/>
          </a:xfrm>
          <a:prstGeom prst="rect">
            <a:avLst/>
          </a:prstGeom>
        </p:spPr>
        <p:txBody>
          <a:bodyPr vert="horz" lIns="96350" tIns="48175" rIns="96350" bIns="4817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93420"/>
            <a:ext cx="2975928" cy="499745"/>
          </a:xfrm>
          <a:prstGeom prst="rect">
            <a:avLst/>
          </a:prstGeom>
        </p:spPr>
        <p:txBody>
          <a:bodyPr vert="horz" lIns="96350" tIns="48175" rIns="96350" bIns="48175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0008" y="9493420"/>
            <a:ext cx="2975928" cy="499745"/>
          </a:xfrm>
          <a:prstGeom prst="rect">
            <a:avLst/>
          </a:prstGeom>
        </p:spPr>
        <p:txBody>
          <a:bodyPr vert="horz" lIns="96350" tIns="48175" rIns="96350" bIns="48175" rtlCol="0" anchor="b"/>
          <a:lstStyle>
            <a:lvl1pPr algn="r">
              <a:defRPr sz="1300"/>
            </a:lvl1pPr>
          </a:lstStyle>
          <a:p>
            <a:fld id="{712D3970-3CF0-432F-B2B8-46278E180B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338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1844824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70176"/>
            <a:ext cx="6400800" cy="127099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39413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22535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8934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60641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88260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9163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3214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6587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944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1170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2024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pSp>
        <p:nvGrpSpPr>
          <p:cNvPr id="31" name="Group 30"/>
          <p:cNvGrpSpPr/>
          <p:nvPr/>
        </p:nvGrpSpPr>
        <p:grpSpPr>
          <a:xfrm>
            <a:off x="3527884" y="6298867"/>
            <a:ext cx="2088232" cy="400110"/>
            <a:chOff x="3671392" y="6341258"/>
            <a:chExt cx="1908720" cy="400110"/>
          </a:xfrm>
        </p:grpSpPr>
        <p:pic>
          <p:nvPicPr>
            <p:cNvPr id="2049" name="Picture 3" descr="Logo-small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1392" y="6381328"/>
              <a:ext cx="360040" cy="3154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3"/>
            <p:cNvSpPr>
              <a:spLocks noChangeArrowheads="1"/>
            </p:cNvSpPr>
            <p:nvPr/>
          </p:nvSpPr>
          <p:spPr bwMode="auto">
            <a:xfrm>
              <a:off x="3995936" y="6341258"/>
              <a:ext cx="1584176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800" b="1" i="0" u="none" strike="noStrike" cap="none" normalizeH="0" baseline="0" dirty="0" smtClean="0">
                  <a:ln>
                    <a:noFill/>
                  </a:ln>
                  <a:solidFill>
                    <a:srgbClr val="7F1416"/>
                  </a:solidFill>
                  <a:effectLst/>
                  <a:latin typeface="Verdana" pitchFamily="34" charset="0"/>
                  <a:ea typeface="Times New Roman" pitchFamily="18" charset="0"/>
                  <a:cs typeface="Times New Roman" pitchFamily="18" charset="0"/>
                </a:rPr>
                <a:t>MENA  Shelter Cluster</a:t>
              </a:r>
              <a:endParaRPr kumimoji="0" lang="en-GB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600" b="0" i="0" u="none" strike="noStrike" cap="none" normalizeH="0" baseline="0" dirty="0" smtClean="0">
                  <a:ln>
                    <a:noFill/>
                  </a:ln>
                  <a:solidFill>
                    <a:srgbClr val="7F1416"/>
                  </a:solidFill>
                  <a:effectLst/>
                  <a:latin typeface="Verdana" pitchFamily="34" charset="0"/>
                  <a:ea typeface="Times New Roman" pitchFamily="18" charset="0"/>
                  <a:cs typeface="Times New Roman" pitchFamily="18" charset="0"/>
                </a:rPr>
                <a:t>ShelterCluster.org</a:t>
              </a:r>
              <a:endParaRPr kumimoji="0" lang="en-GB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600" b="0" i="0" u="none" strike="noStrike" cap="none" normalizeH="0" baseline="0" dirty="0" smtClean="0">
                  <a:ln>
                    <a:noFill/>
                  </a:ln>
                  <a:solidFill>
                    <a:srgbClr val="595959"/>
                  </a:solidFill>
                  <a:effectLst/>
                  <a:latin typeface="Verdana" pitchFamily="34" charset="0"/>
                  <a:ea typeface="Times New Roman" pitchFamily="18" charset="0"/>
                  <a:cs typeface="Times New Roman" pitchFamily="18" charset="0"/>
                </a:rPr>
                <a:t>Coordinating Humanitarian Shelter</a:t>
              </a:r>
              <a:endPara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0" y="0"/>
            <a:ext cx="9144000" cy="116632"/>
          </a:xfrm>
          <a:prstGeom prst="rect">
            <a:avLst/>
          </a:prstGeom>
          <a:solidFill>
            <a:srgbClr val="7F1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9144000" cy="116632"/>
          </a:xfrm>
          <a:prstGeom prst="rect">
            <a:avLst/>
          </a:prstGeom>
          <a:solidFill>
            <a:srgbClr val="7F1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0" y="6741368"/>
            <a:ext cx="1836000" cy="116632"/>
          </a:xfrm>
          <a:prstGeom prst="rect">
            <a:avLst/>
          </a:prstGeom>
          <a:solidFill>
            <a:srgbClr val="0431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836000" y="6741368"/>
            <a:ext cx="1836000" cy="116632"/>
          </a:xfrm>
          <a:prstGeom prst="rect">
            <a:avLst/>
          </a:prstGeom>
          <a:solidFill>
            <a:srgbClr val="459F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672000" y="6741368"/>
            <a:ext cx="1836000" cy="116632"/>
          </a:xfrm>
          <a:prstGeom prst="rect">
            <a:avLst/>
          </a:prstGeom>
          <a:solidFill>
            <a:srgbClr val="7F1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508000" y="6741368"/>
            <a:ext cx="1836000" cy="116632"/>
          </a:xfrm>
          <a:prstGeom prst="rect">
            <a:avLst/>
          </a:prstGeom>
          <a:solidFill>
            <a:srgbClr val="459F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326256" y="6741368"/>
            <a:ext cx="1836000" cy="116632"/>
          </a:xfrm>
          <a:prstGeom prst="rect">
            <a:avLst/>
          </a:prstGeom>
          <a:solidFill>
            <a:srgbClr val="0431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104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rgbClr val="04314C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7F1416"/>
        </a:buClr>
        <a:buFont typeface="Wingdings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7F1416"/>
        </a:buClr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7F1416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7F1416"/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7F1416"/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sheltercluster.org/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#_ftnref2"/><Relationship Id="rId3" Type="http://schemas.openxmlformats.org/officeDocument/2006/relationships/image" Target="../media/image5.jpeg"/><Relationship Id="rId7" Type="http://schemas.openxmlformats.org/officeDocument/2006/relationships/hyperlink" Target="#_ftnref1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GIF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1183" y="4475363"/>
            <a:ext cx="4699127" cy="1500509"/>
          </a:xfrm>
        </p:spPr>
        <p:txBody>
          <a:bodyPr/>
          <a:lstStyle/>
          <a:p>
            <a:r>
              <a:rPr lang="en-US" dirty="0" smtClean="0"/>
              <a:t>Warm, Humid climate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61" y="188640"/>
            <a:ext cx="3438525" cy="25717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61" y="1988840"/>
            <a:ext cx="3514725" cy="40481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35" t="39361" r="35341" b="19200"/>
          <a:stretch/>
        </p:blipFill>
        <p:spPr>
          <a:xfrm>
            <a:off x="5364088" y="404664"/>
            <a:ext cx="3312368" cy="3771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593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5229200"/>
            <a:ext cx="8424936" cy="1002035"/>
          </a:xfrm>
        </p:spPr>
        <p:txBody>
          <a:bodyPr/>
          <a:lstStyle/>
          <a:p>
            <a:r>
              <a:rPr lang="en-US" dirty="0" smtClean="0"/>
              <a:t>Ventilation principles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7" y="3069983"/>
            <a:ext cx="3698385" cy="194319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Cross ventilation (opposite)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Difference of opening size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High-low ventilation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40464"/>
            <a:ext cx="4021912" cy="22804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46901"/>
            <a:ext cx="3049100" cy="42916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87"/>
          <a:stretch/>
        </p:blipFill>
        <p:spPr>
          <a:xfrm>
            <a:off x="4025854" y="146901"/>
            <a:ext cx="1872208" cy="2923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849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Ventilation (example)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260648"/>
            <a:ext cx="6051615" cy="3828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460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3927" y="4406900"/>
            <a:ext cx="4570785" cy="1362075"/>
          </a:xfrm>
        </p:spPr>
        <p:txBody>
          <a:bodyPr/>
          <a:lstStyle/>
          <a:p>
            <a:r>
              <a:rPr lang="en-US" dirty="0" smtClean="0"/>
              <a:t>Roof types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332656"/>
            <a:ext cx="2952328" cy="39885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273"/>
          <a:stretch/>
        </p:blipFill>
        <p:spPr>
          <a:xfrm>
            <a:off x="4437" y="4653136"/>
            <a:ext cx="3333750" cy="145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735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36" y="4941168"/>
            <a:ext cx="7772400" cy="1362075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Roof structure, importance of tie or collars for the trusses.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39951" y="2204865"/>
            <a:ext cx="4354761" cy="2202036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The full bamboo culm shall not be nailed (avoiding cracks and splits) better to use rubber tie or metal wires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Bamboo lattices could be nailed if nail diameters are corrected (less than 2 inches)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32"/>
            <a:ext cx="3995936" cy="25012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617925"/>
            <a:ext cx="4004214" cy="18911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630"/>
          <a:stretch/>
        </p:blipFill>
        <p:spPr>
          <a:xfrm>
            <a:off x="4067944" y="136912"/>
            <a:ext cx="1828800" cy="1791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99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Permanent Shelter (Example)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32"/>
            <a:ext cx="9144000" cy="370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242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640"/>
            <a:ext cx="9144000" cy="6076604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563888" y="332656"/>
            <a:ext cx="5362873" cy="18002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algn="r"/>
            <a:r>
              <a:rPr lang="en-US" sz="2800" dirty="0" smtClean="0"/>
              <a:t>General composition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80112" y="908720"/>
            <a:ext cx="334664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Main elements: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Cultural acceptance (</a:t>
            </a:r>
            <a:r>
              <a:rPr lang="en-US" dirty="0" err="1" smtClean="0"/>
              <a:t>tukul</a:t>
            </a:r>
            <a:r>
              <a:rPr lang="en-US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Local material (thatch roof)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Investment on expensive items (cement blocks, slabs, door, hinges)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Reinforcing structure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Improving wall base and floor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9215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688" y="5301208"/>
            <a:ext cx="6731025" cy="467767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smtClean="0"/>
              <a:t>Axonometric View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8640"/>
            <a:ext cx="6366098" cy="5207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800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856"/>
            <a:ext cx="5940152" cy="5934382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0152" y="332656"/>
            <a:ext cx="2808312" cy="2952328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2 designs of wattle and daub technics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579" y="3656806"/>
            <a:ext cx="5096723" cy="2533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836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Useful Addresses, sites &amp; links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548681"/>
            <a:ext cx="7772400" cy="3858220"/>
          </a:xfrm>
        </p:spPr>
        <p:txBody>
          <a:bodyPr>
            <a:normAutofit fontScale="55000" lnSpcReduction="20000"/>
          </a:bodyPr>
          <a:lstStyle/>
          <a:p>
            <a:pPr>
              <a:tabLst>
                <a:tab pos="7315200" algn="r"/>
              </a:tabLst>
            </a:pPr>
            <a:r>
              <a:rPr lang="en-US" sz="2300" dirty="0" smtClean="0"/>
              <a:t>800 miscellaneous publications to download including classic of construction</a:t>
            </a:r>
          </a:p>
          <a:p>
            <a:pPr>
              <a:tabLst>
                <a:tab pos="7315200" algn="r"/>
              </a:tabLst>
            </a:pPr>
            <a:r>
              <a:rPr lang="en-US" sz="2300" dirty="0" smtClean="0"/>
              <a:t>	</a:t>
            </a:r>
            <a:r>
              <a:rPr lang="en-US" sz="2300" u="sng" dirty="0" smtClean="0">
                <a:solidFill>
                  <a:srgbClr val="C00000"/>
                </a:solidFill>
              </a:rPr>
              <a:t> </a:t>
            </a:r>
            <a:r>
              <a:rPr lang="en-US" sz="2200" u="sng" dirty="0">
                <a:solidFill>
                  <a:srgbClr val="C00000"/>
                </a:solidFill>
              </a:rPr>
              <a:t>http://www.fastonline.org/CD3WD_40/CD3WD/INDEX.HTM</a:t>
            </a:r>
          </a:p>
          <a:p>
            <a:pPr>
              <a:tabLst>
                <a:tab pos="7315200" algn="r"/>
              </a:tabLst>
            </a:pPr>
            <a:endParaRPr lang="en-US" sz="2300" dirty="0" smtClean="0"/>
          </a:p>
          <a:p>
            <a:pPr>
              <a:tabLst>
                <a:tab pos="7315200" algn="r"/>
              </a:tabLst>
            </a:pPr>
            <a:r>
              <a:rPr lang="en-US" sz="2300" dirty="0" smtClean="0"/>
              <a:t>General shelter library	 	</a:t>
            </a:r>
            <a:r>
              <a:rPr lang="en-US" sz="2300" u="sng" dirty="0">
                <a:solidFill>
                  <a:srgbClr val="C00000"/>
                </a:solidFill>
              </a:rPr>
              <a:t>http://sheltercentre.org/</a:t>
            </a:r>
            <a:endParaRPr lang="en-US" sz="2300" u="sng" dirty="0" smtClean="0">
              <a:solidFill>
                <a:srgbClr val="C00000"/>
              </a:solidFill>
            </a:endParaRPr>
          </a:p>
          <a:p>
            <a:pPr>
              <a:tabLst>
                <a:tab pos="7315200" algn="r"/>
              </a:tabLst>
            </a:pPr>
            <a:endParaRPr lang="en-US" sz="2300" dirty="0" smtClean="0"/>
          </a:p>
          <a:p>
            <a:pPr>
              <a:tabLst>
                <a:tab pos="7315200" algn="r"/>
              </a:tabLst>
            </a:pPr>
            <a:r>
              <a:rPr lang="en-US" sz="2300" dirty="0" smtClean="0"/>
              <a:t>Earth construction specialized NGO	</a:t>
            </a:r>
            <a:r>
              <a:rPr lang="en-US" sz="2300" u="sng" dirty="0" err="1" smtClean="0">
                <a:solidFill>
                  <a:srgbClr val="C00000"/>
                </a:solidFill>
              </a:rPr>
              <a:t>Craterre</a:t>
            </a:r>
            <a:r>
              <a:rPr lang="en-US" sz="2300" u="sng" dirty="0" smtClean="0">
                <a:solidFill>
                  <a:srgbClr val="C00000"/>
                </a:solidFill>
              </a:rPr>
              <a:t>-EAG</a:t>
            </a:r>
          </a:p>
          <a:p>
            <a:pPr>
              <a:tabLst>
                <a:tab pos="7315200" algn="r"/>
              </a:tabLst>
            </a:pPr>
            <a:endParaRPr lang="en-US" sz="2300" u="sng" dirty="0" smtClean="0">
              <a:solidFill>
                <a:srgbClr val="C00000"/>
              </a:solidFill>
            </a:endParaRPr>
          </a:p>
          <a:p>
            <a:pPr>
              <a:tabLst>
                <a:tab pos="7315200" algn="r"/>
              </a:tabLst>
            </a:pPr>
            <a:r>
              <a:rPr lang="en-US" sz="2300" dirty="0" smtClean="0"/>
              <a:t>Shelter cluster	</a:t>
            </a:r>
            <a:r>
              <a:rPr lang="en-US" sz="2300" dirty="0">
                <a:hlinkClick r:id="rId2"/>
              </a:rPr>
              <a:t>http://sheltercluster.org</a:t>
            </a:r>
            <a:r>
              <a:rPr lang="en-US" sz="2300" dirty="0" smtClean="0">
                <a:hlinkClick r:id="rId2"/>
              </a:rPr>
              <a:t>/</a:t>
            </a:r>
            <a:r>
              <a:rPr lang="en-US" sz="2300" dirty="0" smtClean="0"/>
              <a:t> 	</a:t>
            </a:r>
            <a:endParaRPr lang="en-US" sz="2300" dirty="0" smtClean="0"/>
          </a:p>
          <a:p>
            <a:pPr>
              <a:tabLst>
                <a:tab pos="7315200" algn="r"/>
              </a:tabLst>
            </a:pPr>
            <a:r>
              <a:rPr lang="en-US" sz="2300" dirty="0" smtClean="0"/>
              <a:t>Compressed </a:t>
            </a:r>
            <a:r>
              <a:rPr lang="en-US" sz="2300" dirty="0" err="1" smtClean="0"/>
              <a:t>Stabilised</a:t>
            </a:r>
            <a:r>
              <a:rPr lang="en-US" sz="2300" dirty="0" smtClean="0"/>
              <a:t> Earth Block Manufacture in Sudan, Doctor E.A. ADAM, UNESCO publication</a:t>
            </a:r>
          </a:p>
          <a:p>
            <a:pPr>
              <a:tabLst>
                <a:tab pos="7315200" algn="r"/>
              </a:tabLst>
            </a:pPr>
            <a:endParaRPr lang="en-US" sz="2300" dirty="0" smtClean="0"/>
          </a:p>
          <a:p>
            <a:pPr>
              <a:tabLst>
                <a:tab pos="7315200" algn="r"/>
              </a:tabLst>
            </a:pPr>
            <a:r>
              <a:rPr lang="en-US" sz="2300" dirty="0" smtClean="0"/>
              <a:t>Transitional Shelter Guideline, shelter center</a:t>
            </a:r>
          </a:p>
          <a:p>
            <a:pPr>
              <a:tabLst>
                <a:tab pos="7315200" algn="r"/>
              </a:tabLst>
            </a:pPr>
            <a:endParaRPr lang="en-US" sz="2300" dirty="0" smtClean="0"/>
          </a:p>
          <a:p>
            <a:pPr>
              <a:tabLst>
                <a:tab pos="7315200" algn="r"/>
              </a:tabLst>
            </a:pPr>
            <a:r>
              <a:rPr lang="en-US" sz="2300" dirty="0" smtClean="0"/>
              <a:t>Transitional Shelter, 8 designs, IFRC</a:t>
            </a:r>
          </a:p>
          <a:p>
            <a:pPr>
              <a:tabLst>
                <a:tab pos="7315200" algn="r"/>
              </a:tabLst>
            </a:pPr>
            <a:endParaRPr lang="en-US" sz="2300" dirty="0"/>
          </a:p>
          <a:p>
            <a:pPr>
              <a:tabLst>
                <a:tab pos="7315200" algn="r"/>
              </a:tabLst>
            </a:pPr>
            <a:r>
              <a:rPr lang="en-US" sz="2300" dirty="0" smtClean="0"/>
              <a:t>MCR, Roofing system. </a:t>
            </a:r>
            <a:r>
              <a:rPr lang="en-US" sz="2300" dirty="0" err="1" smtClean="0"/>
              <a:t>Skat</a:t>
            </a:r>
            <a:endParaRPr lang="en-US" sz="2300" dirty="0" smtClean="0"/>
          </a:p>
          <a:p>
            <a:pPr>
              <a:tabLst>
                <a:tab pos="7315200" algn="r"/>
              </a:tabLst>
            </a:pPr>
            <a:endParaRPr lang="en-US" dirty="0" smtClean="0"/>
          </a:p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420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4509148"/>
              </p:ext>
            </p:extLst>
          </p:nvPr>
        </p:nvGraphicFramePr>
        <p:xfrm>
          <a:off x="72446" y="214194"/>
          <a:ext cx="8820033" cy="57350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1953"/>
                <a:gridCol w="1697616"/>
                <a:gridCol w="1697616"/>
                <a:gridCol w="1697616"/>
                <a:gridCol w="1697616"/>
                <a:gridCol w="1697616"/>
              </a:tblGrid>
              <a:tr h="111612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63" marR="58063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63" marR="58063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63" marR="58063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63" marR="58063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63" marR="58063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63" marR="58063" marT="0" marB="0">
                    <a:solidFill>
                      <a:schemeClr val="bg1"/>
                    </a:solidFill>
                  </a:tcPr>
                </a:tc>
              </a:tr>
              <a:tr h="40819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63" marR="5806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Acute Emergency Shelter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63" marR="5806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Standard Emergency Shelter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63" marR="5806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Robust Emergency Shelter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63" marR="5806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Transitional Shelter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63" marR="5806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Permanent Shelter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63" marR="58063" marT="0" marB="0"/>
                </a:tc>
              </a:tr>
              <a:tr h="256609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Main characteristics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63" marR="58063" marT="0" marB="0" vert="vert27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900" dirty="0">
                          <a:effectLst/>
                        </a:rPr>
                        <a:t>Lightweight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900" dirty="0">
                          <a:effectLst/>
                        </a:rPr>
                        <a:t>Air lift able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900" dirty="0">
                          <a:effectLst/>
                        </a:rPr>
                        <a:t>Basic kit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900" dirty="0">
                          <a:effectLst/>
                        </a:rPr>
                        <a:t>Below sphere standards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900" dirty="0">
                          <a:effectLst/>
                        </a:rPr>
                        <a:t>Lifespan: 3 to 6 months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63" marR="58063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900">
                          <a:effectLst/>
                        </a:rPr>
                        <a:t>Truck transportation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900">
                          <a:effectLst/>
                        </a:rPr>
                        <a:t>Standards kits in pipeline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900">
                          <a:effectLst/>
                        </a:rPr>
                        <a:t>According Sphere standards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900">
                          <a:effectLst/>
                        </a:rPr>
                        <a:t>Lifespan: 3 to 6 months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63" marR="58063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900">
                          <a:effectLst/>
                        </a:rPr>
                        <a:t>Truck transportation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900">
                          <a:effectLst/>
                        </a:rPr>
                        <a:t>Top up kits on Standard E shelter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900">
                          <a:effectLst/>
                        </a:rPr>
                        <a:t>According Sphere standards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900">
                          <a:effectLst/>
                        </a:rPr>
                        <a:t>Reinforced structure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900">
                          <a:effectLst/>
                        </a:rPr>
                        <a:t>Lifespan: 6 to 12 months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63" marR="58063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900">
                          <a:effectLst/>
                        </a:rPr>
                        <a:t>Truck transportation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900">
                          <a:effectLst/>
                        </a:rPr>
                        <a:t>Design acceptable by local culture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900">
                          <a:effectLst/>
                        </a:rPr>
                        <a:t>Structure fully reinforced and stable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900">
                          <a:effectLst/>
                        </a:rPr>
                        <a:t>Wall using flexible materials acceptable as last resorts.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900">
                          <a:effectLst/>
                        </a:rPr>
                        <a:t>70 % of the materials shall be reusable and transportable.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900">
                          <a:effectLst/>
                        </a:rPr>
                        <a:t>Lifespan: 12 to 24 months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63" marR="58063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900">
                          <a:effectLst/>
                        </a:rPr>
                        <a:t>Truck transportation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900">
                          <a:effectLst/>
                        </a:rPr>
                        <a:t>Design acceptable by local culture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900">
                          <a:effectLst/>
                        </a:rPr>
                        <a:t>Structure fully reinforced and stable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900">
                          <a:effectLst/>
                        </a:rPr>
                        <a:t>Wall using infilling or durable materials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900">
                          <a:effectLst/>
                        </a:rPr>
                        <a:t>Roof potentially upgraded with thatch or CGI sheets.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900">
                          <a:effectLst/>
                        </a:rPr>
                        <a:t>Lifespan: over 12 months (to 10 years)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900">
                          <a:effectLst/>
                        </a:rPr>
                        <a:t>Proper door, wall base and slab provided.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63" marR="58063" marT="0" marB="0"/>
                </a:tc>
              </a:tr>
              <a:tr h="16446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Applicable when …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63" marR="58063" marT="0" marB="0" vert="vert27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900">
                          <a:effectLst/>
                        </a:rPr>
                        <a:t>For ‘harsh to reach’ area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63" marR="58063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900">
                          <a:effectLst/>
                        </a:rPr>
                        <a:t>Road transport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900">
                          <a:effectLst/>
                        </a:rPr>
                        <a:t>Common kit applying as baseline for all situations.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63" marR="58063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900" dirty="0">
                          <a:effectLst/>
                        </a:rPr>
                        <a:t>Road transport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900" dirty="0">
                          <a:effectLst/>
                        </a:rPr>
                        <a:t>Mid stay foreseen </a:t>
                      </a:r>
                      <a:r>
                        <a:rPr lang="en-US" sz="900" dirty="0" smtClean="0">
                          <a:effectLst/>
                        </a:rPr>
                        <a:t>(over 2 seasons)) </a:t>
                      </a:r>
                      <a:endParaRPr lang="en-US" sz="900" dirty="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900" dirty="0">
                          <a:effectLst/>
                        </a:rPr>
                        <a:t>Unsecured returns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900" dirty="0">
                          <a:effectLst/>
                        </a:rPr>
                        <a:t>Land Tenure un-cleared (population stranded or in transit)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900" dirty="0">
                          <a:effectLst/>
                        </a:rPr>
                        <a:t>P.O.C.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63" marR="58063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900">
                          <a:effectLst/>
                        </a:rPr>
                        <a:t>Road transport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900">
                          <a:effectLst/>
                        </a:rPr>
                        <a:t>Mid stay foreseen (over 6 months)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900">
                          <a:effectLst/>
                        </a:rPr>
                        <a:t>Secured returns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900">
                          <a:effectLst/>
                        </a:rPr>
                        <a:t>P.O.C. with high security constraint (closed PoC)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900">
                          <a:effectLst/>
                        </a:rPr>
                        <a:t>Land Tenure cleared.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63" marR="58063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900" dirty="0">
                          <a:effectLst/>
                        </a:rPr>
                        <a:t>Road transport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900" dirty="0">
                          <a:effectLst/>
                        </a:rPr>
                        <a:t>Secured returns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900" dirty="0">
                          <a:effectLst/>
                        </a:rPr>
                        <a:t>Land Tenure fully cleared and documented.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63" marR="58063" marT="0" marB="0"/>
                </a:tc>
              </a:tr>
            </a:tbl>
          </a:graphicData>
        </a:graphic>
      </p:graphicFrame>
      <p:pic>
        <p:nvPicPr>
          <p:cNvPr id="103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05" y="316417"/>
            <a:ext cx="1190625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45" t="28320" r="13577" b="28906"/>
          <a:stretch>
            <a:fillRect/>
          </a:stretch>
        </p:blipFill>
        <p:spPr bwMode="auto">
          <a:xfrm>
            <a:off x="2497058" y="332591"/>
            <a:ext cx="1019175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35" b="13962"/>
          <a:stretch>
            <a:fillRect/>
          </a:stretch>
        </p:blipFill>
        <p:spPr bwMode="auto">
          <a:xfrm>
            <a:off x="4111055" y="318303"/>
            <a:ext cx="1076325" cy="88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24" b="15286"/>
          <a:stretch>
            <a:fillRect/>
          </a:stretch>
        </p:blipFill>
        <p:spPr bwMode="auto">
          <a:xfrm>
            <a:off x="5796136" y="260247"/>
            <a:ext cx="1066800" cy="90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63" t="6241" r="18980" b="17732"/>
          <a:stretch>
            <a:fillRect/>
          </a:stretch>
        </p:blipFill>
        <p:spPr bwMode="auto">
          <a:xfrm>
            <a:off x="7665541" y="288822"/>
            <a:ext cx="885825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750888" y="15970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15"/>
          <p:cNvSpPr>
            <a:spLocks noChangeArrowheads="1"/>
          </p:cNvSpPr>
          <p:nvPr/>
        </p:nvSpPr>
        <p:spPr bwMode="auto">
          <a:xfrm>
            <a:off x="107504" y="6021288"/>
            <a:ext cx="3017837" cy="635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16"/>
          <p:cNvSpPr>
            <a:spLocks noChangeArrowheads="1"/>
          </p:cNvSpPr>
          <p:nvPr/>
        </p:nvSpPr>
        <p:spPr bwMode="auto">
          <a:xfrm>
            <a:off x="27341" y="6056183"/>
            <a:ext cx="336181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[</a:t>
            </a:r>
            <a:r>
              <a:rPr kumimoji="0" lang="en-US" altLang="en-US" sz="1000" b="0" i="0" u="none" strike="noStrike" cap="none" normalizeH="0" baseline="3000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1]</a:t>
            </a:r>
            <a:r>
              <a:rPr kumimoji="0" lang="en-US" altLang="en-US" sz="10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8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Excluding plastic sheet. Reusable target mainly the structural elements.</a:t>
            </a:r>
            <a:endParaRPr kumimoji="0" lang="en-US" altLang="en-US" sz="800" b="0" i="0" u="none" strike="noStrike" cap="none" normalizeH="0" baseline="0" dirty="0" smtClean="0" bmk="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3000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[2]</a:t>
            </a: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Corrugated Gauge Iron or tin also called tin sheet. Gauge under 28 or 26 </a:t>
            </a: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8411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05" y="316417"/>
            <a:ext cx="1190625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45" t="28320" r="13577" b="28906"/>
          <a:stretch>
            <a:fillRect/>
          </a:stretch>
        </p:blipFill>
        <p:spPr bwMode="auto">
          <a:xfrm>
            <a:off x="2497058" y="332591"/>
            <a:ext cx="1019175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35" b="13962"/>
          <a:stretch>
            <a:fillRect/>
          </a:stretch>
        </p:blipFill>
        <p:spPr bwMode="auto">
          <a:xfrm>
            <a:off x="4111055" y="318303"/>
            <a:ext cx="1076325" cy="88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24" b="15286"/>
          <a:stretch>
            <a:fillRect/>
          </a:stretch>
        </p:blipFill>
        <p:spPr bwMode="auto">
          <a:xfrm>
            <a:off x="5796136" y="260247"/>
            <a:ext cx="1066800" cy="90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63" t="6241" r="18980" b="17732"/>
          <a:stretch>
            <a:fillRect/>
          </a:stretch>
        </p:blipFill>
        <p:spPr bwMode="auto">
          <a:xfrm>
            <a:off x="7665541" y="288822"/>
            <a:ext cx="885825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3590507"/>
              </p:ext>
            </p:extLst>
          </p:nvPr>
        </p:nvGraphicFramePr>
        <p:xfrm>
          <a:off x="179512" y="1196752"/>
          <a:ext cx="8712969" cy="52997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7924"/>
                <a:gridCol w="1677009"/>
                <a:gridCol w="1677009"/>
                <a:gridCol w="1677009"/>
                <a:gridCol w="1677009"/>
                <a:gridCol w="1677009"/>
              </a:tblGrid>
              <a:tr h="3739593"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Proposed kits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52" marR="60952" marT="0" marB="0" vert="vert27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2 Plastic Sheeting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30 meter linear of 6mm or 7 mm nylon rope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6 Pegs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Tools: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Hoe according distribution scheme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52" marR="6095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3 Plastic Sheeting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2 Rubber binding ties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30 meter linear of 6mm or 7 mm nylon rope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2 Bundle or bamboo (10 pieces each)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4 wooden </a:t>
                      </a:r>
                      <a:r>
                        <a:rPr lang="en-US" sz="1000" dirty="0">
                          <a:effectLst/>
                        </a:rPr>
                        <a:t>poles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36 sand bags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Tools: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Hoe according distribution scheme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52" marR="6095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Top up kit: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8 </a:t>
                      </a:r>
                      <a:r>
                        <a:rPr lang="en-US" sz="1000" dirty="0">
                          <a:effectLst/>
                        </a:rPr>
                        <a:t>extra wooden </a:t>
                      </a:r>
                      <a:r>
                        <a:rPr lang="en-US" sz="1000" dirty="0" smtClean="0">
                          <a:effectLst/>
                        </a:rPr>
                        <a:t>poles (total shall be 12 poles)</a:t>
                      </a:r>
                      <a:endParaRPr lang="en-US" sz="10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3 bundles of bamboo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10 extra sand </a:t>
                      </a:r>
                      <a:r>
                        <a:rPr lang="en-US" sz="1000" dirty="0" smtClean="0">
                          <a:effectLst/>
                        </a:rPr>
                        <a:t>bags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200 g nails </a:t>
                      </a:r>
                      <a:r>
                        <a:rPr lang="en-US" sz="1000" baseline="0" dirty="0" smtClean="0">
                          <a:effectLst/>
                        </a:rPr>
                        <a:t> for structure (30 nails) on 6 inches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 smtClean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Tools: according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 smtClean="0">
                        <a:effectLst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effectLst/>
                        </a:rPr>
                        <a:t>Optional 400 g of roofing nails 2,5” (around 120 nails) not from the pipeline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effectLst/>
                        </a:rPr>
                        <a:t>If design use non split bamboo add 50 ml of 1.2 mm metal wire to tie (around 500 g)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 smtClean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52" marR="60952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000" dirty="0">
                          <a:effectLst/>
                        </a:rPr>
                        <a:t>To be defined by T Shelter agencies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000" dirty="0">
                          <a:effectLst/>
                        </a:rPr>
                        <a:t>Shall preferably use timber structure (for repairs, conversion etc.)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000" dirty="0">
                          <a:effectLst/>
                        </a:rPr>
                        <a:t>Shall preferably being locally produced.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000" dirty="0">
                          <a:effectLst/>
                        </a:rPr>
                        <a:t>Shall avoid or reduce plastic sheeting, polyethylene materials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000" dirty="0">
                          <a:effectLst/>
                        </a:rPr>
                        <a:t>80 % of materials shall be locally (south sudan) materials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52" marR="6095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18 to 20 poles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10 bamboo bundles (doubling wattle for wall)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2 plastic sheeting for temporary roof (if needed)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2 plastic sheeting for temporary wall (if needed)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100 ml of 1.2 mm metal wire (around 1 kg)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70 hollow cements block for floor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2 cement bags for block mortar and slabs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Ironmongery and nails, 1 pair of hinge, 2 lock 1 small 1 big, padlock, ½ 5 hinge nails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2 timber 2x4 + half iron sheet (door leaf)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52" marR="60952" marT="0" marB="0"/>
                </a:tc>
              </a:tr>
              <a:tr h="1230257"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Costs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52" marR="60952" marT="0" marB="0" vert="vert27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Cost : 61.7 USD (without transport)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52" marR="6095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Cost : 153.3 USD (without transport)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52" marR="6095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Cost total: 225 USD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Cost for the top up kit: 60 to 70 USD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Cost on 10 000 units = 700 000 USD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52" marR="6095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52" marR="6095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Total cost 450 to 475 USD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52" marR="60952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751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Structural components, bracing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79913" y="2924944"/>
            <a:ext cx="4714800" cy="1481957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With winds or any other loads, non braced structures may drift, twist or lean.</a:t>
            </a:r>
          </a:p>
          <a:p>
            <a:endParaRPr lang="en-US" dirty="0"/>
          </a:p>
          <a:p>
            <a:r>
              <a:rPr lang="en-US" dirty="0" smtClean="0"/>
              <a:t>Bracing should be done on the structure, in filling material are just helping.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505"/>
          <a:stretch/>
        </p:blipFill>
        <p:spPr>
          <a:xfrm>
            <a:off x="3995936" y="332657"/>
            <a:ext cx="1824685" cy="24482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328" y="332656"/>
            <a:ext cx="2969567" cy="19689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330" y="2379862"/>
            <a:ext cx="2969566" cy="19818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892"/>
          <a:stretch/>
        </p:blipFill>
        <p:spPr>
          <a:xfrm>
            <a:off x="6417123" y="315404"/>
            <a:ext cx="2103970" cy="1748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824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3" y="5338871"/>
            <a:ext cx="8387209" cy="103638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Even Multiple vertical poles could lean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22" b="9804"/>
          <a:stretch/>
        </p:blipFill>
        <p:spPr>
          <a:xfrm>
            <a:off x="0" y="154649"/>
            <a:ext cx="3673590" cy="23042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5" t="22194" r="1912" b="16231"/>
          <a:stretch/>
        </p:blipFill>
        <p:spPr>
          <a:xfrm>
            <a:off x="3660222" y="210900"/>
            <a:ext cx="3670592" cy="22480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66348"/>
            <a:ext cx="3673590" cy="291205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9" t="3353" r="2123" b="754"/>
          <a:stretch/>
        </p:blipFill>
        <p:spPr>
          <a:xfrm>
            <a:off x="3660222" y="2458906"/>
            <a:ext cx="3072018" cy="2883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128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" y="2463585"/>
            <a:ext cx="7772400" cy="1500187"/>
          </a:xfrm>
        </p:spPr>
        <p:txBody>
          <a:bodyPr/>
          <a:lstStyle/>
          <a:p>
            <a:r>
              <a:rPr lang="en-US" dirty="0" smtClean="0"/>
              <a:t>Global communities in </a:t>
            </a:r>
            <a:r>
              <a:rPr lang="en-US" dirty="0" err="1" smtClean="0"/>
              <a:t>Abey</a:t>
            </a:r>
            <a:r>
              <a:rPr lang="en-US" dirty="0" smtClean="0"/>
              <a:t>, developed a design taking account evolution to more permanent shelter using wattle and daub technics. 12 m2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21701"/>
            <a:ext cx="3851920" cy="30919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413" y="121701"/>
            <a:ext cx="4617633" cy="3091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540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535240"/>
            <a:ext cx="7772400" cy="702071"/>
          </a:xfrm>
        </p:spPr>
        <p:txBody>
          <a:bodyPr/>
          <a:lstStyle/>
          <a:p>
            <a:r>
              <a:rPr lang="en-US" dirty="0" smtClean="0"/>
              <a:t>Wattle &amp; Daub general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07903" y="4005064"/>
            <a:ext cx="4786809" cy="401836"/>
          </a:xfrm>
        </p:spPr>
        <p:txBody>
          <a:bodyPr/>
          <a:lstStyle/>
          <a:p>
            <a:r>
              <a:rPr lang="en-US" dirty="0" smtClean="0"/>
              <a:t>Global Communities, </a:t>
            </a:r>
            <a:r>
              <a:rPr lang="en-US" dirty="0" err="1" smtClean="0"/>
              <a:t>Abey</a:t>
            </a:r>
            <a:r>
              <a:rPr lang="en-US" dirty="0" smtClean="0"/>
              <a:t> 2014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052" y="409464"/>
            <a:ext cx="2609850" cy="1752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409464"/>
            <a:ext cx="4803442" cy="35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144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19" y="4653136"/>
            <a:ext cx="8717765" cy="1362075"/>
          </a:xfrm>
        </p:spPr>
        <p:txBody>
          <a:bodyPr/>
          <a:lstStyle/>
          <a:p>
            <a:r>
              <a:rPr lang="en-US" dirty="0"/>
              <a:t>Wattle &amp; Daub </a:t>
            </a:r>
            <a:r>
              <a:rPr lang="en-US" dirty="0" smtClean="0"/>
              <a:t>Specifications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5" y="620689"/>
            <a:ext cx="4608512" cy="3786212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Clay soil as black cotton soil are useable with wattle and daub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Possibility to amend with fibers or sand in order to reduce shrinks. For fiber better to use animal (hair) if termite are very common on site.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Reinforcing the wall in filling do NOT dispense or proper bracing.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In order to save materials, the main structure could be done with wooden pole and a secondary structures with Bamboo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4806" y="404665"/>
            <a:ext cx="3054479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745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3479" y="3212977"/>
            <a:ext cx="4239001" cy="1080120"/>
          </a:xfrm>
        </p:spPr>
        <p:txBody>
          <a:bodyPr>
            <a:noAutofit/>
          </a:bodyPr>
          <a:lstStyle/>
          <a:p>
            <a:r>
              <a:rPr lang="en-US" sz="1800" dirty="0" smtClean="0"/>
              <a:t>Structure using wooden poles, bamboo culms &amp; bamboo lattices</a:t>
            </a:r>
            <a:endParaRPr lang="en-US" sz="1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53478" y="4293097"/>
            <a:ext cx="3946505" cy="1944215"/>
          </a:xfrm>
        </p:spPr>
        <p:txBody>
          <a:bodyPr>
            <a:normAutofit fontScale="850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Primary structure 9 vertical elements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Rigidity </a:t>
            </a:r>
            <a:r>
              <a:rPr lang="en-US" dirty="0"/>
              <a:t>e</a:t>
            </a:r>
            <a:r>
              <a:rPr lang="en-US" dirty="0" smtClean="0"/>
              <a:t>nsured on upper frame with wooden pole or similar elements.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Door reinforced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Secondary frame made with bamboo culms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Lattices (optional) to act as wattle.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0" y="116631"/>
            <a:ext cx="4603319" cy="29281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98"/>
          <a:stretch/>
        </p:blipFill>
        <p:spPr>
          <a:xfrm>
            <a:off x="4653480" y="116633"/>
            <a:ext cx="4490520" cy="29281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5" y="3043221"/>
            <a:ext cx="4594924" cy="3194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973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ENA Shelter Cluster Powerpoint Template V 1 0 - MYN">
  <a:themeElements>
    <a:clrScheme name="Shelter Cluster 3 Soft">
      <a:dk1>
        <a:sysClr val="windowText" lastClr="000000"/>
      </a:dk1>
      <a:lt1>
        <a:sysClr val="window" lastClr="FFFFFF"/>
      </a:lt1>
      <a:dk2>
        <a:srgbClr val="04314C"/>
      </a:dk2>
      <a:lt2>
        <a:srgbClr val="F6F6F6"/>
      </a:lt2>
      <a:accent1>
        <a:srgbClr val="365A70"/>
      </a:accent1>
      <a:accent2>
        <a:srgbClr val="FFC133"/>
      </a:accent2>
      <a:accent3>
        <a:srgbClr val="994345"/>
      </a:accent3>
      <a:accent4>
        <a:srgbClr val="84C559"/>
      </a:accent4>
      <a:accent5>
        <a:srgbClr val="FD3333"/>
      </a:accent5>
      <a:accent6>
        <a:srgbClr val="459FD5"/>
      </a:accent6>
      <a:hlink>
        <a:srgbClr val="994345"/>
      </a:hlink>
      <a:folHlink>
        <a:srgbClr val="7030A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Shelter Cluster Powerpoint Template V 1 0 - MYN</Template>
  <TotalTime>817</TotalTime>
  <Words>891</Words>
  <Application>Microsoft Office PowerPoint</Application>
  <PresentationFormat>On-screen Show (4:3)</PresentationFormat>
  <Paragraphs>202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MENA Shelter Cluster Powerpoint Template V 1 0 - MYN</vt:lpstr>
      <vt:lpstr>Warm, Humid climate</vt:lpstr>
      <vt:lpstr>PowerPoint Presentation</vt:lpstr>
      <vt:lpstr>PowerPoint Presentation</vt:lpstr>
      <vt:lpstr>Structural components, bracing</vt:lpstr>
      <vt:lpstr>Even Multiple vertical poles could lean</vt:lpstr>
      <vt:lpstr>PowerPoint Presentation</vt:lpstr>
      <vt:lpstr>Wattle &amp; Daub general</vt:lpstr>
      <vt:lpstr>Wattle &amp; Daub Specifications</vt:lpstr>
      <vt:lpstr>Structure using wooden poles, bamboo culms &amp; bamboo lattices</vt:lpstr>
      <vt:lpstr>Ventilation principles</vt:lpstr>
      <vt:lpstr>Ventilation (example)</vt:lpstr>
      <vt:lpstr>Roof types</vt:lpstr>
      <vt:lpstr>Roof structure, importance of tie or collars for the trusses.</vt:lpstr>
      <vt:lpstr>Permanent Shelter (Example)</vt:lpstr>
      <vt:lpstr>PowerPoint Presentation</vt:lpstr>
      <vt:lpstr>Axonometric View</vt:lpstr>
      <vt:lpstr>PowerPoint Presentation</vt:lpstr>
      <vt:lpstr>Useful Addresses, sites &amp; links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</dc:creator>
  <cp:lastModifiedBy>SJeanBaptiste</cp:lastModifiedBy>
  <cp:revision>63</cp:revision>
  <cp:lastPrinted>2013-03-26T11:03:47Z</cp:lastPrinted>
  <dcterms:created xsi:type="dcterms:W3CDTF">2013-08-07T15:00:29Z</dcterms:created>
  <dcterms:modified xsi:type="dcterms:W3CDTF">2014-08-28T08:22:44Z</dcterms:modified>
</cp:coreProperties>
</file>