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8" r:id="rId5"/>
    <p:sldId id="259" r:id="rId6"/>
    <p:sldId id="263" r:id="rId7"/>
    <p:sldId id="269" r:id="rId8"/>
    <p:sldId id="260" r:id="rId9"/>
    <p:sldId id="261" r:id="rId10"/>
    <p:sldId id="262" r:id="rId11"/>
    <p:sldId id="265" r:id="rId12"/>
    <p:sldId id="266" r:id="rId13"/>
    <p:sldId id="270"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48" d="100"/>
          <a:sy n="48" d="100"/>
        </p:scale>
        <p:origin x="-136" y="-7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02/07/15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02/07/15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02/07/15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02/07/15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02/07/15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02/07/15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02/07/15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02/07/15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www.vnso.gov.v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Statistics on housing in </a:t>
            </a:r>
            <a:r>
              <a:rPr lang="en-US" dirty="0" err="1" smtClean="0"/>
              <a:t>vanuatu</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Shelter Cluster Meeting – Informational Presentation</a:t>
            </a:r>
          </a:p>
          <a:p>
            <a:r>
              <a:rPr lang="en-US" dirty="0" smtClean="0"/>
              <a:t>2 July, 2015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73" y="5581073"/>
            <a:ext cx="1857634" cy="1086002"/>
          </a:xfrm>
          <a:prstGeom prst="rect">
            <a:avLst/>
          </a:prstGeom>
        </p:spPr>
      </p:pic>
    </p:spTree>
    <p:extLst>
      <p:ext uri="{BB962C8B-B14F-4D97-AF65-F5344CB8AC3E}">
        <p14:creationId xmlns:p14="http://schemas.microsoft.com/office/powerpoint/2010/main" val="350496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764373"/>
            <a:ext cx="11169317" cy="1293028"/>
          </a:xfrm>
        </p:spPr>
        <p:txBody>
          <a:bodyPr/>
          <a:lstStyle/>
          <a:p>
            <a:r>
              <a:rPr lang="en-US" dirty="0" smtClean="0"/>
              <a:t>Household Characteristics – Questions from 2010 HIES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9557" y="2201780"/>
            <a:ext cx="8744889" cy="310414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557" y="5305926"/>
            <a:ext cx="8744889" cy="1397796"/>
          </a:xfrm>
          <a:prstGeom prst="rect">
            <a:avLst/>
          </a:prstGeom>
        </p:spPr>
      </p:pic>
    </p:spTree>
    <p:extLst>
      <p:ext uri="{BB962C8B-B14F-4D97-AF65-F5344CB8AC3E}">
        <p14:creationId xmlns:p14="http://schemas.microsoft.com/office/powerpoint/2010/main" val="186917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Characteristics Reported from HIES</a:t>
            </a:r>
            <a:endParaRPr lang="en-US" dirty="0"/>
          </a:p>
        </p:txBody>
      </p:sp>
      <p:sp>
        <p:nvSpPr>
          <p:cNvPr id="3" name="Content Placeholder 2"/>
          <p:cNvSpPr>
            <a:spLocks noGrp="1"/>
          </p:cNvSpPr>
          <p:nvPr>
            <p:ph idx="1"/>
          </p:nvPr>
        </p:nvSpPr>
        <p:spPr/>
        <p:txBody>
          <a:bodyPr>
            <a:normAutofit/>
          </a:bodyPr>
          <a:lstStyle/>
          <a:p>
            <a:r>
              <a:rPr lang="en-US" dirty="0" smtClean="0"/>
              <a:t>Chapter 3 (</a:t>
            </a:r>
            <a:r>
              <a:rPr lang="en-US" dirty="0" err="1" smtClean="0"/>
              <a:t>pp</a:t>
            </a:r>
            <a:r>
              <a:rPr lang="en-US" dirty="0" smtClean="0"/>
              <a:t> 48-63 with narrative analysis, charts, diagrams)</a:t>
            </a:r>
          </a:p>
          <a:p>
            <a:r>
              <a:rPr lang="en-US" dirty="0" smtClean="0"/>
              <a:t>Classification for housing used in analysis of HIES:</a:t>
            </a:r>
          </a:p>
          <a:p>
            <a:endParaRPr lang="en-US" dirty="0" smtClean="0"/>
          </a:p>
          <a:p>
            <a:pPr marL="0" indent="0" algn="just">
              <a:buNone/>
            </a:pPr>
            <a:r>
              <a:rPr lang="en-US" sz="2000" i="1" dirty="0" smtClean="0"/>
              <a:t>“Permanent </a:t>
            </a:r>
            <a:r>
              <a:rPr lang="en-US" sz="2000" i="1" dirty="0"/>
              <a:t>houses are those constructed out of cement blocks or wood (including </a:t>
            </a:r>
            <a:r>
              <a:rPr lang="en-US" sz="2000" i="1" dirty="0" err="1"/>
              <a:t>masonite</a:t>
            </a:r>
            <a:r>
              <a:rPr lang="en-US" sz="2000" i="1" dirty="0"/>
              <a:t> sheeting), with a </a:t>
            </a:r>
            <a:r>
              <a:rPr lang="en-US" sz="2000" i="1" dirty="0" err="1"/>
              <a:t>galvanised</a:t>
            </a:r>
            <a:r>
              <a:rPr lang="en-US" sz="2000" i="1" dirty="0"/>
              <a:t> iron or similar roof and cement floor. Some permanent houses are constructed entirely out of </a:t>
            </a:r>
            <a:r>
              <a:rPr lang="en-US" sz="2000" i="1" dirty="0" err="1"/>
              <a:t>galvanised</a:t>
            </a:r>
            <a:r>
              <a:rPr lang="en-US" sz="2000" i="1" dirty="0"/>
              <a:t> iron sheeting. Houses which are mixed typically have some permanent and some traditional materials, such as an iron roof and concrete floor with woven thatch walls. Makeshift houses are generally made out of whatever materials were available to the household at the time of construction so can be a mix of both permanent and traditional materials, as well as plastic or other tarpaulin covers, cardboard and so on</a:t>
            </a:r>
            <a:r>
              <a:rPr lang="en-US" sz="2000" i="1" dirty="0" smtClean="0"/>
              <a:t>.” (HIES, 48)</a:t>
            </a:r>
            <a:endParaRPr lang="en-US" sz="2000" i="1" dirty="0"/>
          </a:p>
        </p:txBody>
      </p:sp>
    </p:spTree>
    <p:extLst>
      <p:ext uri="{BB962C8B-B14F-4D97-AF65-F5344CB8AC3E}">
        <p14:creationId xmlns:p14="http://schemas.microsoft.com/office/powerpoint/2010/main" val="121439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Characteristics Reported from HIES</a:t>
            </a:r>
            <a:endParaRPr lang="en-US" dirty="0"/>
          </a:p>
        </p:txBody>
      </p:sp>
      <p:sp>
        <p:nvSpPr>
          <p:cNvPr id="3" name="Content Placeholder 2"/>
          <p:cNvSpPr>
            <a:spLocks noGrp="1"/>
          </p:cNvSpPr>
          <p:nvPr>
            <p:ph idx="1"/>
          </p:nvPr>
        </p:nvSpPr>
        <p:spPr/>
        <p:txBody>
          <a:bodyPr>
            <a:normAutofit/>
          </a:bodyPr>
          <a:lstStyle/>
          <a:p>
            <a:r>
              <a:rPr lang="en-US" dirty="0" smtClean="0"/>
              <a:t>HH migration</a:t>
            </a:r>
          </a:p>
          <a:p>
            <a:r>
              <a:rPr lang="en-US" dirty="0" smtClean="0"/>
              <a:t>HH type (using classifications)</a:t>
            </a:r>
          </a:p>
          <a:p>
            <a:r>
              <a:rPr lang="en-US" dirty="0" smtClean="0"/>
              <a:t>HH sources of fuel, lighting, drinking water</a:t>
            </a:r>
          </a:p>
          <a:p>
            <a:r>
              <a:rPr lang="en-US" dirty="0" smtClean="0"/>
              <a:t>HH proportion with “improved” toilet facility</a:t>
            </a:r>
          </a:p>
          <a:p>
            <a:r>
              <a:rPr lang="en-US" dirty="0" smtClean="0"/>
              <a:t>HH expenditure analysis</a:t>
            </a:r>
          </a:p>
          <a:p>
            <a:r>
              <a:rPr lang="en-US" dirty="0" smtClean="0"/>
              <a:t>10 pages of tables providing information at disaggregated levels (area, Province)</a:t>
            </a:r>
            <a:endParaRPr lang="en-US" dirty="0"/>
          </a:p>
        </p:txBody>
      </p:sp>
    </p:spTree>
    <p:extLst>
      <p:ext uri="{BB962C8B-B14F-4D97-AF65-F5344CB8AC3E}">
        <p14:creationId xmlns:p14="http://schemas.microsoft.com/office/powerpoint/2010/main" val="4682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updates</a:t>
            </a:r>
            <a:endParaRPr lang="en-US" dirty="0"/>
          </a:p>
        </p:txBody>
      </p:sp>
      <p:sp>
        <p:nvSpPr>
          <p:cNvPr id="3" name="Content Placeholder 2"/>
          <p:cNvSpPr>
            <a:spLocks noGrp="1"/>
          </p:cNvSpPr>
          <p:nvPr>
            <p:ph idx="1"/>
          </p:nvPr>
        </p:nvSpPr>
        <p:spPr/>
        <p:txBody>
          <a:bodyPr/>
          <a:lstStyle/>
          <a:p>
            <a:r>
              <a:rPr lang="en-US" sz="3200" dirty="0" smtClean="0"/>
              <a:t>2016 Post Pam Mini Census</a:t>
            </a:r>
          </a:p>
          <a:p>
            <a:r>
              <a:rPr lang="en-US" sz="3200" smtClean="0"/>
              <a:t>2016 HIES</a:t>
            </a:r>
            <a:endParaRPr lang="en-US" sz="32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Happy to answer questions on methodology used by VNSO with collection of housing data and production of housing characteristics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805" y="1418146"/>
            <a:ext cx="1857634" cy="1086002"/>
          </a:xfrm>
          <a:prstGeom prst="rect">
            <a:avLst/>
          </a:prstGeom>
        </p:spPr>
      </p:pic>
    </p:spTree>
    <p:extLst>
      <p:ext uri="{BB962C8B-B14F-4D97-AF65-F5344CB8AC3E}">
        <p14:creationId xmlns:p14="http://schemas.microsoft.com/office/powerpoint/2010/main" val="190245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collected by VNSO</a:t>
            </a:r>
            <a:endParaRPr lang="en-US" dirty="0"/>
          </a:p>
        </p:txBody>
      </p:sp>
      <p:sp>
        <p:nvSpPr>
          <p:cNvPr id="3" name="Content Placeholder 2"/>
          <p:cNvSpPr>
            <a:spLocks noGrp="1"/>
          </p:cNvSpPr>
          <p:nvPr>
            <p:ph idx="1"/>
          </p:nvPr>
        </p:nvSpPr>
        <p:spPr/>
        <p:txBody>
          <a:bodyPr>
            <a:normAutofit lnSpcReduction="10000"/>
          </a:bodyPr>
          <a:lstStyle/>
          <a:p>
            <a:r>
              <a:rPr lang="en-US" dirty="0" smtClean="0"/>
              <a:t>National Population and Housing Census (</a:t>
            </a:r>
            <a:r>
              <a:rPr lang="en-US" dirty="0" err="1" smtClean="0"/>
              <a:t>Vol</a:t>
            </a:r>
            <a:r>
              <a:rPr lang="en-US" dirty="0" smtClean="0"/>
              <a:t> 1 &amp; 2) </a:t>
            </a:r>
          </a:p>
          <a:p>
            <a:pPr lvl="1"/>
            <a:r>
              <a:rPr lang="en-US" dirty="0" smtClean="0"/>
              <a:t>Comprehensive, 10 year frame</a:t>
            </a:r>
          </a:p>
          <a:p>
            <a:pPr lvl="1"/>
            <a:r>
              <a:rPr lang="en-US" dirty="0" smtClean="0"/>
              <a:t>Last collected 2009</a:t>
            </a:r>
          </a:p>
          <a:p>
            <a:pPr lvl="1"/>
            <a:r>
              <a:rPr lang="en-US" dirty="0" smtClean="0"/>
              <a:t>Next expected 2019</a:t>
            </a:r>
          </a:p>
          <a:p>
            <a:pPr lvl="1"/>
            <a:endParaRPr lang="en-US" dirty="0"/>
          </a:p>
          <a:p>
            <a:r>
              <a:rPr lang="en-US" dirty="0" smtClean="0"/>
              <a:t>Household Income and Expenditure Survey</a:t>
            </a:r>
          </a:p>
          <a:p>
            <a:pPr lvl="1"/>
            <a:r>
              <a:rPr lang="en-US" dirty="0" smtClean="0"/>
              <a:t>Sample survey, 3-5 year frame</a:t>
            </a:r>
          </a:p>
          <a:p>
            <a:pPr lvl="1"/>
            <a:r>
              <a:rPr lang="en-US" dirty="0" smtClean="0"/>
              <a:t>Last collected 2010, with unreported 2013 data                                                    from Pacific Living Standards Survey</a:t>
            </a:r>
          </a:p>
          <a:p>
            <a:pPr lvl="1"/>
            <a:r>
              <a:rPr lang="en-US" dirty="0" smtClean="0"/>
              <a:t>Next expected 2016</a:t>
            </a:r>
          </a:p>
          <a:p>
            <a:pPr lvl="1"/>
            <a:endParaRPr lang="en-US" dirty="0"/>
          </a:p>
          <a:p>
            <a:r>
              <a:rPr lang="en-US" dirty="0" smtClean="0"/>
              <a:t>All publications available online, </a:t>
            </a:r>
            <a:r>
              <a:rPr lang="en-US" dirty="0" smtClean="0">
                <a:hlinkClick r:id="rId2"/>
              </a:rPr>
              <a:t>www.vnso.gov.vu</a:t>
            </a:r>
            <a:r>
              <a:rPr lang="en-US" dirty="0" smtClean="0"/>
              <a:t> </a:t>
            </a:r>
          </a:p>
        </p:txBody>
      </p:sp>
      <p:pic>
        <p:nvPicPr>
          <p:cNvPr id="6" name="Picture 5" descr="Vol1.png"/>
          <p:cNvPicPr>
            <a:picLocks noChangeAspect="1"/>
          </p:cNvPicPr>
          <p:nvPr/>
        </p:nvPicPr>
        <p:blipFill>
          <a:blip r:embed="rId3"/>
          <a:stretch>
            <a:fillRect/>
          </a:stretch>
        </p:blipFill>
        <p:spPr>
          <a:xfrm>
            <a:off x="8055195" y="1828800"/>
            <a:ext cx="1967346" cy="27418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5008" y="3619947"/>
            <a:ext cx="1695756" cy="243037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1084" y="4427621"/>
            <a:ext cx="1720916" cy="2430379"/>
          </a:xfrm>
          <a:prstGeom prst="rect">
            <a:avLst/>
          </a:prstGeom>
        </p:spPr>
      </p:pic>
    </p:spTree>
    <p:extLst>
      <p:ext uri="{BB962C8B-B14F-4D97-AF65-F5344CB8AC3E}">
        <p14:creationId xmlns:p14="http://schemas.microsoft.com/office/powerpoint/2010/main" val="203120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collection</a:t>
            </a:r>
            <a:endParaRPr lang="en-US" dirty="0"/>
          </a:p>
        </p:txBody>
      </p:sp>
      <p:sp>
        <p:nvSpPr>
          <p:cNvPr id="3" name="Content Placeholder 2"/>
          <p:cNvSpPr>
            <a:spLocks noGrp="1"/>
          </p:cNvSpPr>
          <p:nvPr>
            <p:ph idx="1"/>
          </p:nvPr>
        </p:nvSpPr>
        <p:spPr/>
        <p:txBody>
          <a:bodyPr/>
          <a:lstStyle/>
          <a:p>
            <a:r>
              <a:rPr lang="en-US" dirty="0" smtClean="0"/>
              <a:t>VNSO is the Official </a:t>
            </a:r>
            <a:r>
              <a:rPr lang="en-US" dirty="0" err="1" smtClean="0"/>
              <a:t>enity</a:t>
            </a:r>
            <a:r>
              <a:rPr lang="en-US" dirty="0" smtClean="0"/>
              <a:t> tasked with meeting the information needs of the Government of Vanuatu at a high standard.</a:t>
            </a:r>
          </a:p>
          <a:p>
            <a:r>
              <a:rPr lang="en-US" dirty="0" smtClean="0"/>
              <a:t>Prior to commencing with fieldwork, extensive review of questionnaire must be done with all relevant stakeholders</a:t>
            </a:r>
          </a:p>
          <a:p>
            <a:pPr lvl="1"/>
            <a:r>
              <a:rPr lang="en-US" dirty="0" smtClean="0"/>
              <a:t>Ensure that the information collected is still relevant, will be useful/used</a:t>
            </a:r>
          </a:p>
          <a:p>
            <a:pPr lvl="1"/>
            <a:r>
              <a:rPr lang="en-US" dirty="0" smtClean="0"/>
              <a:t>Ensure that the changes made reflect national interests and adhere to international standards</a:t>
            </a:r>
          </a:p>
          <a:p>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260332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764373"/>
            <a:ext cx="11169317" cy="1293028"/>
          </a:xfrm>
        </p:spPr>
        <p:txBody>
          <a:bodyPr/>
          <a:lstStyle/>
          <a:p>
            <a:r>
              <a:rPr lang="en-US" dirty="0" smtClean="0"/>
              <a:t>Household Characteristics – Questions from 2009 Population Housing Census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972" y="2314241"/>
            <a:ext cx="5317570" cy="4024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543" y="2302062"/>
            <a:ext cx="4930942" cy="4036492"/>
          </a:xfrm>
          <a:prstGeom prst="rect">
            <a:avLst/>
          </a:prstGeom>
        </p:spPr>
      </p:pic>
    </p:spTree>
    <p:extLst>
      <p:ext uri="{BB962C8B-B14F-4D97-AF65-F5344CB8AC3E}">
        <p14:creationId xmlns:p14="http://schemas.microsoft.com/office/powerpoint/2010/main" val="98030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764373"/>
            <a:ext cx="11169317" cy="1293028"/>
          </a:xfrm>
        </p:spPr>
        <p:txBody>
          <a:bodyPr/>
          <a:lstStyle/>
          <a:p>
            <a:r>
              <a:rPr lang="en-US" dirty="0" smtClean="0"/>
              <a:t>Household Characteristics – Questions from 2009 Population Housing Census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3273" y="2193925"/>
            <a:ext cx="4525453" cy="4024313"/>
          </a:xfrm>
        </p:spPr>
      </p:pic>
    </p:spTree>
    <p:extLst>
      <p:ext uri="{BB962C8B-B14F-4D97-AF65-F5344CB8AC3E}">
        <p14:creationId xmlns:p14="http://schemas.microsoft.com/office/powerpoint/2010/main" val="257643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Characteristics Reported from Census</a:t>
            </a:r>
            <a:endParaRPr lang="en-US" dirty="0"/>
          </a:p>
        </p:txBody>
      </p:sp>
      <p:sp>
        <p:nvSpPr>
          <p:cNvPr id="3" name="Content Placeholder 2"/>
          <p:cNvSpPr>
            <a:spLocks noGrp="1"/>
          </p:cNvSpPr>
          <p:nvPr>
            <p:ph idx="1"/>
          </p:nvPr>
        </p:nvSpPr>
        <p:spPr/>
        <p:txBody>
          <a:bodyPr/>
          <a:lstStyle/>
          <a:p>
            <a:r>
              <a:rPr lang="en-US" dirty="0" smtClean="0"/>
              <a:t>Chapter 5  of Vol2 (pp 124-159 with brief narrative analysis, charts, diagrams)</a:t>
            </a:r>
          </a:p>
          <a:p>
            <a:r>
              <a:rPr lang="en-US" dirty="0" smtClean="0"/>
              <a:t>Average HH size (using # “private households”) by area, Province</a:t>
            </a:r>
          </a:p>
          <a:p>
            <a:r>
              <a:rPr lang="en-US" dirty="0" smtClean="0"/>
              <a:t>HH change and distribution by area, Province</a:t>
            </a:r>
          </a:p>
          <a:p>
            <a:r>
              <a:rPr lang="en-US" dirty="0" smtClean="0"/>
              <a:t>HH composition, language, income</a:t>
            </a:r>
          </a:p>
          <a:p>
            <a:r>
              <a:rPr lang="en-US" dirty="0" smtClean="0"/>
              <a:t>HH housing and land tenure</a:t>
            </a:r>
          </a:p>
          <a:p>
            <a:r>
              <a:rPr lang="en-US" dirty="0" smtClean="0"/>
              <a:t>HH living quarters type, age, # rooms, materials used</a:t>
            </a:r>
          </a:p>
          <a:p>
            <a:pPr lvl="1"/>
            <a:r>
              <a:rPr lang="en-US" dirty="0" smtClean="0">
                <a:solidFill>
                  <a:srgbClr val="FF0000"/>
                </a:solidFill>
              </a:rPr>
              <a:t>No classification for full shelter as with HIES (reporting only proportion of HH with different materials for walls, floors, and roofing)</a:t>
            </a:r>
          </a:p>
          <a:p>
            <a:r>
              <a:rPr lang="en-US" dirty="0" smtClean="0"/>
              <a:t>HH source of drinking and washing water, lighting, fuel</a:t>
            </a:r>
          </a:p>
          <a:p>
            <a:r>
              <a:rPr lang="en-US" dirty="0" smtClean="0"/>
              <a:t>HH type of toilet facility</a:t>
            </a:r>
            <a:endParaRPr lang="en-US" dirty="0"/>
          </a:p>
        </p:txBody>
      </p:sp>
    </p:spTree>
    <p:extLst>
      <p:ext uri="{BB962C8B-B14F-4D97-AF65-F5344CB8AC3E}">
        <p14:creationId xmlns:p14="http://schemas.microsoft.com/office/powerpoint/2010/main" val="27505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764373"/>
            <a:ext cx="11264153" cy="1293028"/>
          </a:xfrm>
        </p:spPr>
        <p:txBody>
          <a:bodyPr/>
          <a:lstStyle/>
          <a:p>
            <a:pPr algn="ctr"/>
            <a:r>
              <a:rPr lang="en-US" dirty="0" smtClean="0"/>
              <a:t>Household definition</a:t>
            </a:r>
            <a:endParaRPr lang="en-US" dirty="0"/>
          </a:p>
        </p:txBody>
      </p:sp>
      <p:sp>
        <p:nvSpPr>
          <p:cNvPr id="3" name="Content Placeholder 2"/>
          <p:cNvSpPr>
            <a:spLocks noGrp="1"/>
          </p:cNvSpPr>
          <p:nvPr>
            <p:ph idx="1"/>
          </p:nvPr>
        </p:nvSpPr>
        <p:spPr/>
        <p:txBody>
          <a:bodyPr>
            <a:normAutofit fontScale="85000" lnSpcReduction="20000"/>
          </a:bodyPr>
          <a:lstStyle/>
          <a:p>
            <a:r>
              <a:rPr lang="en-US" sz="3400" b="1" dirty="0" smtClean="0">
                <a:solidFill>
                  <a:srgbClr val="FF0000"/>
                </a:solidFill>
              </a:rPr>
              <a:t>“</a:t>
            </a:r>
            <a:r>
              <a:rPr lang="en-US" sz="3400" b="1" i="1" dirty="0" smtClean="0">
                <a:solidFill>
                  <a:srgbClr val="FF0000"/>
                </a:solidFill>
              </a:rPr>
              <a:t>Those persons who usually eat together and share the work of preparing the food and/or the cost of work of providing it”</a:t>
            </a:r>
            <a:r>
              <a:rPr lang="en-US" sz="3400" i="1" dirty="0" smtClean="0">
                <a:solidFill>
                  <a:srgbClr val="FF0000"/>
                </a:solidFill>
              </a:rPr>
              <a:t>. </a:t>
            </a:r>
            <a:endParaRPr lang="en-US" sz="3400" dirty="0" smtClean="0">
              <a:solidFill>
                <a:srgbClr val="FF0000"/>
              </a:solidFill>
            </a:endParaRPr>
          </a:p>
          <a:p>
            <a:pPr>
              <a:buNone/>
            </a:pPr>
            <a:endParaRPr lang="en-US" dirty="0" smtClean="0"/>
          </a:p>
          <a:p>
            <a:pPr>
              <a:buNone/>
            </a:pPr>
            <a:r>
              <a:rPr lang="en-US" dirty="0" smtClean="0"/>
              <a:t>Normally household members also live and sleep in the same building but experience has shown this is not always so, which is why the definition is based on eating together rather than on living or sleeping in the same building. </a:t>
            </a:r>
          </a:p>
          <a:p>
            <a:pPr>
              <a:buNone/>
            </a:pPr>
            <a:r>
              <a:rPr lang="en-US" dirty="0" smtClean="0"/>
              <a:t>A household may be found in a variety of forms. </a:t>
            </a:r>
          </a:p>
          <a:p>
            <a:pPr lvl="1"/>
            <a:r>
              <a:rPr lang="en-US" dirty="0" smtClean="0"/>
              <a:t>It may spread over </a:t>
            </a:r>
            <a:r>
              <a:rPr lang="en-US" dirty="0" smtClean="0">
                <a:solidFill>
                  <a:srgbClr val="FF0000"/>
                </a:solidFill>
              </a:rPr>
              <a:t>more than one building </a:t>
            </a:r>
            <a:r>
              <a:rPr lang="en-US" dirty="0" smtClean="0"/>
              <a:t>but share one place to cook and eat. </a:t>
            </a:r>
          </a:p>
          <a:p>
            <a:pPr lvl="1"/>
            <a:r>
              <a:rPr lang="en-US" dirty="0" smtClean="0"/>
              <a:t>Can consist of an individual person.</a:t>
            </a:r>
          </a:p>
          <a:p>
            <a:pPr lvl="1"/>
            <a:r>
              <a:rPr lang="en-US" dirty="0" smtClean="0"/>
              <a:t>Consist of persons who normally live in that household and visitors</a:t>
            </a:r>
          </a:p>
          <a:p>
            <a:pPr lvl="1"/>
            <a:r>
              <a:rPr lang="en-US" dirty="0" smtClean="0"/>
              <a:t>Two or more households can be found in one building. </a:t>
            </a:r>
          </a:p>
          <a:p>
            <a:pPr lvl="1"/>
            <a:r>
              <a:rPr lang="en-US" dirty="0" smtClean="0"/>
              <a:t>Households may be found in buildings intended primarily for other purposes.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764373"/>
            <a:ext cx="11169317" cy="1293028"/>
          </a:xfrm>
        </p:spPr>
        <p:txBody>
          <a:bodyPr/>
          <a:lstStyle/>
          <a:p>
            <a:r>
              <a:rPr lang="en-US" dirty="0" smtClean="0"/>
              <a:t>Household Characteristics – Questions from 2010 HIES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7041" y="2272717"/>
            <a:ext cx="9729979" cy="3935578"/>
          </a:xfrm>
        </p:spPr>
      </p:pic>
    </p:spTree>
    <p:extLst>
      <p:ext uri="{BB962C8B-B14F-4D97-AF65-F5344CB8AC3E}">
        <p14:creationId xmlns:p14="http://schemas.microsoft.com/office/powerpoint/2010/main" val="131066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764373"/>
            <a:ext cx="11169317" cy="1293028"/>
          </a:xfrm>
        </p:spPr>
        <p:txBody>
          <a:bodyPr/>
          <a:lstStyle/>
          <a:p>
            <a:r>
              <a:rPr lang="en-US" dirty="0" smtClean="0"/>
              <a:t>Household Characteristics – Questions from 2010 HIES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565" y="2334126"/>
            <a:ext cx="9785454" cy="3585411"/>
          </a:xfrm>
        </p:spPr>
      </p:pic>
    </p:spTree>
    <p:extLst>
      <p:ext uri="{BB962C8B-B14F-4D97-AF65-F5344CB8AC3E}">
        <p14:creationId xmlns:p14="http://schemas.microsoft.com/office/powerpoint/2010/main" val="17264101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TM04033937[[fn=Vapor Trail]]</Template>
  <TotalTime>167</TotalTime>
  <Words>660</Words>
  <Application>Microsoft Macintosh PowerPoint</Application>
  <PresentationFormat>Personnalisé</PresentationFormat>
  <Paragraphs>63</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Vapor Trail</vt:lpstr>
      <vt:lpstr>National Statistics on housing in vanuatu</vt:lpstr>
      <vt:lpstr>What is collected by VNSO</vt:lpstr>
      <vt:lpstr>Before collection</vt:lpstr>
      <vt:lpstr>Household Characteristics – Questions from 2009 Population Housing Census</vt:lpstr>
      <vt:lpstr>Household Characteristics – Questions from 2009 Population Housing Census</vt:lpstr>
      <vt:lpstr>Household Characteristics Reported from Census</vt:lpstr>
      <vt:lpstr>Household definition</vt:lpstr>
      <vt:lpstr>Household Characteristics – Questions from 2010 HIES</vt:lpstr>
      <vt:lpstr>Household Characteristics – Questions from 2010 HIES</vt:lpstr>
      <vt:lpstr>Household Characteristics – Questions from 2010 HIES</vt:lpstr>
      <vt:lpstr>Household Characteristics Reported from HIES</vt:lpstr>
      <vt:lpstr>Household Characteristics Reported from HIES</vt:lpstr>
      <vt:lpstr>Opportunities for updates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Statistics on housing in vanuatu</dc:title>
  <dc:creator>Jamie Tanguay</dc:creator>
  <cp:lastModifiedBy>Xavier Génot</cp:lastModifiedBy>
  <cp:revision>15</cp:revision>
  <dcterms:created xsi:type="dcterms:W3CDTF">2015-06-30T23:02:17Z</dcterms:created>
  <dcterms:modified xsi:type="dcterms:W3CDTF">2015-07-02T04:07:42Z</dcterms:modified>
</cp:coreProperties>
</file>