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4601-EE00-456F-A3A2-0FF23DD3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C94AE-3D0E-455E-B1EF-A5B69C0CA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27104-CF10-4F5E-90AE-BFBE537E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7CBC2-1831-4A0A-980D-8CDFA049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85B59-7279-487E-B1B5-C3CB5664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5065-C1DC-476B-B908-43FE6D02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F9A35-C455-4BDF-A32B-89BAF3C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1F25B-ABC1-4A6A-A4FA-491E0E84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4941-3BDD-4145-9710-C0A3F2CE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E998-35E2-46C1-9ABF-5CEF9781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45533-4DF2-42C7-853E-77B9A188A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0FC8A-E341-4571-9084-650F87B0E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47C3-2DFC-4E19-BFAB-2C5F39E7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374C2-3E02-4F86-A2EC-19790FC7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1E0A-D870-4D3B-8770-397CBBBD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18448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0176"/>
            <a:ext cx="85344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64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18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2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04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8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7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193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74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F8FE-2E16-41E7-8922-45D039FE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E7855-0ED0-44BB-9BD7-7319B4D7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8031B-D9D4-4576-9F93-D7CF0864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CD4E2-E023-4F5C-B379-34083B9F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0FE4F-04DF-4F07-A8E6-994FCDB7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317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87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5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3D78-2870-4249-B085-E7555AB2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EDBA1-AB87-4873-B788-D199C1B7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763B-2D2B-49B4-A613-17607D28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E3631-00B5-4C9A-9E67-17B850B0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37710-2D3A-4415-8406-E39A6EF0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4852-AC01-434B-B13E-F3CAD461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3C13-818E-417C-BEB2-3BE2F1A51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D5C5-1C60-4D75-A436-93F3D1E60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F6C4B-C887-46E0-ADF7-215C2769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06418-B9FA-4C20-BE2D-0B570A5E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24149-AECA-4096-8A82-2DE6102E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2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4EFB-AC74-4604-AEF8-F17F0561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2116E-7B98-4CB8-9E5D-0CEBA1A4F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8CC09-0D07-40C3-95A5-F94CC5396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92F7A-9B5A-470B-ADEA-C25D29B00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CEB50-CF2A-4010-BCE6-27E475269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4403-2F17-4879-981F-1943BA2D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C2ACC-D541-4440-AF7D-66E1333D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AAB94-AD68-4ED2-84BB-121CB2DC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F539-A5E4-4566-87D8-E453BA74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F5B55-9AA8-4C76-B009-90BBB18F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D57F5-D796-4C0F-9A5F-D22A0E4A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070B6-3EA0-47B4-8EFC-AEBD8757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EC3C6-F685-47A4-9E6B-04659B99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B605C-C907-4343-A924-1D1CF9EF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21EC3-9877-4371-AA84-DF45BD63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CEF4-B14A-47E5-94BA-0A6F4CD8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A56C-8D0C-440B-8A91-B9EBB1C1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FE518-4529-483C-855B-3AD19EA8D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09B5D-AD96-4A49-97D5-CCEF9F32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18107-1B44-4199-AEDE-0F0CA35A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45B2B-5DDD-4A05-ACE7-9F65E4CD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B67F-6884-4E2C-93C9-D06246B5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CEC51-174A-4B91-9367-EBCAEED46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5098F-E32E-462A-96D4-49444C53E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05655-6736-486A-9135-7CF15DF4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0C38B-D5EA-46FB-A483-4286F1CF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66FBF-FED1-4112-8717-8AC07EF0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E8E47-12EE-452C-9899-92DB8D06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6E9A7-5F47-4B0C-9DAD-EA62E789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35B44-57C1-488F-8826-E76B57A4B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C59E-2769-4268-92EC-D1930CCB13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5D0E2-EED1-439B-A9B5-0291CAC4C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10429-EF56-44E2-AEDF-D793B207B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8E845-8332-4ADA-9BC0-6CC3CE72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grpSp>
        <p:nvGrpSpPr>
          <p:cNvPr id="1029" name="Group 30"/>
          <p:cNvGrpSpPr>
            <a:grpSpLocks/>
          </p:cNvGrpSpPr>
          <p:nvPr/>
        </p:nvGrpSpPr>
        <p:grpSpPr bwMode="auto">
          <a:xfrm>
            <a:off x="4703763" y="6299200"/>
            <a:ext cx="2784475" cy="400050"/>
            <a:chOff x="3671392" y="6341258"/>
            <a:chExt cx="1908720" cy="400110"/>
          </a:xfrm>
        </p:grpSpPr>
        <p:pic>
          <p:nvPicPr>
            <p:cNvPr id="1038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9" name="Rectangle 3"/>
            <p:cNvSpPr>
              <a:spLocks noChangeArrowheads="1"/>
            </p:cNvSpPr>
            <p:nvPr/>
          </p:nvSpPr>
          <p:spPr bwMode="auto">
            <a:xfrm>
              <a:off x="3995679" y="6341258"/>
              <a:ext cx="158443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800" b="1">
                  <a:solidFill>
                    <a:srgbClr val="7F1416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Ukraine Shelter Cluster</a:t>
              </a:r>
              <a:endParaRPr lang="en-GB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altLang="en-US" sz="600">
                  <a:solidFill>
                    <a:srgbClr val="7F1416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ShelterCluster.org</a:t>
              </a:r>
              <a:endParaRPr lang="en-GB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altLang="en-US" sz="600">
                  <a:solidFill>
                    <a:srgbClr val="595959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Coordinating Humanitarian Shelter</a:t>
              </a:r>
              <a:endParaRPr lang="en-GB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2113"/>
            <a:ext cx="2447925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47925" y="6742113"/>
            <a:ext cx="2447925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5850" y="6742113"/>
            <a:ext cx="2447925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43775" y="6742113"/>
            <a:ext cx="2447925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67888" y="6742113"/>
            <a:ext cx="2447925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3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15975" y="1844675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Winterization Campaign 2019-2020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0300"/>
            <a:ext cx="8534400" cy="1271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Lessons learned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13585E9-D4E5-44DC-AC16-EFA219AA1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5646" r="6814" b="5646"/>
          <a:stretch/>
        </p:blipFill>
        <p:spPr>
          <a:xfrm>
            <a:off x="1296954" y="135294"/>
            <a:ext cx="4142793" cy="6083560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048D124-C60C-4CE2-9A3A-79544721D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4489" r="7391" b="10476"/>
          <a:stretch/>
        </p:blipFill>
        <p:spPr>
          <a:xfrm>
            <a:off x="6752253" y="387219"/>
            <a:ext cx="4142793" cy="58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E99CC6-0F77-4BAC-9FF3-124A9A72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81" y="702482"/>
            <a:ext cx="6402637" cy="2335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1F74-73B7-4AE6-A15C-63ABDCB3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48" y="3820176"/>
            <a:ext cx="6402637" cy="2164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3F37D6-B992-4288-976C-8ABB791285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685" y="3423580"/>
            <a:ext cx="1993828" cy="2509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14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D801-4E46-40A1-BF73-31C7169F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Winterization campaigns (2014-2020) </a:t>
            </a:r>
            <a:br>
              <a:rPr lang="en-US" dirty="0"/>
            </a:br>
            <a:r>
              <a:rPr lang="en-US" dirty="0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7252-5119-4F2B-8D0C-399DF869C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1.2 M individuals </a:t>
            </a:r>
            <a:r>
              <a:rPr lang="en-US" dirty="0"/>
              <a:t>benefitted from assistance;</a:t>
            </a:r>
          </a:p>
          <a:p>
            <a:r>
              <a:rPr lang="en-US" b="1" dirty="0"/>
              <a:t>76.35 M USD </a:t>
            </a:r>
            <a:r>
              <a:rPr lang="en-US" dirty="0"/>
              <a:t>in total as of Q2 2020</a:t>
            </a:r>
            <a:r>
              <a:rPr lang="en-US" b="1" dirty="0"/>
              <a:t> </a:t>
            </a:r>
            <a:r>
              <a:rPr lang="en-US" dirty="0"/>
              <a:t>spent on winterization activities;</a:t>
            </a:r>
          </a:p>
          <a:p>
            <a:r>
              <a:rPr lang="en-US" dirty="0"/>
              <a:t>Average of </a:t>
            </a:r>
            <a:r>
              <a:rPr lang="en-US" b="1" dirty="0"/>
              <a:t>12.72 M USD </a:t>
            </a:r>
            <a:r>
              <a:rPr lang="en-US" dirty="0"/>
              <a:t>spent per year;</a:t>
            </a:r>
          </a:p>
          <a:p>
            <a:r>
              <a:rPr lang="en-US" dirty="0"/>
              <a:t>Peaks of assistance: </a:t>
            </a:r>
            <a:r>
              <a:rPr lang="en-US" b="1" dirty="0"/>
              <a:t>2015 </a:t>
            </a:r>
            <a:r>
              <a:rPr lang="en-US" dirty="0"/>
              <a:t>and</a:t>
            </a:r>
            <a:r>
              <a:rPr lang="en-US" b="1" dirty="0"/>
              <a:t> 2016</a:t>
            </a:r>
            <a:r>
              <a:rPr lang="en-US" dirty="0"/>
              <a:t> campaigns (</a:t>
            </a:r>
            <a:r>
              <a:rPr lang="en-US" b="1" dirty="0"/>
              <a:t>50%</a:t>
            </a:r>
            <a:r>
              <a:rPr lang="en-US" dirty="0"/>
              <a:t> of all beneficiaries covered in this period);</a:t>
            </a:r>
          </a:p>
          <a:p>
            <a:r>
              <a:rPr lang="en-US" b="1" dirty="0"/>
              <a:t>63 USD</a:t>
            </a:r>
            <a:r>
              <a:rPr lang="en-US" dirty="0"/>
              <a:t> - money spent per beneficiary.</a:t>
            </a:r>
          </a:p>
          <a:p>
            <a:r>
              <a:rPr lang="en-US" dirty="0"/>
              <a:t>GCA – 69,2%;  NGCA – 30,8% of beneficiaries.</a:t>
            </a:r>
          </a:p>
        </p:txBody>
      </p:sp>
    </p:spTree>
    <p:extLst>
      <p:ext uri="{BB962C8B-B14F-4D97-AF65-F5344CB8AC3E}">
        <p14:creationId xmlns:p14="http://schemas.microsoft.com/office/powerpoint/2010/main" val="284420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E90-790F-42D2-A7E5-D23CEA48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winterization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C6D8-6A57-4D09-B25A-78E7E70E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6983"/>
            <a:ext cx="10972800" cy="4525963"/>
          </a:xfrm>
        </p:spPr>
        <p:txBody>
          <a:bodyPr/>
          <a:lstStyle/>
          <a:p>
            <a:r>
              <a:rPr lang="en-US" dirty="0"/>
              <a:t>NFI distribution: individual clothing sets for winter season, bedding sets (blankets, bedlinens), furniture (beds or mattresses);</a:t>
            </a:r>
          </a:p>
          <a:p>
            <a:r>
              <a:rPr lang="en-US" dirty="0"/>
              <a:t>Solid fuel distribution &amp; stoves installation: coal, wood, briquettes;</a:t>
            </a:r>
          </a:p>
          <a:p>
            <a:r>
              <a:rPr lang="en-US" dirty="0"/>
              <a:t>Winterization cash grant: amounts depend on the rationale behind;</a:t>
            </a:r>
          </a:p>
          <a:p>
            <a:r>
              <a:rPr lang="en-US" dirty="0"/>
              <a:t>Full-house insulation;</a:t>
            </a:r>
          </a:p>
          <a:p>
            <a:r>
              <a:rPr lang="en-US" dirty="0"/>
              <a:t>Collective centers’ winterization activities.</a:t>
            </a:r>
          </a:p>
        </p:txBody>
      </p:sp>
    </p:spTree>
    <p:extLst>
      <p:ext uri="{BB962C8B-B14F-4D97-AF65-F5344CB8AC3E}">
        <p14:creationId xmlns:p14="http://schemas.microsoft.com/office/powerpoint/2010/main" val="208917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DA89-2E0D-48CD-98A9-8F07D588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winterization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E8CDF-670B-40BA-B027-CC9F4935DB98}"/>
              </a:ext>
            </a:extLst>
          </p:cNvPr>
          <p:cNvSpPr txBox="1"/>
          <p:nvPr/>
        </p:nvSpPr>
        <p:spPr>
          <a:xfrm>
            <a:off x="609597" y="112192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D6D47-50DF-4C44-9618-2856788A23EE}"/>
              </a:ext>
            </a:extLst>
          </p:cNvPr>
          <p:cNvSpPr txBox="1"/>
          <p:nvPr/>
        </p:nvSpPr>
        <p:spPr>
          <a:xfrm>
            <a:off x="8599252" y="5530916"/>
            <a:ext cx="67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30EAD-9182-4088-851D-C4576057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9" y="1449782"/>
            <a:ext cx="10973751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D419-0990-4573-A4CA-1CD9BAC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opportunities </a:t>
            </a:r>
            <a:br>
              <a:rPr lang="en-US" dirty="0"/>
            </a:br>
            <a:r>
              <a:rPr lang="en-US" dirty="0"/>
              <a:t>for development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E852-1124-4335-87F5-A70725E3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energy efficiency programs;</a:t>
            </a:r>
          </a:p>
          <a:p>
            <a:r>
              <a:rPr lang="en-US" dirty="0"/>
              <a:t>State subsidies &amp; compensation programs;</a:t>
            </a:r>
          </a:p>
          <a:p>
            <a:r>
              <a:rPr lang="en-US" dirty="0"/>
              <a:t>Infrastructure programs (electricity/gas connections);</a:t>
            </a:r>
          </a:p>
          <a:p>
            <a:r>
              <a:rPr lang="en-US" dirty="0"/>
              <a:t>Installation of energy efficiency stoves (e.g. </a:t>
            </a:r>
            <a:r>
              <a:rPr lang="en-US" dirty="0" err="1"/>
              <a:t>Kuznetsov’s</a:t>
            </a:r>
            <a:r>
              <a:rPr lang="en-US" dirty="0"/>
              <a:t> stove, from 200 USD and up to 2,000 USD price per unit) supplemented by full-house insulation activities;</a:t>
            </a:r>
          </a:p>
          <a:p>
            <a:r>
              <a:rPr lang="en-US" dirty="0"/>
              <a:t>Synergy with livelihood programs.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4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8B374F0A90A4D9D797724EE4F7D56" ma:contentTypeVersion="12" ma:contentTypeDescription="Create a new document." ma:contentTypeScope="" ma:versionID="085a096e79281ca7dc3c11cf3cfe670c">
  <xsd:schema xmlns:xsd="http://www.w3.org/2001/XMLSchema" xmlns:xs="http://www.w3.org/2001/XMLSchema" xmlns:p="http://schemas.microsoft.com/office/2006/metadata/properties" xmlns:ns2="a2c66758-a1b2-47f3-a5e2-2e2f319b5b74" xmlns:ns3="10f679e0-2a61-4cdf-a221-3def948a297f" targetNamespace="http://schemas.microsoft.com/office/2006/metadata/properties" ma:root="true" ma:fieldsID="565d2269c6687d61fe8493be5cfc72a2" ns2:_="" ns3:_="">
    <xsd:import namespace="a2c66758-a1b2-47f3-a5e2-2e2f319b5b74"/>
    <xsd:import namespace="10f679e0-2a61-4cdf-a221-3def948a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66758-a1b2-47f3-a5e2-2e2f319b5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679e0-2a61-4cdf-a221-3def948a2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79DE74-7C12-4469-88EB-C00045CF1659}"/>
</file>

<file path=customXml/itemProps2.xml><?xml version="1.0" encoding="utf-8"?>
<ds:datastoreItem xmlns:ds="http://schemas.openxmlformats.org/officeDocument/2006/customXml" ds:itemID="{DBBDD99C-FF7D-4C8C-AD93-1151184FB0A0}"/>
</file>

<file path=customXml/itemProps3.xml><?xml version="1.0" encoding="utf-8"?>
<ds:datastoreItem xmlns:ds="http://schemas.openxmlformats.org/officeDocument/2006/customXml" ds:itemID="{502BCCCC-A56E-4858-B5D7-55662BD0ABA3}"/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208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Office Theme</vt:lpstr>
      <vt:lpstr>Shelter Cluster Powerpoint Template V 1 0 - MYN</vt:lpstr>
      <vt:lpstr>Winterization Campaign 2019-2020</vt:lpstr>
      <vt:lpstr>PowerPoint Presentation</vt:lpstr>
      <vt:lpstr>PowerPoint Presentation</vt:lpstr>
      <vt:lpstr>Winterization campaigns (2014-2020)  at a glance</vt:lpstr>
      <vt:lpstr>Typical winterization support</vt:lpstr>
      <vt:lpstr>Trends in winterization activities</vt:lpstr>
      <vt:lpstr>Future opportunities  for development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Winterization Campaign 2019-2020</dc:title>
  <dc:creator>Yurii Arnautov</dc:creator>
  <cp:lastModifiedBy>Yurii Arnautov</cp:lastModifiedBy>
  <cp:revision>3</cp:revision>
  <dcterms:created xsi:type="dcterms:W3CDTF">2020-07-02T13:20:45Z</dcterms:created>
  <dcterms:modified xsi:type="dcterms:W3CDTF">2020-08-07T13:41:20Z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0x010100D3E8B374F0A90A4D9D797724EE4F7D56</vt:lpwstr>
  </property>
</Properties>
</file>