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20" r:id="rId3"/>
    <p:sldId id="292" r:id="rId4"/>
    <p:sldId id="307" r:id="rId5"/>
    <p:sldId id="302" r:id="rId6"/>
    <p:sldId id="303" r:id="rId7"/>
    <p:sldId id="310" r:id="rId8"/>
    <p:sldId id="315" r:id="rId9"/>
    <p:sldId id="323" r:id="rId10"/>
    <p:sldId id="319" r:id="rId11"/>
    <p:sldId id="322" r:id="rId12"/>
    <p:sldId id="32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99CC00"/>
    <a:srgbClr val="00CC66"/>
    <a:srgbClr val="006600"/>
    <a:srgbClr val="CC3300"/>
    <a:srgbClr val="FFFFCC"/>
    <a:srgbClr val="FFFFFF"/>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92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6888C4-B4DD-45DF-B0D5-F2ECAB682370}" type="datetimeFigureOut">
              <a:rPr lang="en-US" smtClean="0"/>
              <a:pPr/>
              <a:t>7/12/2017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61CD7-FE12-47E7-869F-C6783957984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GB" smtClean="0">
                <a:latin typeface="Arial" pitchFamily="34" charset="0"/>
                <a:cs typeface="Arial" pitchFamily="34" charset="0"/>
              </a:rPr>
              <a:t>Currently we have 10 comprehensive modules, we are in the process of incorporating more climate smarting aspects into all modules and also developing nationally or regionally context specific versions of the modules.</a:t>
            </a:r>
          </a:p>
        </p:txBody>
      </p:sp>
      <p:sp>
        <p:nvSpPr>
          <p:cNvPr id="4" name="Slide Number Placeholder 3"/>
          <p:cNvSpPr>
            <a:spLocks noGrp="1"/>
          </p:cNvSpPr>
          <p:nvPr>
            <p:ph type="sldNum" sz="quarter" idx="5"/>
          </p:nvPr>
        </p:nvSpPr>
        <p:spPr/>
        <p:txBody>
          <a:bodyPr/>
          <a:lstStyle/>
          <a:p>
            <a:pPr>
              <a:defRPr/>
            </a:pPr>
            <a:fld id="{9B93DFC7-207C-4D96-AF52-C1C912B6411B}" type="slidenum">
              <a:rPr lang="en-US" smtClean="0"/>
              <a:pPr>
                <a:defRPr/>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GB" smtClean="0">
                <a:latin typeface="Arial" pitchFamily="34" charset="0"/>
                <a:cs typeface="Arial" pitchFamily="34" charset="0"/>
              </a:rPr>
              <a:t>Give examples for each.</a:t>
            </a:r>
          </a:p>
        </p:txBody>
      </p:sp>
      <p:sp>
        <p:nvSpPr>
          <p:cNvPr id="4" name="Slide Number Placeholder 3"/>
          <p:cNvSpPr>
            <a:spLocks noGrp="1"/>
          </p:cNvSpPr>
          <p:nvPr>
            <p:ph type="sldNum" sz="quarter" idx="5"/>
          </p:nvPr>
        </p:nvSpPr>
        <p:spPr/>
        <p:txBody>
          <a:bodyPr/>
          <a:lstStyle/>
          <a:p>
            <a:pPr>
              <a:defRPr/>
            </a:pPr>
            <a:fld id="{7EB413C0-8F56-481E-ADE9-074754D93480}"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GB" smtClean="0">
                <a:latin typeface="Arial" pitchFamily="34" charset="0"/>
                <a:cs typeface="Arial" pitchFamily="34" charset="0"/>
              </a:rPr>
              <a:t>Our vision is to strive for disaster risk reduction practices that connect recovery with livelihoods, environment, DRR and adapation.</a:t>
            </a:r>
          </a:p>
        </p:txBody>
      </p:sp>
      <p:sp>
        <p:nvSpPr>
          <p:cNvPr id="4" name="Slide Number Placeholder 3"/>
          <p:cNvSpPr>
            <a:spLocks noGrp="1"/>
          </p:cNvSpPr>
          <p:nvPr>
            <p:ph type="sldNum" sz="quarter" idx="5"/>
          </p:nvPr>
        </p:nvSpPr>
        <p:spPr/>
        <p:txBody>
          <a:bodyPr/>
          <a:lstStyle/>
          <a:p>
            <a:pPr>
              <a:defRPr/>
            </a:pPr>
            <a:fld id="{F4913180-91D5-49AF-B1E6-2177264D7E98}"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Multiple</a:t>
            </a:r>
            <a:r>
              <a:rPr lang="en-US" baseline="0" dirty="0" smtClean="0"/>
              <a:t> version, collaboration with NU, online version, Nepal applications, </a:t>
            </a:r>
            <a:r>
              <a:rPr lang="en-US" baseline="0" smtClean="0"/>
              <a:t>Enthusiastic uptake in Sri Lanka</a:t>
            </a:r>
            <a:endParaRPr lang="en-US"/>
          </a:p>
        </p:txBody>
      </p:sp>
      <p:sp>
        <p:nvSpPr>
          <p:cNvPr id="4" name="Slide Number Placeholder 3"/>
          <p:cNvSpPr>
            <a:spLocks noGrp="1"/>
          </p:cNvSpPr>
          <p:nvPr>
            <p:ph type="sldNum" sz="quarter" idx="10"/>
          </p:nvPr>
        </p:nvSpPr>
        <p:spPr/>
        <p:txBody>
          <a:bodyPr/>
          <a:lstStyle/>
          <a:p>
            <a:fld id="{763C8BEC-2F0E-4852-B5A5-D2F117531C10}"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415FE6-DC4C-4F93-AE15-94D8367AC5DF}" type="slidenum">
              <a:rPr lang="en-US" smtClean="0">
                <a:solidFill>
                  <a:prstClr val="black"/>
                </a:solidFill>
              </a:rPr>
              <a:pPr>
                <a:defRPr/>
              </a:pPr>
              <a:t>12</a:t>
            </a:fld>
            <a:endParaRPr lang="en-US">
              <a:solidFill>
                <a:prstClr val="black"/>
              </a:solidFill>
            </a:endParaRPr>
          </a:p>
        </p:txBody>
      </p:sp>
    </p:spTree>
    <p:extLst>
      <p:ext uri="{BB962C8B-B14F-4D97-AF65-F5344CB8AC3E}">
        <p14:creationId xmlns="" xmlns:p14="http://schemas.microsoft.com/office/powerpoint/2010/main" val="412488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CB1932-305C-4609-8216-5B8612113DAC}" type="datetimeFigureOut">
              <a:rPr lang="en-US" smtClean="0"/>
              <a:pPr/>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2485B-0856-470F-A4F6-5095BCAD01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B1932-305C-4609-8216-5B8612113DAC}" type="datetimeFigureOut">
              <a:rPr lang="en-US" smtClean="0"/>
              <a:pPr/>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2485B-0856-470F-A4F6-5095BCAD01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B1932-305C-4609-8216-5B8612113DAC}" type="datetimeFigureOut">
              <a:rPr lang="en-US" smtClean="0"/>
              <a:pPr/>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2485B-0856-470F-A4F6-5095BCAD01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B1932-305C-4609-8216-5B8612113DAC}" type="datetimeFigureOut">
              <a:rPr lang="en-US" smtClean="0"/>
              <a:pPr/>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2485B-0856-470F-A4F6-5095BCAD01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B1932-305C-4609-8216-5B8612113DAC}" type="datetimeFigureOut">
              <a:rPr lang="en-US" smtClean="0"/>
              <a:pPr/>
              <a:t>7/12/2017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32485B-0856-470F-A4F6-5095BCAD01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CB1932-305C-4609-8216-5B8612113DAC}" type="datetimeFigureOut">
              <a:rPr lang="en-US" smtClean="0"/>
              <a:pPr/>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2485B-0856-470F-A4F6-5095BCAD01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CB1932-305C-4609-8216-5B8612113DAC}" type="datetimeFigureOut">
              <a:rPr lang="en-US" smtClean="0"/>
              <a:pPr/>
              <a:t>7/12/2017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32485B-0856-470F-A4F6-5095BCAD01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CB1932-305C-4609-8216-5B8612113DAC}" type="datetimeFigureOut">
              <a:rPr lang="en-US" smtClean="0"/>
              <a:pPr/>
              <a:t>7/12/2017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32485B-0856-470F-A4F6-5095BCAD01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B1932-305C-4609-8216-5B8612113DAC}" type="datetimeFigureOut">
              <a:rPr lang="en-US" smtClean="0"/>
              <a:pPr/>
              <a:t>7/12/2017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32485B-0856-470F-A4F6-5095BCAD01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B1932-305C-4609-8216-5B8612113DAC}" type="datetimeFigureOut">
              <a:rPr lang="en-US" smtClean="0"/>
              <a:pPr/>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2485B-0856-470F-A4F6-5095BCAD01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B1932-305C-4609-8216-5B8612113DAC}" type="datetimeFigureOut">
              <a:rPr lang="en-US" smtClean="0"/>
              <a:pPr/>
              <a:t>7/12/2017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32485B-0856-470F-A4F6-5095BCAD01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B1932-305C-4609-8216-5B8612113DAC}" type="datetimeFigureOut">
              <a:rPr lang="en-US" smtClean="0"/>
              <a:pPr/>
              <a:t>7/12/2017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2485B-0856-470F-A4F6-5095BCAD01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envirodm.org/helpdes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hyperlink" Target="http://green-recovery.org/download/english"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fontScale="90000"/>
          </a:bodyPr>
          <a:lstStyle/>
          <a:p>
            <a:r>
              <a:rPr lang="en-US" b="1" dirty="0" smtClean="0">
                <a:solidFill>
                  <a:srgbClr val="006600"/>
                </a:solidFill>
              </a:rPr>
              <a:t>Greening Reconstruction</a:t>
            </a:r>
            <a:r>
              <a:rPr lang="en-US" dirty="0" smtClean="0">
                <a:solidFill>
                  <a:schemeClr val="accent2">
                    <a:lumMod val="50000"/>
                  </a:schemeClr>
                </a:solidFill>
              </a:rPr>
              <a:t>: </a:t>
            </a:r>
            <a:br>
              <a:rPr lang="en-US" dirty="0" smtClean="0">
                <a:solidFill>
                  <a:schemeClr val="accent2">
                    <a:lumMod val="50000"/>
                  </a:schemeClr>
                </a:solidFill>
              </a:rPr>
            </a:br>
            <a:r>
              <a:rPr lang="en-US" dirty="0" smtClean="0">
                <a:solidFill>
                  <a:schemeClr val="accent2">
                    <a:lumMod val="50000"/>
                  </a:schemeClr>
                </a:solidFill>
              </a:rPr>
              <a:t>experience of WWF’s EDM Program</a:t>
            </a:r>
            <a:endParaRPr lang="en-US" dirty="0">
              <a:solidFill>
                <a:schemeClr val="accent2">
                  <a:lumMod val="50000"/>
                </a:schemeClr>
              </a:solidFill>
            </a:endParaRPr>
          </a:p>
        </p:txBody>
      </p:sp>
      <p:sp>
        <p:nvSpPr>
          <p:cNvPr id="3" name="Subtitle 2"/>
          <p:cNvSpPr>
            <a:spLocks noGrp="1"/>
          </p:cNvSpPr>
          <p:nvPr>
            <p:ph type="subTitle" idx="1"/>
          </p:nvPr>
        </p:nvSpPr>
        <p:spPr>
          <a:xfrm>
            <a:off x="1447800" y="5105400"/>
            <a:ext cx="6400800" cy="914400"/>
          </a:xfrm>
        </p:spPr>
        <p:txBody>
          <a:bodyPr/>
          <a:lstStyle/>
          <a:p>
            <a:r>
              <a:rPr lang="en-US" dirty="0" err="1" smtClean="0">
                <a:solidFill>
                  <a:schemeClr val="tx1">
                    <a:lumMod val="65000"/>
                    <a:lumOff val="35000"/>
                  </a:schemeClr>
                </a:solidFill>
              </a:rPr>
              <a:t>Missaka</a:t>
            </a:r>
            <a:r>
              <a:rPr lang="en-US" dirty="0" smtClean="0">
                <a:solidFill>
                  <a:schemeClr val="tx1">
                    <a:lumMod val="65000"/>
                    <a:lumOff val="35000"/>
                  </a:schemeClr>
                </a:solidFill>
              </a:rPr>
              <a:t> </a:t>
            </a:r>
            <a:r>
              <a:rPr lang="en-US" dirty="0" err="1" smtClean="0">
                <a:solidFill>
                  <a:schemeClr val="tx1">
                    <a:lumMod val="65000"/>
                    <a:lumOff val="35000"/>
                  </a:schemeClr>
                </a:solidFill>
              </a:rPr>
              <a:t>Hettiarachchi</a:t>
            </a:r>
            <a:endParaRPr lang="en-US" dirty="0">
              <a:solidFill>
                <a:schemeClr val="tx1">
                  <a:lumMod val="65000"/>
                  <a:lumOff val="35000"/>
                </a:schemeClr>
              </a:solidFill>
            </a:endParaRPr>
          </a:p>
        </p:txBody>
      </p:sp>
      <p:pic>
        <p:nvPicPr>
          <p:cNvPr id="4" name="Picture 2" descr="http://upload.wikimedia.org/wikipedia/it/1/17/WWF.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438400" y="5562600"/>
            <a:ext cx="914400" cy="121291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descr="D:\AMWWF\Gina's Picture\20090701-020.JPG"/>
          <p:cNvPicPr>
            <a:picLocks noChangeAspect="1" noChangeArrowheads="1"/>
          </p:cNvPicPr>
          <p:nvPr/>
        </p:nvPicPr>
        <p:blipFill>
          <a:blip r:embed="rId3" cstate="print"/>
          <a:srcRect l="1752" r="3653"/>
          <a:stretch>
            <a:fillRect/>
          </a:stretch>
        </p:blipFill>
        <p:spPr bwMode="auto">
          <a:xfrm>
            <a:off x="4724400" y="1752600"/>
            <a:ext cx="4223084" cy="3200400"/>
          </a:xfrm>
          <a:prstGeom prst="rect">
            <a:avLst/>
          </a:prstGeom>
          <a:noFill/>
          <a:ln w="9525">
            <a:solidFill>
              <a:schemeClr val="tx1">
                <a:lumMod val="50000"/>
                <a:lumOff val="50000"/>
              </a:schemeClr>
            </a:solidFill>
            <a:miter lim="800000"/>
            <a:headEnd/>
            <a:tailEnd/>
          </a:ln>
        </p:spPr>
      </p:pic>
      <p:pic>
        <p:nvPicPr>
          <p:cNvPr id="6" name="Picture 4"/>
          <p:cNvPicPr>
            <a:picLocks noChangeAspect="1" noChangeArrowheads="1"/>
          </p:cNvPicPr>
          <p:nvPr/>
        </p:nvPicPr>
        <p:blipFill>
          <a:blip r:embed="rId4" cstate="print"/>
          <a:srcRect/>
          <a:stretch>
            <a:fillRect/>
          </a:stretch>
        </p:blipFill>
        <p:spPr>
          <a:xfrm>
            <a:off x="152400" y="1752600"/>
            <a:ext cx="4267200" cy="3200400"/>
          </a:xfrm>
          <a:prstGeom prst="rect">
            <a:avLst/>
          </a:prstGeom>
          <a:noFill/>
          <a:ln>
            <a:solidFill>
              <a:schemeClr val="tx1">
                <a:lumMod val="50000"/>
                <a:lumOff val="50000"/>
              </a:schemeClr>
            </a:solidFill>
          </a:ln>
        </p:spPr>
      </p:pic>
      <p:pic>
        <p:nvPicPr>
          <p:cNvPr id="7" name="Picture 6"/>
          <p:cNvPicPr/>
          <p:nvPr/>
        </p:nvPicPr>
        <p:blipFill>
          <a:blip r:embed="rId5" cstate="email"/>
          <a:srcRect/>
          <a:stretch>
            <a:fillRect/>
          </a:stretch>
        </p:blipFill>
        <p:spPr bwMode="auto">
          <a:xfrm>
            <a:off x="3810000" y="5715000"/>
            <a:ext cx="28956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914400"/>
          </a:xfrm>
        </p:spPr>
        <p:txBody>
          <a:bodyPr>
            <a:noAutofit/>
          </a:bodyPr>
          <a:lstStyle/>
          <a:p>
            <a:r>
              <a:rPr lang="en-AU" sz="3200" b="1" dirty="0" smtClean="0"/>
              <a:t>Building Materials Environmental Guide</a:t>
            </a:r>
            <a:endParaRPr lang="en-GB" sz="3200" dirty="0"/>
          </a:p>
        </p:txBody>
      </p:sp>
      <p:sp>
        <p:nvSpPr>
          <p:cNvPr id="9" name="TextBox 8"/>
          <p:cNvSpPr txBox="1"/>
          <p:nvPr/>
        </p:nvSpPr>
        <p:spPr>
          <a:xfrm>
            <a:off x="4114800" y="762000"/>
            <a:ext cx="4800600" cy="5447645"/>
          </a:xfrm>
          <a:prstGeom prst="rect">
            <a:avLst/>
          </a:prstGeom>
          <a:noFill/>
        </p:spPr>
        <p:txBody>
          <a:bodyPr wrap="square" rtlCol="0">
            <a:spAutoFit/>
          </a:bodyPr>
          <a:lstStyle/>
          <a:p>
            <a:r>
              <a:rPr lang="en-GB" sz="2400" b="1" dirty="0"/>
              <a:t>Key </a:t>
            </a:r>
            <a:r>
              <a:rPr lang="en-GB" sz="2400" b="1" dirty="0" smtClean="0"/>
              <a:t>principles</a:t>
            </a:r>
          </a:p>
          <a:p>
            <a:pPr marL="165100" lvl="0" indent="-165100">
              <a:spcBef>
                <a:spcPts val="1200"/>
              </a:spcBef>
              <a:buFont typeface="Arial" pitchFamily="34" charset="0"/>
              <a:buChar char="•"/>
            </a:pPr>
            <a:r>
              <a:rPr lang="en-GB" sz="2400" dirty="0" smtClean="0"/>
              <a:t>Think through the whole supply chain</a:t>
            </a:r>
          </a:p>
          <a:p>
            <a:pPr marL="165100" indent="-165100">
              <a:spcBef>
                <a:spcPts val="1200"/>
              </a:spcBef>
              <a:buFont typeface="Arial" pitchFamily="34" charset="0"/>
              <a:buChar char="•"/>
            </a:pPr>
            <a:r>
              <a:rPr lang="en-GB" sz="2400" dirty="0" smtClean="0"/>
              <a:t>Design to use fewer materials and reduce waste</a:t>
            </a:r>
          </a:p>
          <a:p>
            <a:pPr marL="165100" lvl="0" indent="-165100">
              <a:spcBef>
                <a:spcPts val="1200"/>
              </a:spcBef>
              <a:buFont typeface="Arial" pitchFamily="34" charset="0"/>
              <a:buChar char="•"/>
            </a:pPr>
            <a:r>
              <a:rPr lang="en-GB" sz="2400" dirty="0" smtClean="0"/>
              <a:t>Only support sound and legal sourcing of materials</a:t>
            </a:r>
          </a:p>
          <a:p>
            <a:pPr marL="165100" indent="-165100">
              <a:spcBef>
                <a:spcPts val="1200"/>
              </a:spcBef>
              <a:buFont typeface="Arial" pitchFamily="34" charset="0"/>
              <a:buChar char="•"/>
            </a:pPr>
            <a:r>
              <a:rPr lang="en-GB" sz="2400" dirty="0" smtClean="0"/>
              <a:t>Use local sources </a:t>
            </a:r>
          </a:p>
          <a:p>
            <a:pPr marL="165100" indent="-165100">
              <a:spcBef>
                <a:spcPts val="1200"/>
              </a:spcBef>
              <a:buFont typeface="Arial" pitchFamily="34" charset="0"/>
              <a:buChar char="•"/>
            </a:pPr>
            <a:r>
              <a:rPr lang="en-GB" sz="2400" dirty="0" smtClean="0"/>
              <a:t>Use disaster debris as a reconstruction material</a:t>
            </a:r>
          </a:p>
          <a:p>
            <a:pPr marL="165100" lvl="0" indent="-165100">
              <a:spcBef>
                <a:spcPts val="1200"/>
              </a:spcBef>
              <a:buFont typeface="Arial" pitchFamily="34" charset="0"/>
              <a:buChar char="•"/>
            </a:pPr>
            <a:r>
              <a:rPr lang="en-GB" sz="2400" dirty="0" smtClean="0"/>
              <a:t>Use materials with recycled content and recycle</a:t>
            </a:r>
          </a:p>
        </p:txBody>
      </p:sp>
      <p:pic>
        <p:nvPicPr>
          <p:cNvPr id="14" name="Picture 2"/>
          <p:cNvPicPr>
            <a:picLocks noGrp="1" noChangeAspect="1" noChangeArrowheads="1"/>
          </p:cNvPicPr>
          <p:nvPr>
            <p:ph idx="1"/>
          </p:nvPr>
        </p:nvPicPr>
        <p:blipFill>
          <a:blip r:embed="rId3" cstate="email"/>
          <a:srcRect/>
          <a:stretch>
            <a:fillRect/>
          </a:stretch>
        </p:blipFill>
        <p:spPr bwMode="auto">
          <a:xfrm>
            <a:off x="381000" y="1066800"/>
            <a:ext cx="3581400" cy="4648200"/>
          </a:xfrm>
          <a:prstGeom prst="rect">
            <a:avLst/>
          </a:prstGeom>
          <a:noFill/>
          <a:ln w="28575">
            <a:solidFill>
              <a:schemeClr val="bg1"/>
            </a:solidFill>
            <a:miter lim="800000"/>
            <a:headEnd/>
            <a:tailEnd/>
          </a:ln>
        </p:spPr>
      </p:pic>
    </p:spTree>
    <p:extLst>
      <p:ext uri="{BB962C8B-B14F-4D97-AF65-F5344CB8AC3E}">
        <p14:creationId xmlns="" xmlns:p14="http://schemas.microsoft.com/office/powerpoint/2010/main" val="4035173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172200"/>
            <a:ext cx="4953000" cy="461665"/>
          </a:xfrm>
          <a:prstGeom prst="rect">
            <a:avLst/>
          </a:prstGeom>
        </p:spPr>
        <p:txBody>
          <a:bodyPr wrap="square">
            <a:spAutoFit/>
          </a:bodyPr>
          <a:lstStyle/>
          <a:p>
            <a:pPr algn="ctr"/>
            <a:r>
              <a:rPr lang="en-US" sz="2400" dirty="0" smtClean="0">
                <a:latin typeface="Open Sans Light" panose="020B0306030504020204" pitchFamily="34" charset="0"/>
                <a:ea typeface="Open Sans Light" panose="020B0306030504020204" pitchFamily="34" charset="0"/>
                <a:cs typeface="Open Sans Light" panose="020B0306030504020204" pitchFamily="34" charset="0"/>
              </a:rPr>
              <a:t>Link: </a:t>
            </a:r>
            <a:r>
              <a:rPr lang="en-US"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2"/>
              </a:rPr>
              <a:t>http</a:t>
            </a:r>
            <a:r>
              <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2"/>
              </a:rPr>
              <a:t>://</a:t>
            </a:r>
            <a:r>
              <a:rPr lang="en-US" sz="240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hlinkClick r:id="rId2"/>
              </a:rPr>
              <a:t>envirodm.org/helpdesk</a:t>
            </a:r>
            <a:endParaRPr lang="en-US" sz="2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Rectangle 6"/>
          <p:cNvSpPr/>
          <p:nvPr/>
        </p:nvSpPr>
        <p:spPr>
          <a:xfrm>
            <a:off x="76200" y="3886200"/>
            <a:ext cx="4572000" cy="2031325"/>
          </a:xfrm>
          <a:prstGeom prst="rect">
            <a:avLst/>
          </a:prstGeom>
        </p:spPr>
        <p:txBody>
          <a:bodyPr wrap="square">
            <a:spAutoFit/>
          </a:bodyPr>
          <a:lstStyle/>
          <a:p>
            <a:pPr marL="285750" indent="-285750">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Access to environmental experts 24/7</a:t>
            </a: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Available by phone, </a:t>
            </a:r>
            <a:r>
              <a:rPr lang="en-US" dirty="0" smtClean="0">
                <a:latin typeface="Open Sans Light" panose="020B0306030504020204" pitchFamily="34" charset="0"/>
                <a:ea typeface="Open Sans Light" panose="020B0306030504020204" pitchFamily="34" charset="0"/>
                <a:cs typeface="Open Sans Light" panose="020B0306030504020204" pitchFamily="34" charset="0"/>
              </a:rPr>
              <a:t>email</a:t>
            </a:r>
            <a:r>
              <a:rPr lang="en-US" dirty="0">
                <a:latin typeface="Open Sans Light" panose="020B0306030504020204" pitchFamily="34" charset="0"/>
                <a:ea typeface="Open Sans Light" panose="020B0306030504020204" pitchFamily="34" charset="0"/>
                <a:cs typeface="Open Sans Light" panose="020B0306030504020204" pitchFamily="34" charset="0"/>
              </a:rPr>
              <a:t>, and live chat</a:t>
            </a: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Resource library &amp; fact sheets</a:t>
            </a:r>
          </a:p>
          <a:p>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US" dirty="0">
                <a:latin typeface="Open Sans Light" panose="020B0306030504020204" pitchFamily="34" charset="0"/>
                <a:ea typeface="Open Sans Light" panose="020B0306030504020204" pitchFamily="34" charset="0"/>
                <a:cs typeface="Open Sans Light" panose="020B0306030504020204" pitchFamily="34" charset="0"/>
              </a:rPr>
              <a:t>Learning agenda </a:t>
            </a:r>
          </a:p>
        </p:txBody>
      </p:sp>
      <p:sp>
        <p:nvSpPr>
          <p:cNvPr id="9" name="Rectangle 8"/>
          <p:cNvSpPr/>
          <p:nvPr/>
        </p:nvSpPr>
        <p:spPr>
          <a:xfrm>
            <a:off x="4495800" y="3810001"/>
            <a:ext cx="4572000" cy="2723823"/>
          </a:xfrm>
          <a:prstGeom prst="rect">
            <a:avLst/>
          </a:prstGeom>
        </p:spPr>
        <p:txBody>
          <a:bodyPr wrap="square">
            <a:spAutoFit/>
          </a:bodyPr>
          <a:lstStyle/>
          <a:p>
            <a:pPr marL="285750" indent="-285750">
              <a:buFont typeface="Arial" panose="020B0604020202020204" pitchFamily="34" charset="0"/>
              <a:buChar char="•"/>
            </a:pPr>
            <a:r>
              <a:rPr lang="en-US" b="1" dirty="0" smtClean="0">
                <a:latin typeface="Open Sans Light" panose="020B0306030504020204" pitchFamily="34" charset="0"/>
                <a:ea typeface="Open Sans Light" panose="020B0306030504020204" pitchFamily="34" charset="0"/>
                <a:cs typeface="Open Sans Light" panose="020B0306030504020204" pitchFamily="34" charset="0"/>
              </a:rPr>
              <a:t>Examples of requests received: </a:t>
            </a:r>
          </a:p>
          <a:p>
            <a:pPr marL="742950" lvl="1" indent="-285750">
              <a:buFont typeface="Arial" panose="020B0604020202020204" pitchFamily="34" charset="0"/>
              <a:buChar char="•"/>
            </a:pPr>
            <a:r>
              <a:rPr lang="en-US" dirty="0" smtClean="0">
                <a:latin typeface="Open Sans Light" panose="020B0306030504020204" pitchFamily="34" charset="0"/>
                <a:ea typeface="Open Sans Light" panose="020B0306030504020204" pitchFamily="34" charset="0"/>
                <a:cs typeface="Open Sans Light" panose="020B0306030504020204" pitchFamily="34" charset="0"/>
              </a:rPr>
              <a:t>Environmentally responsible materials for use in internally displaced persons camps in DRC</a:t>
            </a:r>
          </a:p>
          <a:p>
            <a:pPr marL="742950" lvl="1" indent="-285750">
              <a:buFont typeface="Arial" panose="020B0604020202020204" pitchFamily="34" charset="0"/>
              <a:buChar char="•"/>
            </a:pPr>
            <a:r>
              <a:rPr lang="en-US" dirty="0" smtClean="0">
                <a:latin typeface="Open Sans Light" panose="020B0306030504020204" pitchFamily="34" charset="0"/>
                <a:ea typeface="Open Sans Light" panose="020B0306030504020204" pitchFamily="34" charset="0"/>
                <a:cs typeface="Open Sans Light" panose="020B0306030504020204" pitchFamily="34" charset="0"/>
              </a:rPr>
              <a:t>Timber in the Ecuador earthquake recovery </a:t>
            </a:r>
          </a:p>
          <a:p>
            <a:pPr marL="742950" lvl="1" indent="-285750">
              <a:buFont typeface="Arial" panose="020B0604020202020204" pitchFamily="34" charset="0"/>
              <a:buChar char="•"/>
            </a:pPr>
            <a:r>
              <a:rPr lang="en-US" dirty="0" smtClean="0">
                <a:latin typeface="Open Sans Light" panose="020B0306030504020204" pitchFamily="34" charset="0"/>
                <a:ea typeface="Open Sans Light" panose="020B0306030504020204" pitchFamily="34" charset="0"/>
                <a:cs typeface="Open Sans Light" panose="020B0306030504020204" pitchFamily="34" charset="0"/>
              </a:rPr>
              <a:t>Winterization </a:t>
            </a:r>
            <a:r>
              <a:rPr lang="en-US" dirty="0" smtClean="0">
                <a:latin typeface="Open Sans Light" panose="020B0306030504020204" pitchFamily="34" charset="0"/>
                <a:ea typeface="Open Sans Light" panose="020B0306030504020204" pitchFamily="34" charset="0"/>
                <a:cs typeface="Open Sans Light" panose="020B0306030504020204" pitchFamily="34" charset="0"/>
              </a:rPr>
              <a:t>of schools </a:t>
            </a:r>
          </a:p>
          <a:p>
            <a:pPr marL="742950" lvl="1" indent="-285750">
              <a:buFont typeface="Arial" panose="020B0604020202020204" pitchFamily="34" charset="0"/>
              <a:buChar char="•"/>
            </a:pPr>
            <a:r>
              <a:rPr lang="en-US" dirty="0" smtClean="0">
                <a:latin typeface="Open Sans Light" panose="020B0306030504020204" pitchFamily="34" charset="0"/>
                <a:ea typeface="Open Sans Light" panose="020B0306030504020204" pitchFamily="34" charset="0"/>
                <a:cs typeface="Open Sans Light" panose="020B0306030504020204" pitchFamily="34" charset="0"/>
              </a:rPr>
              <a:t>Plastic </a:t>
            </a:r>
            <a:r>
              <a:rPr lang="en-US" dirty="0" smtClean="0">
                <a:latin typeface="Open Sans Light" panose="020B0306030504020204" pitchFamily="34" charset="0"/>
                <a:ea typeface="Open Sans Light" panose="020B0306030504020204" pitchFamily="34" charset="0"/>
                <a:cs typeface="Open Sans Light" panose="020B0306030504020204" pitchFamily="34" charset="0"/>
              </a:rPr>
              <a:t>tent disposal after emergency phase </a:t>
            </a:r>
            <a:endParaRPr lang="en-US" dirty="0" smtClean="0">
              <a:latin typeface="HELVETICA" panose="020B0604020202020204" pitchFamily="34" charset="0"/>
              <a:cs typeface="HELVETICA" panose="020B0604020202020204" pitchFamily="34" charset="0"/>
            </a:endParaRPr>
          </a:p>
          <a:p>
            <a:endParaRPr lang="en-US" sz="900" dirty="0">
              <a:latin typeface="HELVETICA" panose="020B0604020202020204" pitchFamily="34" charset="0"/>
              <a:cs typeface="HELVETICA" panose="020B0604020202020204" pitchFamily="34" charset="0"/>
            </a:endParaRPr>
          </a:p>
        </p:txBody>
      </p:sp>
      <p:pic>
        <p:nvPicPr>
          <p:cNvPr id="10" name="Picture 9"/>
          <p:cNvPicPr>
            <a:picLocks noChangeAspect="1"/>
          </p:cNvPicPr>
          <p:nvPr/>
        </p:nvPicPr>
        <p:blipFill rotWithShape="1">
          <a:blip r:embed="rId3" cstate="print">
            <a:extLst>
              <a:ext uri="{28A0092B-C50C-407E-A947-70E740481C1C}">
                <a14:useLocalDpi xmlns="" xmlns:a14="http://schemas.microsoft.com/office/drawing/2010/main" val="0"/>
              </a:ext>
            </a:extLst>
          </a:blip>
          <a:srcRect t="34474" b="19737"/>
          <a:stretch/>
        </p:blipFill>
        <p:spPr>
          <a:xfrm>
            <a:off x="0" y="0"/>
            <a:ext cx="9144000" cy="3276599"/>
          </a:xfrm>
          <a:prstGeom prst="rect">
            <a:avLst/>
          </a:prstGeom>
        </p:spPr>
      </p:pic>
      <p:sp>
        <p:nvSpPr>
          <p:cNvPr id="11" name="TextBox 10"/>
          <p:cNvSpPr txBox="1"/>
          <p:nvPr/>
        </p:nvSpPr>
        <p:spPr>
          <a:xfrm>
            <a:off x="1143000" y="609600"/>
            <a:ext cx="6629400" cy="1877437"/>
          </a:xfrm>
          <a:prstGeom prst="rect">
            <a:avLst/>
          </a:prstGeom>
          <a:solidFill>
            <a:srgbClr val="796967">
              <a:alpha val="65000"/>
            </a:srgbClr>
          </a:solidFill>
        </p:spPr>
        <p:txBody>
          <a:bodyPr wrap="square" rtlCol="0">
            <a:spAutoFit/>
          </a:bodyPr>
          <a:lstStyle/>
          <a:p>
            <a:pPr algn="ctr"/>
            <a:endParaRPr lang="en-US" sz="36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algn="ctr"/>
            <a:r>
              <a:rPr lang="en-US" sz="44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Green Recovery Connect</a:t>
            </a:r>
          </a:p>
          <a:p>
            <a:pPr algn="ctr"/>
            <a:endParaRPr lang="en-US"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 xmlns:p14="http://schemas.microsoft.com/office/powerpoint/2010/main" val="612836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53000" y="5029200"/>
            <a:ext cx="924001" cy="1090897"/>
          </a:xfrm>
          <a:prstGeom prst="rect">
            <a:avLst/>
          </a:prstGeom>
        </p:spPr>
      </p:pic>
      <p:sp>
        <p:nvSpPr>
          <p:cNvPr id="5" name="Rectangle 4"/>
          <p:cNvSpPr/>
          <p:nvPr/>
        </p:nvSpPr>
        <p:spPr>
          <a:xfrm>
            <a:off x="5894616" y="5201924"/>
            <a:ext cx="3135085" cy="748795"/>
          </a:xfrm>
          <a:prstGeom prst="rect">
            <a:avLst/>
          </a:prstGeom>
        </p:spPr>
        <p:txBody>
          <a:bodyPr wrap="square">
            <a:spAutoFit/>
          </a:bodyPr>
          <a:lstStyle/>
          <a:p>
            <a:pPr algn="ctr" fontAlgn="base">
              <a:spcBef>
                <a:spcPct val="0"/>
              </a:spcBef>
              <a:spcAft>
                <a:spcPct val="0"/>
              </a:spcAft>
            </a:pPr>
            <a:r>
              <a:rPr lang="en-US" sz="2133" dirty="0">
                <a:solidFill>
                  <a:srgbClr val="000000"/>
                </a:solidFill>
              </a:rPr>
              <a:t>ENVIRONMENT &amp;</a:t>
            </a:r>
          </a:p>
          <a:p>
            <a:pPr algn="ctr" fontAlgn="base">
              <a:spcBef>
                <a:spcPct val="0"/>
              </a:spcBef>
              <a:spcAft>
                <a:spcPct val="0"/>
              </a:spcAft>
            </a:pPr>
            <a:r>
              <a:rPr lang="en-US" sz="2133" dirty="0">
                <a:solidFill>
                  <a:srgbClr val="000000"/>
                </a:solidFill>
              </a:rPr>
              <a:t>DISASTER MANAGEMENT</a:t>
            </a:r>
          </a:p>
        </p:txBody>
      </p:sp>
      <p:sp>
        <p:nvSpPr>
          <p:cNvPr id="6" name="Rectangle 5"/>
          <p:cNvSpPr/>
          <p:nvPr/>
        </p:nvSpPr>
        <p:spPr>
          <a:xfrm>
            <a:off x="3886200" y="2689581"/>
            <a:ext cx="5257800" cy="1836144"/>
          </a:xfrm>
          <a:prstGeom prst="rect">
            <a:avLst/>
          </a:prstGeom>
          <a:noFill/>
        </p:spPr>
        <p:txBody>
          <a:bodyPr wrap="square">
            <a:spAutoFit/>
          </a:bodyPr>
          <a:lstStyle/>
          <a:p>
            <a:pPr algn="ctr" fontAlgn="base">
              <a:spcBef>
                <a:spcPct val="0"/>
              </a:spcBef>
              <a:spcAft>
                <a:spcPct val="0"/>
              </a:spcAft>
            </a:pPr>
            <a:r>
              <a:rPr lang="en-US" sz="2133" dirty="0">
                <a:solidFill>
                  <a:srgbClr val="F9F9EC"/>
                </a:solidFill>
                <a:latin typeface="Open Sans Light" panose="020B0306030504020204" pitchFamily="34" charset="0"/>
                <a:ea typeface="Open Sans Light" panose="020B0306030504020204" pitchFamily="34" charset="0"/>
                <a:cs typeface="Open Sans Light" panose="020B0306030504020204" pitchFamily="34" charset="0"/>
              </a:rPr>
              <a:t>To find out more information: </a:t>
            </a:r>
          </a:p>
          <a:p>
            <a:pPr algn="ctr" fontAlgn="base">
              <a:spcBef>
                <a:spcPct val="0"/>
              </a:spcBef>
              <a:spcAft>
                <a:spcPct val="0"/>
              </a:spcAft>
            </a:pPr>
            <a:r>
              <a:rPr lang="en-US" sz="2800" b="1"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www.envirodm.org</a:t>
            </a:r>
          </a:p>
          <a:p>
            <a:pPr algn="ctr" fontAlgn="base">
              <a:spcBef>
                <a:spcPct val="0"/>
              </a:spcBef>
              <a:spcAft>
                <a:spcPct val="0"/>
              </a:spcAft>
            </a:pPr>
            <a:r>
              <a:rPr lang="en-US" sz="2133" dirty="0" smtClean="0">
                <a:solidFill>
                  <a:srgbClr val="F9F9EC"/>
                </a:solidFill>
                <a:latin typeface="Open Sans Light" panose="020B0306030504020204" pitchFamily="34" charset="0"/>
                <a:ea typeface="Open Sans Light" panose="020B0306030504020204" pitchFamily="34" charset="0"/>
                <a:cs typeface="Open Sans Light" panose="020B0306030504020204" pitchFamily="34" charset="0"/>
              </a:rPr>
              <a:t>Email: envirodm@wwfus.org </a:t>
            </a:r>
            <a:endParaRPr lang="en-US" sz="2133" dirty="0">
              <a:solidFill>
                <a:srgbClr val="F9F9EC"/>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fontAlgn="base">
              <a:spcBef>
                <a:spcPct val="0"/>
              </a:spcBef>
              <a:spcAft>
                <a:spcPct val="0"/>
              </a:spcAft>
            </a:pPr>
            <a:r>
              <a:rPr lang="en-US" sz="2133" dirty="0">
                <a:solidFill>
                  <a:srgbClr val="F9F9EC"/>
                </a:solidFill>
                <a:latin typeface="Open Sans Light" panose="020B0306030504020204" pitchFamily="34" charset="0"/>
                <a:ea typeface="Open Sans Light" panose="020B0306030504020204" pitchFamily="34" charset="0"/>
                <a:cs typeface="Open Sans Light" panose="020B0306030504020204" pitchFamily="34" charset="0"/>
              </a:rPr>
              <a:t>Twitter: @</a:t>
            </a:r>
            <a:r>
              <a:rPr lang="en-US" sz="2133" dirty="0" err="1">
                <a:solidFill>
                  <a:srgbClr val="F9F9EC"/>
                </a:solidFill>
                <a:latin typeface="Open Sans Light" panose="020B0306030504020204" pitchFamily="34" charset="0"/>
                <a:ea typeface="Open Sans Light" panose="020B0306030504020204" pitchFamily="34" charset="0"/>
                <a:cs typeface="Open Sans Light" panose="020B0306030504020204" pitchFamily="34" charset="0"/>
              </a:rPr>
              <a:t>envirodm</a:t>
            </a:r>
            <a:r>
              <a:rPr lang="en-US" sz="2133" dirty="0">
                <a:solidFill>
                  <a:srgbClr val="F9F9EC"/>
                </a:solidFill>
                <a:latin typeface="Open Sans Light" panose="020B0306030504020204" pitchFamily="34" charset="0"/>
                <a:ea typeface="Open Sans Light" panose="020B0306030504020204" pitchFamily="34" charset="0"/>
                <a:cs typeface="Open Sans Light" panose="020B0306030504020204" pitchFamily="34" charset="0"/>
              </a:rPr>
              <a:t>                  </a:t>
            </a:r>
          </a:p>
          <a:p>
            <a:pPr algn="ctr" fontAlgn="base">
              <a:spcBef>
                <a:spcPct val="0"/>
              </a:spcBef>
              <a:spcAft>
                <a:spcPct val="0"/>
              </a:spcAft>
            </a:pPr>
            <a:r>
              <a:rPr lang="en-US" sz="2133" dirty="0">
                <a:solidFill>
                  <a:srgbClr val="F9F9EC"/>
                </a:solidFill>
                <a:latin typeface="Open Sans Light" panose="020B0306030504020204" pitchFamily="34" charset="0"/>
                <a:ea typeface="Open Sans Light" panose="020B0306030504020204" pitchFamily="34" charset="0"/>
                <a:cs typeface="Open Sans Light" panose="020B0306030504020204" pitchFamily="34" charset="0"/>
              </a:rPr>
              <a:t>Facebook: www.envirodm.com/envirodm </a:t>
            </a:r>
          </a:p>
        </p:txBody>
      </p:sp>
      <p:sp>
        <p:nvSpPr>
          <p:cNvPr id="7" name="Title 1"/>
          <p:cNvSpPr txBox="1">
            <a:spLocks/>
          </p:cNvSpPr>
          <p:nvPr/>
        </p:nvSpPr>
        <p:spPr>
          <a:xfrm>
            <a:off x="4087729" y="1371600"/>
            <a:ext cx="5056271" cy="1325563"/>
          </a:xfrm>
          <a:prstGeom prst="rect">
            <a:avLst/>
          </a:prstGeom>
        </p:spPr>
        <p:txBody>
          <a:bodyPr/>
          <a:lstStyle>
            <a:lvl1pPr algn="l" defTabSz="609585" rtl="0" eaLnBrk="0" fontAlgn="base" hangingPunct="0">
              <a:spcBef>
                <a:spcPct val="0"/>
              </a:spcBef>
              <a:spcAft>
                <a:spcPct val="0"/>
              </a:spcAft>
              <a:defRPr sz="3733" kern="1200">
                <a:solidFill>
                  <a:srgbClr val="31859C"/>
                </a:solidFill>
                <a:latin typeface="+mj-lt"/>
                <a:ea typeface="+mj-ea"/>
                <a:cs typeface="+mj-cs"/>
              </a:defRPr>
            </a:lvl1pPr>
            <a:lvl2pPr algn="l" defTabSz="609585" rtl="0" eaLnBrk="0" fontAlgn="base" hangingPunct="0">
              <a:spcBef>
                <a:spcPct val="0"/>
              </a:spcBef>
              <a:spcAft>
                <a:spcPct val="0"/>
              </a:spcAft>
              <a:defRPr sz="3200">
                <a:solidFill>
                  <a:srgbClr val="31859C"/>
                </a:solidFill>
                <a:latin typeface="Arial" pitchFamily="34" charset="0"/>
              </a:defRPr>
            </a:lvl2pPr>
            <a:lvl3pPr algn="l" defTabSz="609585" rtl="0" eaLnBrk="0" fontAlgn="base" hangingPunct="0">
              <a:spcBef>
                <a:spcPct val="0"/>
              </a:spcBef>
              <a:spcAft>
                <a:spcPct val="0"/>
              </a:spcAft>
              <a:defRPr sz="3200">
                <a:solidFill>
                  <a:srgbClr val="31859C"/>
                </a:solidFill>
                <a:latin typeface="Arial" pitchFamily="34" charset="0"/>
              </a:defRPr>
            </a:lvl3pPr>
            <a:lvl4pPr algn="l" defTabSz="609585" rtl="0" eaLnBrk="0" fontAlgn="base" hangingPunct="0">
              <a:spcBef>
                <a:spcPct val="0"/>
              </a:spcBef>
              <a:spcAft>
                <a:spcPct val="0"/>
              </a:spcAft>
              <a:defRPr sz="3200">
                <a:solidFill>
                  <a:srgbClr val="31859C"/>
                </a:solidFill>
                <a:latin typeface="Arial" pitchFamily="34" charset="0"/>
              </a:defRPr>
            </a:lvl4pPr>
            <a:lvl5pPr algn="l" defTabSz="609585" rtl="0" eaLnBrk="0" fontAlgn="base" hangingPunct="0">
              <a:spcBef>
                <a:spcPct val="0"/>
              </a:spcBef>
              <a:spcAft>
                <a:spcPct val="0"/>
              </a:spcAft>
              <a:defRPr sz="3200">
                <a:solidFill>
                  <a:srgbClr val="31859C"/>
                </a:solidFill>
                <a:latin typeface="Arial" pitchFamily="34" charset="0"/>
              </a:defRPr>
            </a:lvl5pPr>
            <a:lvl6pPr marL="609585" algn="l" defTabSz="609585" rtl="0" fontAlgn="base">
              <a:spcBef>
                <a:spcPct val="0"/>
              </a:spcBef>
              <a:spcAft>
                <a:spcPct val="0"/>
              </a:spcAft>
              <a:defRPr sz="3200">
                <a:solidFill>
                  <a:srgbClr val="31859C"/>
                </a:solidFill>
                <a:latin typeface="Arial" pitchFamily="34" charset="0"/>
              </a:defRPr>
            </a:lvl6pPr>
            <a:lvl7pPr marL="1219170" algn="l" defTabSz="609585" rtl="0" fontAlgn="base">
              <a:spcBef>
                <a:spcPct val="0"/>
              </a:spcBef>
              <a:spcAft>
                <a:spcPct val="0"/>
              </a:spcAft>
              <a:defRPr sz="3200">
                <a:solidFill>
                  <a:srgbClr val="31859C"/>
                </a:solidFill>
                <a:latin typeface="Arial" pitchFamily="34" charset="0"/>
              </a:defRPr>
            </a:lvl7pPr>
            <a:lvl8pPr marL="1828754" algn="l" defTabSz="609585" rtl="0" fontAlgn="base">
              <a:spcBef>
                <a:spcPct val="0"/>
              </a:spcBef>
              <a:spcAft>
                <a:spcPct val="0"/>
              </a:spcAft>
              <a:defRPr sz="3200">
                <a:solidFill>
                  <a:srgbClr val="31859C"/>
                </a:solidFill>
                <a:latin typeface="Arial" pitchFamily="34" charset="0"/>
              </a:defRPr>
            </a:lvl8pPr>
            <a:lvl9pPr marL="2438339" algn="l" defTabSz="609585" rtl="0" fontAlgn="base">
              <a:spcBef>
                <a:spcPct val="0"/>
              </a:spcBef>
              <a:spcAft>
                <a:spcPct val="0"/>
              </a:spcAft>
              <a:defRPr sz="3200">
                <a:solidFill>
                  <a:srgbClr val="31859C"/>
                </a:solidFill>
                <a:latin typeface="Arial" pitchFamily="34" charset="0"/>
              </a:defRPr>
            </a:lvl9pPr>
          </a:lstStyle>
          <a:p>
            <a:pPr algn="ctr"/>
            <a:r>
              <a:rPr lang="en-US"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Thank you! </a:t>
            </a:r>
            <a:endParaRPr lang="en-US"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8" name="Picture 2" descr="C:\Documents and Settings\Acer\My Documents\Missaka\Missaka\Consultancy\Philipines 2013\Photos\DSC01314.JPG"/>
          <p:cNvPicPr>
            <a:picLocks noChangeAspect="1" noChangeArrowheads="1"/>
          </p:cNvPicPr>
          <p:nvPr/>
        </p:nvPicPr>
        <p:blipFill>
          <a:blip r:embed="rId4" cstate="print"/>
          <a:srcRect/>
          <a:stretch>
            <a:fillRect/>
          </a:stretch>
        </p:blipFill>
        <p:spPr>
          <a:xfrm>
            <a:off x="154074" y="899410"/>
            <a:ext cx="3778345" cy="5338841"/>
          </a:xfrm>
          <a:prstGeom prst="rect">
            <a:avLst/>
          </a:prstGeom>
          <a:ln w="19050">
            <a:solidFill>
              <a:schemeClr val="accent2">
                <a:lumMod val="50000"/>
              </a:schemeClr>
            </a:solidFill>
          </a:ln>
        </p:spPr>
      </p:pic>
    </p:spTree>
    <p:extLst>
      <p:ext uri="{BB962C8B-B14F-4D97-AF65-F5344CB8AC3E}">
        <p14:creationId xmlns="" xmlns:p14="http://schemas.microsoft.com/office/powerpoint/2010/main" val="2838624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idx="1"/>
          </p:nvPr>
        </p:nvPicPr>
        <p:blipFill>
          <a:blip r:embed="rId2" cstate="email"/>
          <a:srcRect/>
          <a:stretch>
            <a:fillRect/>
          </a:stretch>
        </p:blipFill>
        <p:spPr>
          <a:xfrm>
            <a:off x="76200" y="1143001"/>
            <a:ext cx="9041286" cy="4648199"/>
          </a:xfrm>
          <a:noFill/>
          <a:ln/>
        </p:spPr>
      </p:pic>
      <p:sp>
        <p:nvSpPr>
          <p:cNvPr id="6" name="Oval 5"/>
          <p:cNvSpPr/>
          <p:nvPr/>
        </p:nvSpPr>
        <p:spPr>
          <a:xfrm rot="20107172">
            <a:off x="4104128" y="2199864"/>
            <a:ext cx="4294938" cy="16211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4" descr="collapse of riverbank.JPG"/>
          <p:cNvPicPr>
            <a:picLocks noChangeAspect="1"/>
          </p:cNvPicPr>
          <p:nvPr/>
        </p:nvPicPr>
        <p:blipFill>
          <a:blip r:embed="rId3" cstate="email"/>
          <a:srcRect/>
          <a:stretch>
            <a:fillRect/>
          </a:stretch>
        </p:blipFill>
        <p:spPr>
          <a:xfrm>
            <a:off x="1828800" y="1447800"/>
            <a:ext cx="6096000" cy="4572000"/>
          </a:xfrm>
          <a:prstGeom prst="rect">
            <a:avLst/>
          </a:prstGeom>
        </p:spPr>
      </p:pic>
      <p:pic>
        <p:nvPicPr>
          <p:cNvPr id="8194" name="Picture 2" descr="Image result for Sri Lanka tsunami reconstruction"/>
          <p:cNvPicPr>
            <a:picLocks noChangeAspect="1" noChangeArrowheads="1"/>
          </p:cNvPicPr>
          <p:nvPr/>
        </p:nvPicPr>
        <p:blipFill>
          <a:blip r:embed="rId4" cstate="email"/>
          <a:srcRect/>
          <a:stretch>
            <a:fillRect/>
          </a:stretch>
        </p:blipFill>
        <p:spPr bwMode="auto">
          <a:xfrm>
            <a:off x="1295400" y="1981200"/>
            <a:ext cx="7212787" cy="3886200"/>
          </a:xfrm>
          <a:prstGeom prst="rect">
            <a:avLst/>
          </a:prstGeom>
          <a:noFill/>
        </p:spPr>
      </p:pic>
      <p:pic>
        <p:nvPicPr>
          <p:cNvPr id="8" name="Picture 5" descr="jagath 028"/>
          <p:cNvPicPr>
            <a:picLocks noChangeAspect="1" noChangeArrowheads="1"/>
          </p:cNvPicPr>
          <p:nvPr/>
        </p:nvPicPr>
        <p:blipFill>
          <a:blip r:embed="rId5" cstate="email"/>
          <a:srcRect/>
          <a:stretch>
            <a:fillRect/>
          </a:stretch>
        </p:blipFill>
        <p:spPr>
          <a:xfrm>
            <a:off x="1828800" y="1447800"/>
            <a:ext cx="6096000" cy="4572000"/>
          </a:xfrm>
          <a:prstGeom prst="rect">
            <a:avLst/>
          </a:prstGeom>
          <a:noFill/>
        </p:spPr>
      </p:pic>
      <p:sp>
        <p:nvSpPr>
          <p:cNvPr id="9" name="Title 1"/>
          <p:cNvSpPr txBox="1">
            <a:spLocks/>
          </p:cNvSpPr>
          <p:nvPr/>
        </p:nvSpPr>
        <p:spPr>
          <a:xfrm>
            <a:off x="609600" y="0"/>
            <a:ext cx="8229600" cy="11430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Environmental issues:</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3600" b="0" i="0" u="none" strike="noStrike" kern="1200" cap="none" spc="0" normalizeH="0" baseline="0" noProof="0" dirty="0" smtClean="0">
                <a:ln>
                  <a:noFill/>
                </a:ln>
                <a:solidFill>
                  <a:schemeClr val="tx1"/>
                </a:solidFill>
                <a:effectLst/>
                <a:uLnTx/>
                <a:uFillTx/>
                <a:latin typeface="+mj-lt"/>
                <a:ea typeface="+mj-ea"/>
                <a:cs typeface="+mj-cs"/>
              </a:rPr>
              <a:t>A foremost cause and consequence of disasters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Title 9"/>
          <p:cNvSpPr>
            <a:spLocks noGrp="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194"/>
                                        </p:tgtEl>
                                      </p:cBhvr>
                                    </p:animEffect>
                                    <p:set>
                                      <p:cBhvr>
                                        <p:cTn id="7" dur="1" fill="hold">
                                          <p:stCondLst>
                                            <p:cond delay="499"/>
                                          </p:stCondLst>
                                        </p:cTn>
                                        <p:tgtEl>
                                          <p:spTgt spid="8194"/>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heckerboard(across)">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5"/>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6"/>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utlbeirut.org/assets/CRISI%20SIRIANA/ifrc_logo-copy.jpg"/>
          <p:cNvPicPr>
            <a:picLocks noChangeAspect="1" noChangeArrowheads="1"/>
          </p:cNvPicPr>
          <p:nvPr/>
        </p:nvPicPr>
        <p:blipFill>
          <a:blip r:embed="rId2" cstate="print"/>
          <a:srcRect/>
          <a:stretch>
            <a:fillRect/>
          </a:stretch>
        </p:blipFill>
        <p:spPr bwMode="auto">
          <a:xfrm>
            <a:off x="533400" y="1905000"/>
            <a:ext cx="3276600" cy="1408691"/>
          </a:xfrm>
          <a:prstGeom prst="rect">
            <a:avLst/>
          </a:prstGeom>
          <a:noFill/>
        </p:spPr>
      </p:pic>
      <p:sp>
        <p:nvSpPr>
          <p:cNvPr id="2" name="Title 1"/>
          <p:cNvSpPr>
            <a:spLocks noGrp="1"/>
          </p:cNvSpPr>
          <p:nvPr>
            <p:ph type="title"/>
          </p:nvPr>
        </p:nvSpPr>
        <p:spPr>
          <a:xfrm>
            <a:off x="152400" y="274638"/>
            <a:ext cx="8915400" cy="1143000"/>
          </a:xfrm>
        </p:spPr>
        <p:txBody>
          <a:bodyPr rtlCol="0">
            <a:normAutofit fontScale="90000"/>
          </a:bodyPr>
          <a:lstStyle/>
          <a:p>
            <a:pPr fontAlgn="auto">
              <a:spcAft>
                <a:spcPts val="0"/>
              </a:spcAft>
              <a:defRPr/>
            </a:pPr>
            <a:r>
              <a:rPr lang="en-US" dirty="0" smtClean="0">
                <a:solidFill>
                  <a:srgbClr val="FF0000"/>
                </a:solidFill>
              </a:rPr>
              <a:t>Humanitarian</a:t>
            </a:r>
            <a:r>
              <a:rPr lang="en-US" dirty="0" smtClean="0"/>
              <a:t>-</a:t>
            </a:r>
            <a:r>
              <a:rPr lang="en-US" dirty="0" smtClean="0">
                <a:solidFill>
                  <a:srgbClr val="00B050"/>
                </a:solidFill>
              </a:rPr>
              <a:t>Environmental</a:t>
            </a:r>
            <a:r>
              <a:rPr lang="en-US" dirty="0" smtClean="0">
                <a:solidFill>
                  <a:srgbClr val="003300"/>
                </a:solidFill>
              </a:rPr>
              <a:t> </a:t>
            </a:r>
            <a:r>
              <a:rPr lang="en-US" dirty="0" smtClean="0">
                <a:solidFill>
                  <a:srgbClr val="002060"/>
                </a:solidFill>
              </a:rPr>
              <a:t>Partnership</a:t>
            </a:r>
            <a:endParaRPr lang="en-US" dirty="0" smtClean="0">
              <a:solidFill>
                <a:srgbClr val="002060"/>
              </a:solidFill>
            </a:endParaRPr>
          </a:p>
        </p:txBody>
      </p:sp>
      <p:sp>
        <p:nvSpPr>
          <p:cNvPr id="7171" name="Content Placeholder 2"/>
          <p:cNvSpPr>
            <a:spLocks noGrp="1"/>
          </p:cNvSpPr>
          <p:nvPr>
            <p:ph idx="1"/>
          </p:nvPr>
        </p:nvSpPr>
        <p:spPr>
          <a:xfrm>
            <a:off x="457200" y="3886200"/>
            <a:ext cx="8229600" cy="1524000"/>
          </a:xfrm>
        </p:spPr>
        <p:txBody>
          <a:bodyPr>
            <a:normAutofit lnSpcReduction="10000"/>
          </a:bodyPr>
          <a:lstStyle/>
          <a:p>
            <a:pPr marL="0" indent="0">
              <a:buFont typeface="Arial" pitchFamily="34" charset="0"/>
              <a:buNone/>
            </a:pPr>
            <a:r>
              <a:rPr lang="en-US" sz="2800" b="1" dirty="0" smtClean="0">
                <a:solidFill>
                  <a:srgbClr val="006600"/>
                </a:solidFill>
              </a:rPr>
              <a:t>The Green Recovery Partnership </a:t>
            </a:r>
            <a:r>
              <a:rPr lang="en-US" sz="2800" dirty="0" smtClean="0"/>
              <a:t>of  World Wildlife Fund, American Red Cross launched in:</a:t>
            </a:r>
          </a:p>
          <a:p>
            <a:pPr marL="0" indent="0">
              <a:buFont typeface="Arial" pitchFamily="34" charset="0"/>
              <a:buNone/>
            </a:pPr>
            <a:r>
              <a:rPr lang="en-US" sz="3600" dirty="0" smtClean="0">
                <a:solidFill>
                  <a:srgbClr val="CC3300"/>
                </a:solidFill>
              </a:rPr>
              <a:t>Sri Lanka-Maldives, Thailand and Indonesia</a:t>
            </a:r>
          </a:p>
        </p:txBody>
      </p:sp>
      <p:pic>
        <p:nvPicPr>
          <p:cNvPr id="7172" name="Picture 6" descr="25mm_toptab.wmf"/>
          <p:cNvPicPr>
            <a:picLocks noChangeAspect="1" noChangeArrowheads="1"/>
          </p:cNvPicPr>
          <p:nvPr/>
        </p:nvPicPr>
        <p:blipFill>
          <a:blip r:embed="rId3" cstate="print"/>
          <a:srcRect t="16327"/>
          <a:stretch>
            <a:fillRect/>
          </a:stretch>
        </p:blipFill>
        <p:spPr bwMode="auto">
          <a:xfrm>
            <a:off x="6553200" y="1600200"/>
            <a:ext cx="1295400" cy="1625860"/>
          </a:xfrm>
          <a:prstGeom prst="rect">
            <a:avLst/>
          </a:prstGeom>
          <a:noFill/>
          <a:ln w="9525">
            <a:noFill/>
            <a:miter lim="800000"/>
            <a:headEnd/>
            <a:tailEnd/>
          </a:ln>
        </p:spPr>
      </p:pic>
      <p:pic>
        <p:nvPicPr>
          <p:cNvPr id="7174" name="Picture 5" descr="http://rds.yahoo.com/_ylt=A0WTefYkXftKqVgAOXijzbkF/SIG=12n005o1o/EXP=1258073764/**http%3A/media.graytvinc.com/images/american%2Bred%2Bcross%2Bcopy.jpg"/>
          <p:cNvPicPr>
            <a:picLocks noChangeAspect="1" noChangeArrowheads="1"/>
          </p:cNvPicPr>
          <p:nvPr/>
        </p:nvPicPr>
        <p:blipFill>
          <a:blip r:embed="rId4" cstate="print"/>
          <a:srcRect l="10667" t="25555" r="12000" b="31778"/>
          <a:stretch>
            <a:fillRect/>
          </a:stretch>
        </p:blipFill>
        <p:spPr bwMode="auto">
          <a:xfrm>
            <a:off x="3657600" y="1828800"/>
            <a:ext cx="2590800" cy="1072055"/>
          </a:xfrm>
          <a:prstGeom prst="rect">
            <a:avLst/>
          </a:prstGeom>
          <a:noFill/>
          <a:ln w="9525">
            <a:noFill/>
            <a:miter lim="800000"/>
            <a:headEnd/>
            <a:tailEnd/>
          </a:ln>
        </p:spPr>
      </p:pic>
      <p:sp>
        <p:nvSpPr>
          <p:cNvPr id="4098" name="AutoShape 2" descr="Image result for IFR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0" name="AutoShape 4" descr="Image result for IFR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sz="quarter" idx="4294967295"/>
          </p:nvPr>
        </p:nvSpPr>
        <p:spPr>
          <a:xfrm>
            <a:off x="228600" y="1219200"/>
            <a:ext cx="5105400" cy="5029200"/>
          </a:xfrm>
        </p:spPr>
        <p:txBody>
          <a:bodyPr>
            <a:normAutofit/>
          </a:bodyPr>
          <a:lstStyle/>
          <a:p>
            <a:pPr marL="339725" indent="-339725" eaLnBrk="1" hangingPunct="1">
              <a:lnSpc>
                <a:spcPct val="90000"/>
              </a:lnSpc>
              <a:buFont typeface="Wingdings" pitchFamily="2" charset="2"/>
              <a:buNone/>
            </a:pPr>
            <a:r>
              <a:rPr lang="en-US" sz="2000" dirty="0" smtClean="0">
                <a:solidFill>
                  <a:srgbClr val="000000"/>
                </a:solidFill>
              </a:rPr>
              <a:t>Green Guide to: </a:t>
            </a:r>
          </a:p>
          <a:p>
            <a:pPr marL="339725" indent="-339725" eaLnBrk="1" hangingPunct="1">
              <a:lnSpc>
                <a:spcPct val="90000"/>
              </a:lnSpc>
              <a:buFont typeface="Tw Cen MT" pitchFamily="34" charset="0"/>
              <a:buAutoNum type="arabicPeriod"/>
            </a:pPr>
            <a:r>
              <a:rPr lang="en-US" sz="2000" dirty="0" smtClean="0">
                <a:solidFill>
                  <a:srgbClr val="000000"/>
                </a:solidFill>
              </a:rPr>
              <a:t>Opportunities for Green Recovery and Reconstruction: An Introduction</a:t>
            </a:r>
          </a:p>
          <a:p>
            <a:pPr marL="339725" indent="-339725" eaLnBrk="1" hangingPunct="1">
              <a:lnSpc>
                <a:spcPct val="90000"/>
              </a:lnSpc>
              <a:buFont typeface="Tw Cen MT" pitchFamily="34" charset="0"/>
              <a:buAutoNum type="arabicPeriod"/>
            </a:pPr>
            <a:r>
              <a:rPr lang="en-US" sz="2000" dirty="0" smtClean="0">
                <a:solidFill>
                  <a:srgbClr val="000000"/>
                </a:solidFill>
              </a:rPr>
              <a:t>Project Design, Monitoring and Evaluation</a:t>
            </a:r>
          </a:p>
          <a:p>
            <a:pPr marL="339725" indent="-339725" eaLnBrk="1" hangingPunct="1">
              <a:lnSpc>
                <a:spcPct val="90000"/>
              </a:lnSpc>
              <a:buFont typeface="Tw Cen MT" pitchFamily="34" charset="0"/>
              <a:buAutoNum type="arabicPeriod"/>
            </a:pPr>
            <a:r>
              <a:rPr lang="en-US" sz="2000" dirty="0" smtClean="0">
                <a:solidFill>
                  <a:srgbClr val="000000"/>
                </a:solidFill>
              </a:rPr>
              <a:t>Environmental Impact Assessment Tools and Techniques</a:t>
            </a:r>
          </a:p>
          <a:p>
            <a:pPr marL="339725" indent="-339725" eaLnBrk="1" hangingPunct="1">
              <a:lnSpc>
                <a:spcPct val="90000"/>
              </a:lnSpc>
              <a:buFont typeface="Tw Cen MT" pitchFamily="34" charset="0"/>
              <a:buAutoNum type="arabicPeriod"/>
            </a:pPr>
            <a:r>
              <a:rPr lang="en-US" sz="2000" dirty="0" smtClean="0">
                <a:solidFill>
                  <a:srgbClr val="000000"/>
                </a:solidFill>
              </a:rPr>
              <a:t>Strategic Site Selection and Development</a:t>
            </a:r>
          </a:p>
          <a:p>
            <a:pPr marL="339725" indent="-339725" eaLnBrk="1" hangingPunct="1">
              <a:lnSpc>
                <a:spcPct val="90000"/>
              </a:lnSpc>
              <a:buFont typeface="Tw Cen MT" pitchFamily="34" charset="0"/>
              <a:buAutoNum type="arabicPeriod"/>
            </a:pPr>
            <a:r>
              <a:rPr lang="en-US" sz="2000" dirty="0" smtClean="0">
                <a:solidFill>
                  <a:srgbClr val="000000"/>
                </a:solidFill>
              </a:rPr>
              <a:t>Materials and the Supply Chain </a:t>
            </a:r>
          </a:p>
          <a:p>
            <a:pPr marL="339725" indent="-339725" eaLnBrk="1" hangingPunct="1">
              <a:lnSpc>
                <a:spcPct val="90000"/>
              </a:lnSpc>
              <a:buFont typeface="Tw Cen MT" pitchFamily="34" charset="0"/>
              <a:buAutoNum type="arabicPeriod"/>
            </a:pPr>
            <a:r>
              <a:rPr lang="en-US" sz="2000" dirty="0" smtClean="0">
                <a:solidFill>
                  <a:srgbClr val="000000"/>
                </a:solidFill>
              </a:rPr>
              <a:t>Construction</a:t>
            </a:r>
          </a:p>
          <a:p>
            <a:pPr marL="339725" indent="-339725" eaLnBrk="1" hangingPunct="1">
              <a:lnSpc>
                <a:spcPct val="90000"/>
              </a:lnSpc>
              <a:buFont typeface="Tw Cen MT" pitchFamily="34" charset="0"/>
              <a:buAutoNum type="arabicPeriod"/>
            </a:pPr>
            <a:r>
              <a:rPr lang="en-US" sz="2000" dirty="0" smtClean="0">
                <a:solidFill>
                  <a:srgbClr val="000000"/>
                </a:solidFill>
              </a:rPr>
              <a:t>Water and Sanitation</a:t>
            </a:r>
          </a:p>
          <a:p>
            <a:pPr marL="339725" indent="-339725" eaLnBrk="1" hangingPunct="1">
              <a:lnSpc>
                <a:spcPct val="90000"/>
              </a:lnSpc>
              <a:buFont typeface="Tw Cen MT" pitchFamily="34" charset="0"/>
              <a:buAutoNum type="arabicPeriod"/>
            </a:pPr>
            <a:r>
              <a:rPr lang="en-US" sz="2000" dirty="0" smtClean="0">
                <a:solidFill>
                  <a:srgbClr val="000000"/>
                </a:solidFill>
              </a:rPr>
              <a:t>Livelihoods</a:t>
            </a:r>
          </a:p>
          <a:p>
            <a:pPr marL="339725" indent="-339725" eaLnBrk="1" hangingPunct="1">
              <a:lnSpc>
                <a:spcPct val="90000"/>
              </a:lnSpc>
              <a:buFont typeface="Tw Cen MT" pitchFamily="34" charset="0"/>
              <a:buAutoNum type="arabicPeriod"/>
            </a:pPr>
            <a:r>
              <a:rPr lang="en-US" sz="2000" dirty="0" smtClean="0">
                <a:solidFill>
                  <a:srgbClr val="000000"/>
                </a:solidFill>
              </a:rPr>
              <a:t>Disaster Risk Reduction</a:t>
            </a:r>
          </a:p>
          <a:p>
            <a:pPr marL="339725" indent="-339725" eaLnBrk="1" hangingPunct="1">
              <a:lnSpc>
                <a:spcPct val="90000"/>
              </a:lnSpc>
              <a:buFont typeface="Tw Cen MT" pitchFamily="34" charset="0"/>
              <a:buAutoNum type="arabicPeriod"/>
            </a:pPr>
            <a:r>
              <a:rPr lang="en-US" sz="2000" dirty="0" smtClean="0">
                <a:solidFill>
                  <a:srgbClr val="000000"/>
                </a:solidFill>
              </a:rPr>
              <a:t>Organizational Operations</a:t>
            </a:r>
          </a:p>
          <a:p>
            <a:pPr marL="339725" indent="-339725">
              <a:lnSpc>
                <a:spcPct val="90000"/>
              </a:lnSpc>
              <a:buNone/>
            </a:pPr>
            <a:endParaRPr lang="en-US" sz="2000" dirty="0" smtClean="0">
              <a:solidFill>
                <a:srgbClr val="000000"/>
              </a:solidFill>
              <a:hlinkClick r:id="rId3"/>
            </a:endParaRPr>
          </a:p>
          <a:p>
            <a:pPr marL="339725" indent="-339725">
              <a:lnSpc>
                <a:spcPct val="90000"/>
              </a:lnSpc>
              <a:buNone/>
            </a:pPr>
            <a:r>
              <a:rPr lang="en-US" sz="2000" dirty="0" smtClean="0">
                <a:solidFill>
                  <a:srgbClr val="000000"/>
                </a:solidFill>
                <a:hlinkClick r:id="rId3"/>
              </a:rPr>
              <a:t>http://green-recovery.org/download/english</a:t>
            </a:r>
            <a:r>
              <a:rPr lang="en-US" sz="2000" dirty="0" smtClean="0">
                <a:solidFill>
                  <a:srgbClr val="000000"/>
                </a:solidFill>
              </a:rPr>
              <a:t> </a:t>
            </a:r>
          </a:p>
          <a:p>
            <a:pPr marL="339725" indent="-339725" eaLnBrk="1" hangingPunct="1">
              <a:lnSpc>
                <a:spcPct val="90000"/>
              </a:lnSpc>
              <a:buFont typeface="Tw Cen MT" pitchFamily="34" charset="0"/>
              <a:buAutoNum type="arabicPeriod"/>
            </a:pPr>
            <a:endParaRPr lang="en-US" sz="2000" dirty="0" smtClean="0">
              <a:solidFill>
                <a:srgbClr val="000000"/>
              </a:solidFill>
            </a:endParaRPr>
          </a:p>
          <a:p>
            <a:pPr marL="339725" indent="-339725" eaLnBrk="1" hangingPunct="1">
              <a:lnSpc>
                <a:spcPct val="90000"/>
              </a:lnSpc>
              <a:buNone/>
            </a:pPr>
            <a:endParaRPr lang="en-US" sz="2000" dirty="0" smtClean="0">
              <a:solidFill>
                <a:srgbClr val="000000"/>
              </a:solidFill>
            </a:endParaRPr>
          </a:p>
        </p:txBody>
      </p:sp>
      <p:pic>
        <p:nvPicPr>
          <p:cNvPr id="21508" name="Picture 5"/>
          <p:cNvPicPr>
            <a:picLocks noChangeAspect="1" noChangeArrowheads="1"/>
          </p:cNvPicPr>
          <p:nvPr/>
        </p:nvPicPr>
        <p:blipFill>
          <a:blip r:embed="rId4" cstate="print"/>
          <a:srcRect/>
          <a:stretch>
            <a:fillRect/>
          </a:stretch>
        </p:blipFill>
        <p:spPr bwMode="auto">
          <a:xfrm>
            <a:off x="5486400" y="1295400"/>
            <a:ext cx="3436937" cy="4446588"/>
          </a:xfrm>
          <a:prstGeom prst="rect">
            <a:avLst/>
          </a:prstGeom>
          <a:noFill/>
          <a:ln w="9525">
            <a:noFill/>
            <a:miter lim="800000"/>
            <a:headEnd/>
            <a:tailEnd/>
          </a:ln>
        </p:spPr>
      </p:pic>
      <p:sp>
        <p:nvSpPr>
          <p:cNvPr id="5" name="TextBox 4"/>
          <p:cNvSpPr txBox="1"/>
          <p:nvPr/>
        </p:nvSpPr>
        <p:spPr>
          <a:xfrm>
            <a:off x="256736" y="6019800"/>
            <a:ext cx="4792017" cy="369332"/>
          </a:xfrm>
          <a:prstGeom prst="rect">
            <a:avLst/>
          </a:prstGeom>
          <a:noFill/>
        </p:spPr>
        <p:txBody>
          <a:bodyPr wrap="none" rtlCol="0">
            <a:spAutoFit/>
          </a:bodyPr>
          <a:lstStyle/>
          <a:p>
            <a:r>
              <a:rPr lang="en-US" dirty="0" smtClean="0"/>
              <a:t>Available in English, Spanish and </a:t>
            </a:r>
            <a:r>
              <a:rPr lang="en-US" dirty="0" err="1" smtClean="0"/>
              <a:t>Basha</a:t>
            </a:r>
            <a:r>
              <a:rPr lang="en-US" dirty="0" smtClean="0"/>
              <a:t> Indonesia</a:t>
            </a:r>
            <a:endParaRPr lang="en-US" dirty="0"/>
          </a:p>
        </p:txBody>
      </p:sp>
      <p:sp>
        <p:nvSpPr>
          <p:cNvPr id="6" name="Title 7"/>
          <p:cNvSpPr txBox="1">
            <a:spLocks/>
          </p:cNvSpPr>
          <p:nvPr/>
        </p:nvSpPr>
        <p:spPr>
          <a:xfrm>
            <a:off x="0" y="0"/>
            <a:ext cx="9144000" cy="1219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ts val="35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006600"/>
                </a:solidFill>
                <a:effectLst/>
                <a:uLnTx/>
                <a:uFillTx/>
                <a:latin typeface="+mj-lt"/>
                <a:ea typeface="+mj-ea"/>
                <a:cs typeface="+mj-cs"/>
              </a:rPr>
              <a:t>Green Recovery and Reconstruction: Training Toolkit for Humanitarian Assistance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42203" y="366933"/>
            <a:ext cx="9144000" cy="773113"/>
          </a:xfrm>
          <a:prstGeom prst="rect">
            <a:avLst/>
          </a:prstGeom>
          <a:noFill/>
          <a:ln w="9525">
            <a:noFill/>
            <a:miter lim="800000"/>
            <a:headEnd/>
            <a:tailEnd/>
          </a:ln>
        </p:spPr>
        <p:txBody>
          <a:bodyPr anchor="ctr"/>
          <a:lstStyle/>
          <a:p>
            <a:pPr algn="ctr">
              <a:defRPr/>
            </a:pPr>
            <a:r>
              <a:rPr lang="en-US" sz="4000" kern="0" dirty="0">
                <a:latin typeface="+mj-lt"/>
                <a:ea typeface="+mj-ea"/>
                <a:cs typeface="ＭＳ Ｐゴシック"/>
              </a:rPr>
              <a:t>Project Cycle and Environmental </a:t>
            </a:r>
            <a:endParaRPr lang="en-US" sz="4000" kern="0" dirty="0" smtClean="0">
              <a:latin typeface="+mj-lt"/>
              <a:ea typeface="+mj-ea"/>
              <a:cs typeface="ＭＳ Ｐゴシック"/>
            </a:endParaRPr>
          </a:p>
          <a:p>
            <a:pPr algn="ctr">
              <a:defRPr/>
            </a:pPr>
            <a:r>
              <a:rPr lang="en-US" sz="4000" kern="0" dirty="0" smtClean="0">
                <a:latin typeface="+mj-lt"/>
                <a:ea typeface="+mj-ea"/>
                <a:cs typeface="ＭＳ Ｐゴシック"/>
              </a:rPr>
              <a:t>Entry – Points </a:t>
            </a:r>
            <a:endParaRPr lang="en-US" sz="4000" kern="0" dirty="0">
              <a:latin typeface="+mj-lt"/>
              <a:ea typeface="+mj-ea"/>
              <a:cs typeface="ＭＳ Ｐゴシック"/>
            </a:endParaRPr>
          </a:p>
        </p:txBody>
      </p:sp>
      <p:grpSp>
        <p:nvGrpSpPr>
          <p:cNvPr id="2" name="Group 21"/>
          <p:cNvGrpSpPr>
            <a:grpSpLocks/>
          </p:cNvGrpSpPr>
          <p:nvPr/>
        </p:nvGrpSpPr>
        <p:grpSpPr bwMode="auto">
          <a:xfrm>
            <a:off x="2209800" y="1295400"/>
            <a:ext cx="1371600" cy="990600"/>
            <a:chOff x="746" y="1029"/>
            <a:chExt cx="1056" cy="816"/>
          </a:xfrm>
        </p:grpSpPr>
        <p:sp>
          <p:nvSpPr>
            <p:cNvPr id="15383" name="AutoShape 22"/>
            <p:cNvSpPr>
              <a:spLocks noChangeArrowheads="1"/>
            </p:cNvSpPr>
            <p:nvPr/>
          </p:nvSpPr>
          <p:spPr bwMode="auto">
            <a:xfrm rot="702181">
              <a:off x="746" y="1029"/>
              <a:ext cx="1056" cy="816"/>
            </a:xfrm>
            <a:prstGeom prst="irregularSeal2">
              <a:avLst/>
            </a:prstGeom>
            <a:solidFill>
              <a:srgbClr val="FF0000"/>
            </a:solidFill>
            <a:ln w="12700">
              <a:noFill/>
              <a:miter lim="800000"/>
              <a:headEnd/>
              <a:tailEnd/>
            </a:ln>
          </p:spPr>
          <p:txBody>
            <a:bodyPr wrap="none" anchor="ctr"/>
            <a:lstStyle/>
            <a:p>
              <a:endParaRPr lang="en-US"/>
            </a:p>
          </p:txBody>
        </p:sp>
        <p:sp>
          <p:nvSpPr>
            <p:cNvPr id="15384" name="Text Box 23"/>
            <p:cNvSpPr txBox="1">
              <a:spLocks noChangeArrowheads="1"/>
            </p:cNvSpPr>
            <p:nvPr/>
          </p:nvSpPr>
          <p:spPr bwMode="auto">
            <a:xfrm>
              <a:off x="805" y="1280"/>
              <a:ext cx="860" cy="327"/>
            </a:xfrm>
            <a:prstGeom prst="rect">
              <a:avLst/>
            </a:prstGeom>
            <a:noFill/>
            <a:ln w="9525">
              <a:noFill/>
              <a:miter lim="800000"/>
              <a:headEnd/>
              <a:tailEnd/>
            </a:ln>
          </p:spPr>
          <p:txBody>
            <a:bodyPr wrap="none">
              <a:spAutoFit/>
            </a:bodyPr>
            <a:lstStyle/>
            <a:p>
              <a:r>
                <a:rPr lang="en-US" sz="2000"/>
                <a:t>Disaster</a:t>
              </a:r>
            </a:p>
          </p:txBody>
        </p:sp>
      </p:grpSp>
      <p:sp>
        <p:nvSpPr>
          <p:cNvPr id="15364" name="Text Box 16"/>
          <p:cNvSpPr txBox="1">
            <a:spLocks noChangeArrowheads="1"/>
          </p:cNvSpPr>
          <p:nvPr/>
        </p:nvSpPr>
        <p:spPr bwMode="auto">
          <a:xfrm>
            <a:off x="5715000" y="4800600"/>
            <a:ext cx="1752600" cy="307975"/>
          </a:xfrm>
          <a:prstGeom prst="rect">
            <a:avLst/>
          </a:prstGeom>
          <a:noFill/>
          <a:ln w="9525">
            <a:noFill/>
            <a:miter lim="800000"/>
            <a:headEnd/>
            <a:tailEnd/>
          </a:ln>
        </p:spPr>
        <p:txBody>
          <a:bodyPr>
            <a:spAutoFit/>
          </a:bodyPr>
          <a:lstStyle/>
          <a:p>
            <a:r>
              <a:rPr lang="en-US" sz="1400" b="1"/>
              <a:t>3. Project Design</a:t>
            </a:r>
          </a:p>
        </p:txBody>
      </p:sp>
      <p:sp>
        <p:nvSpPr>
          <p:cNvPr id="15365" name="Text Box 18"/>
          <p:cNvSpPr txBox="1">
            <a:spLocks noChangeArrowheads="1"/>
          </p:cNvSpPr>
          <p:nvPr/>
        </p:nvSpPr>
        <p:spPr bwMode="auto">
          <a:xfrm>
            <a:off x="3352800" y="5791200"/>
            <a:ext cx="1828800" cy="307975"/>
          </a:xfrm>
          <a:prstGeom prst="rect">
            <a:avLst/>
          </a:prstGeom>
          <a:noFill/>
          <a:ln w="9525">
            <a:noFill/>
            <a:miter lim="800000"/>
            <a:headEnd/>
            <a:tailEnd/>
          </a:ln>
        </p:spPr>
        <p:txBody>
          <a:bodyPr>
            <a:spAutoFit/>
          </a:bodyPr>
          <a:lstStyle/>
          <a:p>
            <a:r>
              <a:rPr lang="en-US" sz="1400" b="1"/>
              <a:t>4. Implementation</a:t>
            </a:r>
          </a:p>
        </p:txBody>
      </p:sp>
      <p:sp>
        <p:nvSpPr>
          <p:cNvPr id="15366" name="Text Box 19"/>
          <p:cNvSpPr txBox="1">
            <a:spLocks noChangeArrowheads="1"/>
          </p:cNvSpPr>
          <p:nvPr/>
        </p:nvSpPr>
        <p:spPr bwMode="auto">
          <a:xfrm>
            <a:off x="1600200" y="3200400"/>
            <a:ext cx="1693863" cy="523875"/>
          </a:xfrm>
          <a:prstGeom prst="rect">
            <a:avLst/>
          </a:prstGeom>
          <a:noFill/>
          <a:ln w="9525">
            <a:noFill/>
            <a:miter lim="800000"/>
            <a:headEnd/>
            <a:tailEnd/>
          </a:ln>
        </p:spPr>
        <p:txBody>
          <a:bodyPr>
            <a:spAutoFit/>
          </a:bodyPr>
          <a:lstStyle/>
          <a:p>
            <a:r>
              <a:rPr lang="en-US" sz="1400" b="1"/>
              <a:t>6. Evaluation / Lessons Learned</a:t>
            </a:r>
          </a:p>
        </p:txBody>
      </p:sp>
      <p:sp>
        <p:nvSpPr>
          <p:cNvPr id="11" name="Down Arrow 10"/>
          <p:cNvSpPr>
            <a:spLocks noChangeArrowheads="1"/>
          </p:cNvSpPr>
          <p:nvPr/>
        </p:nvSpPr>
        <p:spPr bwMode="auto">
          <a:xfrm rot="13964996">
            <a:off x="2495550" y="2166938"/>
            <a:ext cx="714375" cy="882650"/>
          </a:xfrm>
          <a:prstGeom prst="downArrow">
            <a:avLst>
              <a:gd name="adj1" fmla="val 47028"/>
              <a:gd name="adj2" fmla="val 36512"/>
            </a:avLst>
          </a:prstGeom>
          <a:solidFill>
            <a:schemeClr val="accent1"/>
          </a:solidFill>
          <a:ln w="25400" algn="ctr">
            <a:solidFill>
              <a:srgbClr val="89A4A7"/>
            </a:solidFill>
            <a:miter lim="800000"/>
            <a:headEnd/>
            <a:tailEnd/>
          </a:ln>
        </p:spPr>
        <p:txBody>
          <a:bodyPr rot="10800000" anchor="ctr"/>
          <a:lstStyle/>
          <a:p>
            <a:pPr algn="ctr">
              <a:defRPr/>
            </a:pPr>
            <a:endParaRPr lang="en-US">
              <a:solidFill>
                <a:schemeClr val="lt1"/>
              </a:solidFill>
              <a:latin typeface="+mn-lt"/>
              <a:ea typeface="+mn-ea"/>
            </a:endParaRPr>
          </a:p>
        </p:txBody>
      </p:sp>
      <p:sp>
        <p:nvSpPr>
          <p:cNvPr id="12" name="Down Arrow 11"/>
          <p:cNvSpPr>
            <a:spLocks noChangeArrowheads="1"/>
          </p:cNvSpPr>
          <p:nvPr/>
        </p:nvSpPr>
        <p:spPr bwMode="auto">
          <a:xfrm rot="8827626">
            <a:off x="1857375" y="3781425"/>
            <a:ext cx="714375" cy="879475"/>
          </a:xfrm>
          <a:prstGeom prst="downArrow">
            <a:avLst>
              <a:gd name="adj1" fmla="val 47028"/>
              <a:gd name="adj2" fmla="val 36380"/>
            </a:avLst>
          </a:prstGeom>
          <a:solidFill>
            <a:schemeClr val="accent1"/>
          </a:solidFill>
          <a:ln w="25400" algn="ctr">
            <a:solidFill>
              <a:srgbClr val="89A4A7"/>
            </a:solidFill>
            <a:miter lim="800000"/>
            <a:headEnd/>
            <a:tailEnd/>
          </a:ln>
        </p:spPr>
        <p:txBody>
          <a:bodyPr rot="10800000" anchor="ctr"/>
          <a:lstStyle/>
          <a:p>
            <a:pPr algn="ctr">
              <a:defRPr/>
            </a:pPr>
            <a:endParaRPr lang="en-US">
              <a:solidFill>
                <a:schemeClr val="lt1"/>
              </a:solidFill>
              <a:latin typeface="+mn-lt"/>
              <a:ea typeface="+mn-ea"/>
            </a:endParaRPr>
          </a:p>
        </p:txBody>
      </p:sp>
      <p:sp>
        <p:nvSpPr>
          <p:cNvPr id="13" name="Down Arrow 12"/>
          <p:cNvSpPr>
            <a:spLocks noChangeArrowheads="1"/>
          </p:cNvSpPr>
          <p:nvPr/>
        </p:nvSpPr>
        <p:spPr bwMode="auto">
          <a:xfrm rot="18722750">
            <a:off x="5465763" y="2101850"/>
            <a:ext cx="714375" cy="879475"/>
          </a:xfrm>
          <a:prstGeom prst="downArrow">
            <a:avLst>
              <a:gd name="adj1" fmla="val 47028"/>
              <a:gd name="adj2" fmla="val 36380"/>
            </a:avLst>
          </a:prstGeom>
          <a:solidFill>
            <a:schemeClr val="accent1"/>
          </a:solidFill>
          <a:ln w="25400" algn="ctr">
            <a:solidFill>
              <a:srgbClr val="89A4A7"/>
            </a:solidFill>
            <a:miter lim="800000"/>
            <a:headEnd/>
            <a:tailEnd/>
          </a:ln>
        </p:spPr>
        <p:txBody>
          <a:bodyPr vert="eaVert" anchor="ctr"/>
          <a:lstStyle/>
          <a:p>
            <a:pPr algn="ctr">
              <a:defRPr/>
            </a:pPr>
            <a:endParaRPr lang="en-US">
              <a:solidFill>
                <a:schemeClr val="lt1"/>
              </a:solidFill>
              <a:latin typeface="+mn-lt"/>
              <a:ea typeface="+mn-ea"/>
            </a:endParaRPr>
          </a:p>
        </p:txBody>
      </p:sp>
      <p:sp>
        <p:nvSpPr>
          <p:cNvPr id="15370" name="Text Box 14"/>
          <p:cNvSpPr txBox="1">
            <a:spLocks noChangeArrowheads="1"/>
          </p:cNvSpPr>
          <p:nvPr/>
        </p:nvSpPr>
        <p:spPr bwMode="auto">
          <a:xfrm>
            <a:off x="3409950" y="1982788"/>
            <a:ext cx="2533650" cy="303212"/>
          </a:xfrm>
          <a:prstGeom prst="rect">
            <a:avLst/>
          </a:prstGeom>
          <a:noFill/>
          <a:ln w="9525">
            <a:noFill/>
            <a:miter lim="800000"/>
            <a:headEnd/>
            <a:tailEnd/>
          </a:ln>
        </p:spPr>
        <p:txBody>
          <a:bodyPr>
            <a:spAutoFit/>
          </a:bodyPr>
          <a:lstStyle/>
          <a:p>
            <a:r>
              <a:rPr lang="en-US" sz="1400" b="1"/>
              <a:t>1.  Initial Assessment</a:t>
            </a:r>
          </a:p>
        </p:txBody>
      </p:sp>
      <p:sp>
        <p:nvSpPr>
          <p:cNvPr id="15371" name="Text Box 18"/>
          <p:cNvSpPr txBox="1">
            <a:spLocks noChangeArrowheads="1"/>
          </p:cNvSpPr>
          <p:nvPr/>
        </p:nvSpPr>
        <p:spPr bwMode="auto">
          <a:xfrm>
            <a:off x="1752600" y="4724400"/>
            <a:ext cx="1295400" cy="306388"/>
          </a:xfrm>
          <a:prstGeom prst="rect">
            <a:avLst/>
          </a:prstGeom>
          <a:noFill/>
          <a:ln w="9525">
            <a:noFill/>
            <a:miter lim="800000"/>
            <a:headEnd/>
            <a:tailEnd/>
          </a:ln>
        </p:spPr>
        <p:txBody>
          <a:bodyPr>
            <a:spAutoFit/>
          </a:bodyPr>
          <a:lstStyle/>
          <a:p>
            <a:r>
              <a:rPr lang="en-US" sz="1400" b="1"/>
              <a:t>5. Monitoring</a:t>
            </a:r>
          </a:p>
        </p:txBody>
      </p:sp>
      <p:sp>
        <p:nvSpPr>
          <p:cNvPr id="16" name="Down Arrow 15"/>
          <p:cNvSpPr>
            <a:spLocks noChangeArrowheads="1"/>
          </p:cNvSpPr>
          <p:nvPr/>
        </p:nvSpPr>
        <p:spPr bwMode="auto">
          <a:xfrm rot="1205749">
            <a:off x="6148388" y="3829050"/>
            <a:ext cx="714375" cy="879475"/>
          </a:xfrm>
          <a:prstGeom prst="downArrow">
            <a:avLst>
              <a:gd name="adj1" fmla="val 47028"/>
              <a:gd name="adj2" fmla="val 36380"/>
            </a:avLst>
          </a:prstGeom>
          <a:solidFill>
            <a:schemeClr val="accent1"/>
          </a:solidFill>
          <a:ln w="25400" algn="ctr">
            <a:solidFill>
              <a:srgbClr val="89A4A7"/>
            </a:solidFill>
            <a:miter lim="800000"/>
            <a:headEnd/>
            <a:tailEnd/>
          </a:ln>
        </p:spPr>
        <p:txBody>
          <a:bodyPr rot="10800000" anchor="ctr"/>
          <a:lstStyle/>
          <a:p>
            <a:pPr algn="ctr">
              <a:defRPr/>
            </a:pPr>
            <a:endParaRPr lang="en-US">
              <a:solidFill>
                <a:schemeClr val="lt1"/>
              </a:solidFill>
              <a:latin typeface="+mn-lt"/>
              <a:ea typeface="+mn-ea"/>
            </a:endParaRPr>
          </a:p>
        </p:txBody>
      </p:sp>
      <p:sp>
        <p:nvSpPr>
          <p:cNvPr id="17" name="Down Arrow 16"/>
          <p:cNvSpPr>
            <a:spLocks noChangeArrowheads="1"/>
          </p:cNvSpPr>
          <p:nvPr/>
        </p:nvSpPr>
        <p:spPr bwMode="auto">
          <a:xfrm rot="3424947">
            <a:off x="5159375" y="5127625"/>
            <a:ext cx="714375" cy="879475"/>
          </a:xfrm>
          <a:prstGeom prst="downArrow">
            <a:avLst>
              <a:gd name="adj1" fmla="val 47028"/>
              <a:gd name="adj2" fmla="val 36380"/>
            </a:avLst>
          </a:prstGeom>
          <a:solidFill>
            <a:schemeClr val="accent1"/>
          </a:solidFill>
          <a:ln w="25400" algn="ctr">
            <a:solidFill>
              <a:srgbClr val="89A4A7"/>
            </a:solidFill>
            <a:miter lim="800000"/>
            <a:headEnd/>
            <a:tailEnd/>
          </a:ln>
        </p:spPr>
        <p:txBody>
          <a:bodyPr rot="10800000" anchor="ctr"/>
          <a:lstStyle/>
          <a:p>
            <a:pPr algn="ctr">
              <a:defRPr/>
            </a:pPr>
            <a:endParaRPr lang="en-US">
              <a:solidFill>
                <a:schemeClr val="lt1"/>
              </a:solidFill>
              <a:latin typeface="+mn-lt"/>
              <a:ea typeface="+mn-ea"/>
            </a:endParaRPr>
          </a:p>
        </p:txBody>
      </p:sp>
      <p:sp>
        <p:nvSpPr>
          <p:cNvPr id="18" name="Down Arrow 17"/>
          <p:cNvSpPr>
            <a:spLocks noChangeArrowheads="1"/>
          </p:cNvSpPr>
          <p:nvPr/>
        </p:nvSpPr>
        <p:spPr bwMode="auto">
          <a:xfrm rot="7780862">
            <a:off x="2571750" y="5068888"/>
            <a:ext cx="714375" cy="879475"/>
          </a:xfrm>
          <a:prstGeom prst="downArrow">
            <a:avLst>
              <a:gd name="adj1" fmla="val 47028"/>
              <a:gd name="adj2" fmla="val 36380"/>
            </a:avLst>
          </a:prstGeom>
          <a:solidFill>
            <a:schemeClr val="accent1"/>
          </a:solidFill>
          <a:ln w="25400" algn="ctr">
            <a:solidFill>
              <a:srgbClr val="89A4A7"/>
            </a:solidFill>
            <a:miter lim="800000"/>
            <a:headEnd/>
            <a:tailEnd/>
          </a:ln>
        </p:spPr>
        <p:txBody>
          <a:bodyPr rot="10800000" anchor="ctr"/>
          <a:lstStyle/>
          <a:p>
            <a:pPr algn="ctr">
              <a:defRPr/>
            </a:pPr>
            <a:endParaRPr lang="en-US">
              <a:solidFill>
                <a:schemeClr val="lt1"/>
              </a:solidFill>
              <a:latin typeface="+mn-lt"/>
              <a:ea typeface="+mn-ea"/>
            </a:endParaRPr>
          </a:p>
        </p:txBody>
      </p:sp>
      <p:sp>
        <p:nvSpPr>
          <p:cNvPr id="19" name="Curved Left Arrow 18"/>
          <p:cNvSpPr/>
          <p:nvPr/>
        </p:nvSpPr>
        <p:spPr>
          <a:xfrm rot="18737851">
            <a:off x="3523456" y="3966369"/>
            <a:ext cx="830263" cy="1857375"/>
          </a:xfrm>
          <a:prstGeom prst="curvedLeftArrow">
            <a:avLst>
              <a:gd name="adj1" fmla="val 18242"/>
              <a:gd name="adj2" fmla="val 48933"/>
              <a:gd name="adj3" fmla="val 33208"/>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5376" name="Text Box 15"/>
          <p:cNvSpPr txBox="1">
            <a:spLocks noChangeArrowheads="1"/>
          </p:cNvSpPr>
          <p:nvPr/>
        </p:nvSpPr>
        <p:spPr bwMode="auto">
          <a:xfrm>
            <a:off x="5562600" y="3200400"/>
            <a:ext cx="2957513" cy="517525"/>
          </a:xfrm>
          <a:prstGeom prst="rect">
            <a:avLst/>
          </a:prstGeom>
          <a:noFill/>
          <a:ln w="9525">
            <a:noFill/>
            <a:miter lim="800000"/>
            <a:headEnd/>
            <a:tailEnd/>
          </a:ln>
        </p:spPr>
        <p:txBody>
          <a:bodyPr>
            <a:spAutoFit/>
          </a:bodyPr>
          <a:lstStyle/>
          <a:p>
            <a:r>
              <a:rPr lang="en-US" sz="1400" b="1"/>
              <a:t>2. Problem/Stakeholder</a:t>
            </a:r>
            <a:br>
              <a:rPr lang="en-US" sz="1400" b="1"/>
            </a:br>
            <a:r>
              <a:rPr lang="en-US" sz="1400" b="1"/>
              <a:t>    Analysis</a:t>
            </a:r>
          </a:p>
        </p:txBody>
      </p:sp>
      <p:sp>
        <p:nvSpPr>
          <p:cNvPr id="22" name="Rounded Rectangle 21"/>
          <p:cNvSpPr/>
          <p:nvPr/>
        </p:nvSpPr>
        <p:spPr>
          <a:xfrm>
            <a:off x="3733800" y="1600200"/>
            <a:ext cx="4572000" cy="381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C00000"/>
                </a:solidFill>
              </a:rPr>
              <a:t>Identify major environmental Issues &amp; risks</a:t>
            </a:r>
          </a:p>
        </p:txBody>
      </p:sp>
      <p:sp>
        <p:nvSpPr>
          <p:cNvPr id="23" name="Rounded Rectangle 22"/>
          <p:cNvSpPr/>
          <p:nvPr/>
        </p:nvSpPr>
        <p:spPr>
          <a:xfrm>
            <a:off x="6324600" y="2514600"/>
            <a:ext cx="2590800" cy="685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C00000"/>
                </a:solidFill>
              </a:rPr>
              <a:t>Identify vulnerabilities &amp; capacities</a:t>
            </a:r>
          </a:p>
        </p:txBody>
      </p:sp>
      <p:sp>
        <p:nvSpPr>
          <p:cNvPr id="25" name="Rounded Rectangle 24"/>
          <p:cNvSpPr/>
          <p:nvPr/>
        </p:nvSpPr>
        <p:spPr>
          <a:xfrm>
            <a:off x="6324600" y="5105400"/>
            <a:ext cx="2819400" cy="1143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700" dirty="0">
                <a:solidFill>
                  <a:srgbClr val="C00000"/>
                </a:solidFill>
              </a:rPr>
              <a:t>Raise environmental concerns, Plan for green practices,  Environmental compliance</a:t>
            </a:r>
          </a:p>
        </p:txBody>
      </p:sp>
      <p:sp>
        <p:nvSpPr>
          <p:cNvPr id="27" name="Rounded Rectangle 26"/>
          <p:cNvSpPr/>
          <p:nvPr/>
        </p:nvSpPr>
        <p:spPr>
          <a:xfrm>
            <a:off x="1447800" y="6096000"/>
            <a:ext cx="4800600" cy="609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700" dirty="0">
                <a:solidFill>
                  <a:srgbClr val="C00000"/>
                </a:solidFill>
              </a:rPr>
              <a:t>Green design, materials, construction and responsible livelihoods</a:t>
            </a:r>
          </a:p>
        </p:txBody>
      </p:sp>
      <p:sp>
        <p:nvSpPr>
          <p:cNvPr id="28" name="Rounded Rectangle 27"/>
          <p:cNvSpPr/>
          <p:nvPr/>
        </p:nvSpPr>
        <p:spPr>
          <a:xfrm>
            <a:off x="228600" y="5029200"/>
            <a:ext cx="2133600" cy="7620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C00000"/>
                </a:solidFill>
              </a:rPr>
              <a:t>Environmental &amp; climate monitoring</a:t>
            </a:r>
          </a:p>
        </p:txBody>
      </p:sp>
      <p:sp>
        <p:nvSpPr>
          <p:cNvPr id="29" name="Rounded Rectangle 28"/>
          <p:cNvSpPr/>
          <p:nvPr/>
        </p:nvSpPr>
        <p:spPr>
          <a:xfrm>
            <a:off x="0" y="1905000"/>
            <a:ext cx="2362200" cy="13716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C00000"/>
                </a:solidFill>
              </a:rPr>
              <a:t>Environmental report cards, community reviews, workshops, publications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381000" y="0"/>
            <a:ext cx="8229600" cy="1143000"/>
          </a:xfrm>
        </p:spPr>
        <p:txBody>
          <a:bodyPr>
            <a:normAutofit fontScale="90000"/>
          </a:bodyPr>
          <a:lstStyle/>
          <a:p>
            <a:pPr eaLnBrk="1" hangingPunct="1"/>
            <a:r>
              <a:rPr lang="en-US" smtClean="0">
                <a:solidFill>
                  <a:schemeClr val="tx1"/>
                </a:solidFill>
              </a:rPr>
              <a:t>Connecting Recovery, Environment and Livelihoods</a:t>
            </a:r>
          </a:p>
        </p:txBody>
      </p:sp>
      <p:pic>
        <p:nvPicPr>
          <p:cNvPr id="17411" name="Picture 6" descr="C:\Documents and Settings\Acer\My Documents\Missaka\Missaka\Consultancy\Philipines 2013\Photos\DSC01353.JPG"/>
          <p:cNvPicPr>
            <a:picLocks noGrp="1" noChangeAspect="1" noChangeArrowheads="1"/>
          </p:cNvPicPr>
          <p:nvPr>
            <p:ph idx="4294967295"/>
          </p:nvPr>
        </p:nvPicPr>
        <p:blipFill>
          <a:blip r:embed="rId3" cstate="print"/>
          <a:srcRect/>
          <a:stretch>
            <a:fillRect/>
          </a:stretch>
        </p:blipFill>
        <p:spPr>
          <a:xfrm>
            <a:off x="3048000" y="1238250"/>
            <a:ext cx="3017838" cy="2038350"/>
          </a:xfrm>
          <a:noFill/>
        </p:spPr>
      </p:pic>
      <p:pic>
        <p:nvPicPr>
          <p:cNvPr id="17412" name="Picture 5" descr="Crushing"/>
          <p:cNvPicPr>
            <a:picLocks noChangeAspect="1" noChangeArrowheads="1"/>
          </p:cNvPicPr>
          <p:nvPr/>
        </p:nvPicPr>
        <p:blipFill>
          <a:blip r:embed="rId4" cstate="print"/>
          <a:srcRect/>
          <a:stretch>
            <a:fillRect/>
          </a:stretch>
        </p:blipFill>
        <p:spPr bwMode="auto">
          <a:xfrm>
            <a:off x="66675" y="4286250"/>
            <a:ext cx="2828925" cy="2190750"/>
          </a:xfrm>
          <a:prstGeom prst="rect">
            <a:avLst/>
          </a:prstGeom>
          <a:noFill/>
          <a:ln w="9525">
            <a:noFill/>
            <a:miter lim="800000"/>
            <a:headEnd/>
            <a:tailEnd/>
          </a:ln>
        </p:spPr>
      </p:pic>
      <p:sp>
        <p:nvSpPr>
          <p:cNvPr id="9" name="Isosceles Triangle 8"/>
          <p:cNvSpPr/>
          <p:nvPr/>
        </p:nvSpPr>
        <p:spPr>
          <a:xfrm>
            <a:off x="3035300" y="3475038"/>
            <a:ext cx="3048000" cy="2209800"/>
          </a:xfrm>
          <a:prstGeom prst="triangle">
            <a:avLst>
              <a:gd name="adj" fmla="val 50450"/>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7414" name="Picture 9" descr="Philippines Environment 1552"/>
          <p:cNvPicPr>
            <a:picLocks noChangeAspect="1" noChangeArrowheads="1"/>
          </p:cNvPicPr>
          <p:nvPr/>
        </p:nvPicPr>
        <p:blipFill>
          <a:blip r:embed="rId5" cstate="print"/>
          <a:srcRect/>
          <a:stretch>
            <a:fillRect/>
          </a:stretch>
        </p:blipFill>
        <p:spPr bwMode="auto">
          <a:xfrm>
            <a:off x="6189663" y="4325938"/>
            <a:ext cx="2819400" cy="2209800"/>
          </a:xfrm>
          <a:prstGeom prst="rect">
            <a:avLst/>
          </a:prstGeom>
          <a:noFill/>
          <a:ln w="9525">
            <a:noFill/>
            <a:miter lim="800000"/>
            <a:headEnd/>
            <a:tailEnd/>
          </a:ln>
        </p:spPr>
      </p:pic>
      <p:sp>
        <p:nvSpPr>
          <p:cNvPr id="7" name="Oval 6"/>
          <p:cNvSpPr/>
          <p:nvPr/>
        </p:nvSpPr>
        <p:spPr>
          <a:xfrm>
            <a:off x="304800" y="1322388"/>
            <a:ext cx="2286000" cy="2133600"/>
          </a:xfrm>
          <a:prstGeom prst="ellipse">
            <a:avLst/>
          </a:prstGeom>
          <a:solidFill>
            <a:srgbClr val="95A14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t>Disaster</a:t>
            </a:r>
          </a:p>
          <a:p>
            <a:pPr algn="ctr">
              <a:defRPr/>
            </a:pPr>
            <a:r>
              <a:rPr lang="en-GB" sz="2400" dirty="0"/>
              <a:t>Risk Reduction</a:t>
            </a:r>
          </a:p>
        </p:txBody>
      </p:sp>
      <p:sp>
        <p:nvSpPr>
          <p:cNvPr id="8" name="Oval 7"/>
          <p:cNvSpPr/>
          <p:nvPr/>
        </p:nvSpPr>
        <p:spPr>
          <a:xfrm>
            <a:off x="6553200" y="1295400"/>
            <a:ext cx="2362200" cy="2133600"/>
          </a:xfrm>
          <a:prstGeom prst="ellipse">
            <a:avLst/>
          </a:prstGeom>
          <a:solidFill>
            <a:srgbClr val="40709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dirty="0"/>
              <a:t>Climate Change Adaptation</a:t>
            </a:r>
          </a:p>
        </p:txBody>
      </p:sp>
      <p:sp>
        <p:nvSpPr>
          <p:cNvPr id="10" name="Left-Right Arrow 9"/>
          <p:cNvSpPr/>
          <p:nvPr/>
        </p:nvSpPr>
        <p:spPr>
          <a:xfrm rot="2185175">
            <a:off x="2282825" y="3536950"/>
            <a:ext cx="1463675" cy="381000"/>
          </a:xfrm>
          <a:prstGeom prst="leftRightArrow">
            <a:avLst/>
          </a:prstGeom>
          <a:solidFill>
            <a:schemeClr val="bg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Left-Right Arrow 10"/>
          <p:cNvSpPr/>
          <p:nvPr/>
        </p:nvSpPr>
        <p:spPr>
          <a:xfrm rot="19414825" flipH="1">
            <a:off x="5456238" y="3521075"/>
            <a:ext cx="1463675" cy="381000"/>
          </a:xfrm>
          <a:prstGeom prst="leftRightArrow">
            <a:avLst/>
          </a:prstGeom>
          <a:solidFill>
            <a:schemeClr val="bg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914400"/>
          </a:xfrm>
        </p:spPr>
        <p:txBody>
          <a:bodyPr>
            <a:noAutofit/>
          </a:bodyPr>
          <a:lstStyle/>
          <a:p>
            <a:r>
              <a:rPr lang="en-US" sz="3600" dirty="0" smtClean="0"/>
              <a:t>GRR applied through the </a:t>
            </a:r>
            <a:br>
              <a:rPr lang="en-US" sz="3600" dirty="0" smtClean="0"/>
            </a:br>
            <a:r>
              <a:rPr lang="en-US" sz="3600" dirty="0" smtClean="0"/>
              <a:t>UN Cluster System</a:t>
            </a:r>
            <a:endParaRPr lang="en-US" sz="3600" dirty="0"/>
          </a:p>
        </p:txBody>
      </p:sp>
      <p:pic>
        <p:nvPicPr>
          <p:cNvPr id="5" name="Marcador de contenido 3" descr="Screen Shot 2014-03-25 at 12.35.56.png"/>
          <p:cNvPicPr>
            <a:picLocks noGrp="1" noChangeAspect="1"/>
          </p:cNvPicPr>
          <p:nvPr>
            <p:ph sz="quarter" idx="1"/>
          </p:nvPr>
        </p:nvPicPr>
        <p:blipFill>
          <a:blip r:embed="rId2" cstate="print"/>
          <a:srcRect/>
          <a:stretch>
            <a:fillRect/>
          </a:stretch>
        </p:blipFill>
        <p:spPr>
          <a:xfrm>
            <a:off x="1905000" y="1143000"/>
            <a:ext cx="4953000" cy="4204277"/>
          </a:xfrm>
          <a:ln>
            <a:solidFill>
              <a:schemeClr val="tx1"/>
            </a:solidFill>
          </a:ln>
        </p:spPr>
      </p:pic>
      <p:sp>
        <p:nvSpPr>
          <p:cNvPr id="7" name="TextBox 6"/>
          <p:cNvSpPr txBox="1"/>
          <p:nvPr/>
        </p:nvSpPr>
        <p:spPr>
          <a:xfrm>
            <a:off x="228600" y="5410200"/>
            <a:ext cx="8915400" cy="1200329"/>
          </a:xfrm>
          <a:prstGeom prst="rect">
            <a:avLst/>
          </a:prstGeom>
          <a:noFill/>
        </p:spPr>
        <p:txBody>
          <a:bodyPr wrap="square" rtlCol="0">
            <a:spAutoFit/>
          </a:bodyPr>
          <a:lstStyle/>
          <a:p>
            <a:r>
              <a:rPr lang="en-US" sz="2400" dirty="0" smtClean="0"/>
              <a:t>WWF deployed Environmental Advisors for reconstruction work  in: </a:t>
            </a:r>
            <a:r>
              <a:rPr lang="en-US" sz="2400" dirty="0" smtClean="0">
                <a:solidFill>
                  <a:srgbClr val="C00000"/>
                </a:solidFill>
              </a:rPr>
              <a:t>Haiti earthquake – 2010, Chile earthquake –  2010, Pakistan (</a:t>
            </a:r>
            <a:r>
              <a:rPr lang="en-US" sz="2400" dirty="0" err="1" smtClean="0">
                <a:solidFill>
                  <a:srgbClr val="C00000"/>
                </a:solidFill>
              </a:rPr>
              <a:t>Sindh</a:t>
            </a:r>
            <a:r>
              <a:rPr lang="en-US" sz="2400" dirty="0" smtClean="0">
                <a:solidFill>
                  <a:srgbClr val="C00000"/>
                </a:solidFill>
              </a:rPr>
              <a:t>) floods – </a:t>
            </a:r>
            <a:r>
              <a:rPr lang="en-US" sz="2400" dirty="0" smtClean="0">
                <a:solidFill>
                  <a:srgbClr val="C00000"/>
                </a:solidFill>
              </a:rPr>
              <a:t>2011, </a:t>
            </a:r>
            <a:r>
              <a:rPr lang="en-US" sz="2400" dirty="0" smtClean="0">
                <a:solidFill>
                  <a:srgbClr val="C00000"/>
                </a:solidFill>
              </a:rPr>
              <a:t>Typhoon </a:t>
            </a:r>
            <a:r>
              <a:rPr lang="en-US" sz="2400" dirty="0" err="1" smtClean="0">
                <a:solidFill>
                  <a:srgbClr val="C00000"/>
                </a:solidFill>
              </a:rPr>
              <a:t>Haiyan</a:t>
            </a:r>
            <a:r>
              <a:rPr lang="en-US" sz="2400" dirty="0" smtClean="0">
                <a:solidFill>
                  <a:srgbClr val="C00000"/>
                </a:solidFill>
              </a:rPr>
              <a:t> (the Philippines) - 2013</a:t>
            </a:r>
          </a:p>
        </p:txBody>
      </p:sp>
      <p:sp>
        <p:nvSpPr>
          <p:cNvPr id="8" name="Oval 7"/>
          <p:cNvSpPr/>
          <p:nvPr/>
        </p:nvSpPr>
        <p:spPr>
          <a:xfrm>
            <a:off x="5105400" y="3124200"/>
            <a:ext cx="1143000" cy="1066800"/>
          </a:xfrm>
          <a:prstGeom prst="ellipse">
            <a:avLst/>
          </a:prstGeom>
          <a:no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3600" dirty="0" smtClean="0"/>
              <a:t>Work with Shelter Cluster: some outcomes</a:t>
            </a:r>
            <a:endParaRPr lang="en-US" sz="3600" dirty="0"/>
          </a:p>
        </p:txBody>
      </p:sp>
      <p:pic>
        <p:nvPicPr>
          <p:cNvPr id="51202" name="Picture 2"/>
          <p:cNvPicPr>
            <a:picLocks noChangeAspect="1" noChangeArrowheads="1"/>
          </p:cNvPicPr>
          <p:nvPr/>
        </p:nvPicPr>
        <p:blipFill>
          <a:blip r:embed="rId2" cstate="print"/>
          <a:srcRect l="33454" t="11459" r="31479" b="6250"/>
          <a:stretch>
            <a:fillRect/>
          </a:stretch>
        </p:blipFill>
        <p:spPr bwMode="auto">
          <a:xfrm rot="19719667">
            <a:off x="1047394" y="2507651"/>
            <a:ext cx="2748719" cy="3626635"/>
          </a:xfrm>
          <a:prstGeom prst="rect">
            <a:avLst/>
          </a:prstGeom>
          <a:noFill/>
          <a:ln w="9525">
            <a:solidFill>
              <a:schemeClr val="tx2">
                <a:lumMod val="75000"/>
              </a:schemeClr>
            </a:solidFill>
            <a:miter lim="800000"/>
            <a:headEnd/>
            <a:tailEnd/>
          </a:ln>
        </p:spPr>
      </p:pic>
      <p:pic>
        <p:nvPicPr>
          <p:cNvPr id="51204" name="Picture 4"/>
          <p:cNvPicPr>
            <a:picLocks noChangeAspect="1" noChangeArrowheads="1"/>
          </p:cNvPicPr>
          <p:nvPr/>
        </p:nvPicPr>
        <p:blipFill>
          <a:blip r:embed="rId3" cstate="print"/>
          <a:srcRect l="33602" t="11458" r="31845" b="7292"/>
          <a:stretch>
            <a:fillRect/>
          </a:stretch>
        </p:blipFill>
        <p:spPr bwMode="auto">
          <a:xfrm rot="20689285">
            <a:off x="1807851" y="1196462"/>
            <a:ext cx="2645516" cy="3684825"/>
          </a:xfrm>
          <a:prstGeom prst="rect">
            <a:avLst/>
          </a:prstGeom>
          <a:noFill/>
          <a:ln w="9525">
            <a:solidFill>
              <a:schemeClr val="tx1">
                <a:lumMod val="50000"/>
                <a:lumOff val="50000"/>
              </a:schemeClr>
            </a:solidFill>
            <a:miter lim="800000"/>
            <a:headEnd/>
            <a:tailEnd/>
          </a:ln>
        </p:spPr>
      </p:pic>
      <p:pic>
        <p:nvPicPr>
          <p:cNvPr id="4" name="Picture 3"/>
          <p:cNvPicPr>
            <a:picLocks noChangeAspect="1" noChangeArrowheads="1"/>
          </p:cNvPicPr>
          <p:nvPr/>
        </p:nvPicPr>
        <p:blipFill>
          <a:blip r:embed="rId4" cstate="print"/>
          <a:srcRect l="14861" t="22917" r="56442" b="15625"/>
          <a:stretch>
            <a:fillRect/>
          </a:stretch>
        </p:blipFill>
        <p:spPr bwMode="auto">
          <a:xfrm>
            <a:off x="4038600" y="762000"/>
            <a:ext cx="2634799" cy="3775217"/>
          </a:xfrm>
          <a:prstGeom prst="rect">
            <a:avLst/>
          </a:prstGeom>
          <a:noFill/>
          <a:ln w="9525">
            <a:solidFill>
              <a:schemeClr val="accent6">
                <a:lumMod val="50000"/>
              </a:schemeClr>
            </a:solidFill>
            <a:miter lim="800000"/>
            <a:headEnd/>
            <a:tailEnd/>
          </a:ln>
        </p:spPr>
      </p:pic>
      <p:pic>
        <p:nvPicPr>
          <p:cNvPr id="51203" name="Picture 3"/>
          <p:cNvPicPr>
            <a:picLocks noChangeAspect="1" noChangeArrowheads="1"/>
          </p:cNvPicPr>
          <p:nvPr/>
        </p:nvPicPr>
        <p:blipFill>
          <a:blip r:embed="rId5" cstate="print"/>
          <a:srcRect l="34773" t="11458" r="33016" b="9375"/>
          <a:stretch>
            <a:fillRect/>
          </a:stretch>
        </p:blipFill>
        <p:spPr bwMode="auto">
          <a:xfrm rot="2472838">
            <a:off x="5641739" y="2168938"/>
            <a:ext cx="2630612" cy="3635028"/>
          </a:xfrm>
          <a:prstGeom prst="rect">
            <a:avLst/>
          </a:prstGeom>
          <a:noFill/>
          <a:ln w="9525">
            <a:solidFill>
              <a:schemeClr val="tx2">
                <a:lumMod val="75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dissolve">
                                      <p:cBhvr>
                                        <p:cTn id="7" dur="5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03"/>
                                        </p:tgtEl>
                                        <p:attrNameLst>
                                          <p:attrName>style.visibility</p:attrName>
                                        </p:attrNameLst>
                                      </p:cBhvr>
                                      <p:to>
                                        <p:strVal val="visible"/>
                                      </p:to>
                                    </p:set>
                                    <p:animEffect transition="in" filter="dissolve">
                                      <p:cBhvr>
                                        <p:cTn id="1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www.mangrovesgy.org/home/images/Aerial%20LBI.jpg"/>
          <p:cNvPicPr>
            <a:picLocks noChangeAspect="1" noChangeArrowheads="1"/>
          </p:cNvPicPr>
          <p:nvPr/>
        </p:nvPicPr>
        <p:blipFill>
          <a:blip r:embed="rId2" cstate="email"/>
          <a:srcRect/>
          <a:stretch>
            <a:fillRect/>
          </a:stretch>
        </p:blipFill>
        <p:spPr bwMode="auto">
          <a:xfrm>
            <a:off x="609600" y="4114800"/>
            <a:ext cx="3771900" cy="2590800"/>
          </a:xfrm>
          <a:prstGeom prst="rect">
            <a:avLst/>
          </a:prstGeom>
          <a:noFill/>
        </p:spPr>
      </p:pic>
      <p:pic>
        <p:nvPicPr>
          <p:cNvPr id="9" name="Content Placeholder 3"/>
          <p:cNvPicPr>
            <a:picLocks noGrp="1" noChangeAspect="1"/>
          </p:cNvPicPr>
          <p:nvPr>
            <p:ph idx="1"/>
          </p:nvPr>
        </p:nvPicPr>
        <p:blipFill rotWithShape="1">
          <a:blip r:embed="rId3" cstate="email">
            <a:clrChange>
              <a:clrFrom>
                <a:srgbClr val="FFFFFF"/>
              </a:clrFrom>
              <a:clrTo>
                <a:srgbClr val="FFFFFF">
                  <a:alpha val="0"/>
                </a:srgbClr>
              </a:clrTo>
            </a:clrChange>
            <a:extLst>
              <a:ext uri="{28A0092B-C50C-407E-A947-70E740481C1C}">
                <a14:useLocalDpi xmlns="" xmlns:a14="http://schemas.microsoft.com/office/drawing/2010/main" val="0"/>
              </a:ext>
            </a:extLst>
          </a:blip>
          <a:srcRect/>
          <a:stretch/>
        </p:blipFill>
        <p:spPr>
          <a:xfrm>
            <a:off x="152400" y="914400"/>
            <a:ext cx="4724400" cy="3962400"/>
          </a:xfrm>
          <a:prstGeom prst="rect">
            <a:avLst/>
          </a:prstGeom>
        </p:spPr>
      </p:pic>
      <p:sp>
        <p:nvSpPr>
          <p:cNvPr id="2" name="Title 1"/>
          <p:cNvSpPr>
            <a:spLocks noGrp="1"/>
          </p:cNvSpPr>
          <p:nvPr>
            <p:ph type="title"/>
          </p:nvPr>
        </p:nvSpPr>
        <p:spPr>
          <a:xfrm>
            <a:off x="228600" y="0"/>
            <a:ext cx="8915400" cy="1143000"/>
          </a:xfrm>
        </p:spPr>
        <p:txBody>
          <a:bodyPr>
            <a:noAutofit/>
          </a:bodyPr>
          <a:lstStyle/>
          <a:p>
            <a:r>
              <a:rPr lang="en-US" sz="3600" dirty="0" smtClean="0"/>
              <a:t>Natural and Nature-based </a:t>
            </a:r>
            <a:r>
              <a:rPr lang="en-US" sz="3600" dirty="0" smtClean="0"/>
              <a:t>Flood</a:t>
            </a:r>
            <a:r>
              <a:rPr lang="en-US" sz="3600" dirty="0" smtClean="0"/>
              <a:t> </a:t>
            </a:r>
            <a:r>
              <a:rPr lang="en-US" sz="3600" dirty="0" smtClean="0"/>
              <a:t>Risk Management </a:t>
            </a:r>
            <a:endParaRPr lang="en-US" sz="3600" dirty="0"/>
          </a:p>
        </p:txBody>
      </p:sp>
      <p:pic>
        <p:nvPicPr>
          <p:cNvPr id="10242" name="Picture 2" descr="Related image"/>
          <p:cNvPicPr>
            <a:picLocks noChangeAspect="1" noChangeArrowheads="1"/>
          </p:cNvPicPr>
          <p:nvPr/>
        </p:nvPicPr>
        <p:blipFill>
          <a:blip r:embed="rId4" cstate="email"/>
          <a:srcRect/>
          <a:stretch>
            <a:fillRect/>
          </a:stretch>
        </p:blipFill>
        <p:spPr bwMode="auto">
          <a:xfrm>
            <a:off x="5044190" y="1066800"/>
            <a:ext cx="3659259" cy="2743200"/>
          </a:xfrm>
          <a:prstGeom prst="rect">
            <a:avLst/>
          </a:prstGeom>
          <a:noFill/>
        </p:spPr>
      </p:pic>
      <p:pic>
        <p:nvPicPr>
          <p:cNvPr id="10248" name="Picture 8" descr="Image result for swales roads"/>
          <p:cNvPicPr>
            <a:picLocks noChangeAspect="1" noChangeArrowheads="1"/>
          </p:cNvPicPr>
          <p:nvPr/>
        </p:nvPicPr>
        <p:blipFill>
          <a:blip r:embed="rId5" cstate="email"/>
          <a:srcRect/>
          <a:stretch>
            <a:fillRect/>
          </a:stretch>
        </p:blipFill>
        <p:spPr bwMode="auto">
          <a:xfrm>
            <a:off x="4953000" y="4038600"/>
            <a:ext cx="3581400" cy="2609851"/>
          </a:xfrm>
          <a:prstGeom prst="rect">
            <a:avLst/>
          </a:prstGeom>
          <a:noFill/>
          <a:ln>
            <a:solidFill>
              <a:schemeClr val="accent1">
                <a:lumMod val="50000"/>
              </a:schemeClr>
            </a:solidFill>
          </a:ln>
        </p:spPr>
      </p:pic>
      <p:cxnSp>
        <p:nvCxnSpPr>
          <p:cNvPr id="11" name="Straight Connector 10"/>
          <p:cNvCxnSpPr>
            <a:endCxn id="10242" idx="1"/>
          </p:cNvCxnSpPr>
          <p:nvPr/>
        </p:nvCxnSpPr>
        <p:spPr>
          <a:xfrm>
            <a:off x="3276600" y="2057400"/>
            <a:ext cx="1767590" cy="38100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905000" y="3429000"/>
            <a:ext cx="3048000" cy="60960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0246" idx="0"/>
          </p:cNvCxnSpPr>
          <p:nvPr/>
        </p:nvCxnSpPr>
        <p:spPr>
          <a:xfrm>
            <a:off x="1752600" y="3581400"/>
            <a:ext cx="742950" cy="53340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791200" y="6324600"/>
            <a:ext cx="2657972" cy="369332"/>
          </a:xfrm>
          <a:prstGeom prst="rect">
            <a:avLst/>
          </a:prstGeom>
        </p:spPr>
        <p:txBody>
          <a:bodyPr wrap="none">
            <a:spAutoFit/>
          </a:bodyPr>
          <a:lstStyle/>
          <a:p>
            <a:r>
              <a:rPr lang="en-US" dirty="0" smtClean="0"/>
              <a:t>http://www.fondriest.com</a:t>
            </a:r>
            <a:endParaRPr lang="en-US" dirty="0"/>
          </a:p>
        </p:txBody>
      </p:sp>
      <p:sp>
        <p:nvSpPr>
          <p:cNvPr id="13" name="Rectangle 12"/>
          <p:cNvSpPr/>
          <p:nvPr/>
        </p:nvSpPr>
        <p:spPr>
          <a:xfrm>
            <a:off x="1295400" y="6248400"/>
            <a:ext cx="2952668" cy="369332"/>
          </a:xfrm>
          <a:prstGeom prst="rect">
            <a:avLst/>
          </a:prstGeom>
        </p:spPr>
        <p:txBody>
          <a:bodyPr wrap="none">
            <a:spAutoFit/>
          </a:bodyPr>
          <a:lstStyle/>
          <a:p>
            <a:r>
              <a:rPr lang="en-US" dirty="0" smtClean="0"/>
              <a:t>http://www.mangrovesgy.org</a:t>
            </a:r>
            <a:endParaRPr lang="en-US" dirty="0"/>
          </a:p>
        </p:txBody>
      </p:sp>
      <p:sp>
        <p:nvSpPr>
          <p:cNvPr id="15" name="Rectangle 14"/>
          <p:cNvSpPr/>
          <p:nvPr/>
        </p:nvSpPr>
        <p:spPr>
          <a:xfrm>
            <a:off x="6324600" y="3352800"/>
            <a:ext cx="2336152" cy="369332"/>
          </a:xfrm>
          <a:prstGeom prst="rect">
            <a:avLst/>
          </a:prstGeom>
        </p:spPr>
        <p:txBody>
          <a:bodyPr wrap="none">
            <a:spAutoFit/>
          </a:bodyPr>
          <a:lstStyle/>
          <a:p>
            <a:r>
              <a:rPr lang="en-US" dirty="0" smtClean="0"/>
              <a:t>http://www.vetiver.org</a:t>
            </a:r>
            <a:endParaRPr lang="en-US" dirty="0"/>
          </a:p>
        </p:txBody>
      </p:sp>
      <p:pic>
        <p:nvPicPr>
          <p:cNvPr id="16" name="Picture 1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572422" y="1371600"/>
            <a:ext cx="3945082" cy="5105400"/>
          </a:xfrm>
          <a:prstGeom prst="rect">
            <a:avLst/>
          </a:prstGeom>
          <a:ln w="12700">
            <a:solidFill>
              <a:schemeClr val="bg1">
                <a:lumMod val="65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0242"/>
                                        </p:tgtEl>
                                      </p:cBhvr>
                                    </p:animEffect>
                                    <p:set>
                                      <p:cBhvr>
                                        <p:cTn id="19" dur="1" fill="hold">
                                          <p:stCondLst>
                                            <p:cond delay="499"/>
                                          </p:stCondLst>
                                        </p:cTn>
                                        <p:tgtEl>
                                          <p:spTgt spid="10242"/>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0248"/>
                                        </p:tgtEl>
                                      </p:cBhvr>
                                    </p:animEffect>
                                    <p:set>
                                      <p:cBhvr>
                                        <p:cTn id="22" dur="1" fill="hold">
                                          <p:stCondLst>
                                            <p:cond delay="499"/>
                                          </p:stCondLst>
                                        </p:cTn>
                                        <p:tgtEl>
                                          <p:spTgt spid="1024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0246"/>
                                        </p:tgtEl>
                                      </p:cBhvr>
                                    </p:animEffect>
                                    <p:set>
                                      <p:cBhvr>
                                        <p:cTn id="25" dur="1" fill="hold">
                                          <p:stCondLst>
                                            <p:cond delay="499"/>
                                          </p:stCondLst>
                                        </p:cTn>
                                        <p:tgtEl>
                                          <p:spTgt spid="10246"/>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TotalTime>
  <Words>459</Words>
  <Application>Microsoft Office PowerPoint</Application>
  <PresentationFormat>On-screen Show (4:3)</PresentationFormat>
  <Paragraphs>87</Paragraphs>
  <Slides>12</Slides>
  <Notes>5</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Greening Reconstruction:  experience of WWF’s EDM Program</vt:lpstr>
      <vt:lpstr>Slide 2</vt:lpstr>
      <vt:lpstr>Humanitarian-Environmental Partnership</vt:lpstr>
      <vt:lpstr>Slide 4</vt:lpstr>
      <vt:lpstr>Slide 5</vt:lpstr>
      <vt:lpstr>Connecting Recovery, Environment and Livelihoods</vt:lpstr>
      <vt:lpstr>GRR applied through the  UN Cluster System</vt:lpstr>
      <vt:lpstr>Work with Shelter Cluster: some outcomes</vt:lpstr>
      <vt:lpstr>Natural and Nature-based Flood Risk Management </vt:lpstr>
      <vt:lpstr>Building Materials Environmental Guide</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Missaka</dc:creator>
  <cp:lastModifiedBy>Missaka</cp:lastModifiedBy>
  <cp:revision>65</cp:revision>
  <dcterms:created xsi:type="dcterms:W3CDTF">2015-10-10T05:27:11Z</dcterms:created>
  <dcterms:modified xsi:type="dcterms:W3CDTF">2017-07-12T20:30:17Z</dcterms:modified>
</cp:coreProperties>
</file>