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2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6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3.xml.rels" ContentType="application/vnd.openxmlformats-package.relationships+xml"/>
  <Override PartName="/ppt/slideMasters/slideMaster14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7.xml" ContentType="application/vnd.openxmlformats-officedocument.presentationml.slideMaster+xml"/>
  <Override PartName="/ppt/presProps.xml" ContentType="application/vnd.openxmlformats-officedocument.presentationml.presProps+xml"/>
  <Override PartName="/ppt/theme/theme10.xml" ContentType="application/vnd.openxmlformats-officedocument.theme+xml"/>
  <Override PartName="/ppt/theme/theme9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19.xml" ContentType="application/vnd.openxmlformats-officedocument.theme+xml"/>
  <Override PartName="/ppt/theme/theme18.xml" ContentType="application/vnd.openxmlformats-officedocument.theme+xml"/>
  <Override PartName="/ppt/theme/theme17.xml" ContentType="application/vnd.openxmlformats-officedocument.theme+xml"/>
  <Override PartName="/ppt/theme/theme16.xml" ContentType="application/vnd.openxmlformats-officedocument.theme+xml"/>
  <Override PartName="/ppt/theme/theme15.xml" ContentType="application/vnd.openxmlformats-officedocument.theme+xml"/>
  <Override PartName="/ppt/theme/theme14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1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1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7" r:id="rId13"/>
    <p:sldMasterId id="2147483679" r:id="rId14"/>
    <p:sldMasterId id="2147483681" r:id="rId15"/>
    <p:sldMasterId id="2147483683" r:id="rId16"/>
    <p:sldMasterId id="2147483685" r:id="rId17"/>
    <p:sldMasterId id="2147483687" r:id="rId18"/>
    <p:sldMasterId id="2147483689" r:id="rId19"/>
  </p:sldMasterIdLst>
  <p:notesMasterIdLst>
    <p:notesMasterId r:id="rId20"/>
  </p:notesMasterIdLst>
  <p:sldIdLst>
    <p:sldId id="256" r:id="rId21"/>
    <p:sldId id="257" r:id="rId22"/>
    <p:sldId id="258" r:id="rId23"/>
    <p:sldId id="259" r:id="rId24"/>
    <p:sldId id="260" r:id="rId25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notesMaster" Target="notesMasters/notesMaster1.xml"/><Relationship Id="rId21" Type="http://schemas.openxmlformats.org/officeDocument/2006/relationships/slide" Target="slides/slide1.xml"/><Relationship Id="rId22" Type="http://schemas.openxmlformats.org/officeDocument/2006/relationships/slide" Target="slides/slide2.xml"/><Relationship Id="rId23" Type="http://schemas.openxmlformats.org/officeDocument/2006/relationships/slide" Target="slides/slide3.xml"/><Relationship Id="rId24" Type="http://schemas.openxmlformats.org/officeDocument/2006/relationships/slide" Target="slides/slide4.xml"/><Relationship Id="rId25" Type="http://schemas.openxmlformats.org/officeDocument/2006/relationships/slide" Target="slides/slide5.xml"/><Relationship Id="rId26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9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dt" idx="55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6" name="PlaceHolder 5"/>
          <p:cNvSpPr>
            <a:spLocks noGrp="1"/>
          </p:cNvSpPr>
          <p:nvPr>
            <p:ph type="ftr" idx="56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7" name="PlaceHolder 6"/>
          <p:cNvSpPr>
            <a:spLocks noGrp="1"/>
          </p:cNvSpPr>
          <p:nvPr>
            <p:ph type="sldNum" idx="57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A3AE3F88-09DE-4E9B-B21C-A712032C2E05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sldNum" idx="5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1E4285C-F496-411C-845F-60A122D2FA33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 type="sldNum" idx="5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293D310-6907-4095-9615-7A2317A3B6F7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sldNum" idx="6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34D8A26-AE85-40C3-9818-B338B535F8A0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 type="sldNum" idx="61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CB37125-4C42-4BEB-9309-CEC3E57C2496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0ECF5F9-5B1F-490C-AA0E-67AADF1F971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DB5699C3-41F5-4D44-94E5-514E4A3E717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CEA4F2E6-8890-4A2D-A0E3-97508983BA8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A819B120-B5DA-4A6B-AD63-20F3D0F7F37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1389E513-F896-40E0-A7AB-E8B1FD1D9B2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8E4D89A6-A18E-47C0-98F3-D2D97BEA22D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21E1F642-B3A8-46E7-A150-42B3EBD0595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B0097859-80E2-4BF4-8C56-E22EE26AC53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D9313C50-1FED-4B89-9B9D-FFC92F2CF4B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5CE5F458-ABD1-4AF1-AE33-7F2D6D178C1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E9945711-97DF-4CCF-9F50-E2459DEB89A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F4E9D0E-407C-4BF1-B2E6-B9F8315D7A2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8"/>
          </p:nvPr>
        </p:nvSpPr>
        <p:spPr/>
        <p:txBody>
          <a:bodyPr/>
          <a:p>
            <a:fld id="{B221C53B-D81A-4239-A7B2-B451C4F34E8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A3804D16-7ACC-4979-9616-C8C67D9CCCC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4"/>
          </p:nvPr>
        </p:nvSpPr>
        <p:spPr/>
        <p:txBody>
          <a:bodyPr/>
          <a:p>
            <a:fld id="{7CA52BEF-7BB7-4276-9BCE-BDEDE7D33D4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7"/>
          </p:nvPr>
        </p:nvSpPr>
        <p:spPr/>
        <p:txBody>
          <a:bodyPr/>
          <a:p>
            <a:fld id="{08B771E2-FA46-4231-844B-79EB8188E43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0"/>
          </p:nvPr>
        </p:nvSpPr>
        <p:spPr/>
        <p:txBody>
          <a:bodyPr/>
          <a:p>
            <a:fld id="{C0154E8B-98A6-4C76-B780-121188D510A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3"/>
          </p:nvPr>
        </p:nvSpPr>
        <p:spPr/>
        <p:txBody>
          <a:bodyPr/>
          <a:p>
            <a:fld id="{5A47713C-3260-4443-9516-F55B94F6A50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9DB6AB44-1A13-423F-A778-FEED3C2971B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8F8E11F3-E6FC-4A73-9FC4-D7848A6CC53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1E5BDA1E-8713-4220-85E6-6161F3B2123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83F57D4D-2C93-49F8-BFDC-5DD49D603C7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55C7128A-A5B2-49C7-9244-10F62FB9F8F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Defau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9BC657C1-D948-48A7-BDDA-5A0154EE571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95DC98E7-FBEC-431F-A1B8-930C04A1001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9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20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21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22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slideLayout" Target="../slideLayouts/slideLayout23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slideLayout" Target="../slideLayouts/slideLayout24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slideLayout" Target="../slideLayouts/slideLayout25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A1127E2-2570-476F-900F-61B90A90AF63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ftr" idx="28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sldNum" idx="29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9B9070F-4B27-4F73-B453-82CF8B077AC9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dt" idx="3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ftr" idx="3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sldNum" idx="3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E6CC8B2-B963-491D-822E-DA05079896BA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dt" idx="3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ftr" idx="3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sldNum" idx="3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66FC4F9-B785-41D0-93CE-AEB50B44C706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dt" idx="3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ftr" idx="3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sldNum" idx="3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5F43C8E-B18D-468A-9CA3-467A808C7226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6"/>
          <p:cNvSpPr>
            <a:spLocks noGrp="1"/>
          </p:cNvSpPr>
          <p:nvPr>
            <p:ph type="dt" idx="3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2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ftr" idx="40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ldNum" idx="41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09B6605-BED3-44D2-8A79-9B5EBC0B2028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dt" idx="4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2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ftr" idx="43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sldNum" idx="44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F40B67F-AF4F-4ECB-B7A6-5D2899981BC8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dt" idx="45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2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ftr" idx="46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ldNum" idx="47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0DAE087-A1A4-4905-9905-0A4CF33B69EF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dt" idx="48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2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ftr" idx="49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ldNum" idx="50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0C0E519-546A-47AD-9605-4BEECE966970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dt" idx="5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2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ftr" idx="5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sldNum" idx="5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0891D79-E920-469A-8B7B-B55DA7F700AE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dt" idx="54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648A249-7EAD-4AB8-87FB-CF6055B10768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974D428-5501-4943-9E03-4D44210AA2C3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sldNum" idx="11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4EA4D68-07A9-40EE-ADFF-1BEAA2DAC800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dt" idx="1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ftr" idx="13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ldNum" idx="14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06F42E1-C41E-4C77-8A7F-BBC488CE1437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dt" idx="15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ftr" idx="16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5"/>
          <p:cNvSpPr>
            <a:spLocks noGrp="1"/>
          </p:cNvSpPr>
          <p:nvPr>
            <p:ph type="sldNum" idx="17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33470DC-1FD9-40E6-AA99-95E146A4FFF1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6"/>
          <p:cNvSpPr>
            <a:spLocks noGrp="1"/>
          </p:cNvSpPr>
          <p:nvPr>
            <p:ph type="dt" idx="18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ftr" idx="19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sldNum" idx="20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3FBB6D7-77B3-415F-8DFD-492A164C6D65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dt" idx="2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ftr" idx="2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sldNum" idx="2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F0B3C91-A0F0-4057-BD4C-20BCB0CC19F6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dt" idx="24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ftr" idx="25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sldNum" idx="26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464EA04-7B7C-41A6-9DB2-4919A7643362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 idx="27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1"/>
          <p:cNvSpPr/>
          <p:nvPr/>
        </p:nvSpPr>
        <p:spPr>
          <a:xfrm rot="16200000">
            <a:off x="5552640" y="405000"/>
            <a:ext cx="869760" cy="1198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99" name="Rectangle 2"/>
          <p:cNvSpPr/>
          <p:nvPr/>
        </p:nvSpPr>
        <p:spPr>
          <a:xfrm rot="16200000">
            <a:off x="5948280" y="613440"/>
            <a:ext cx="510120" cy="1198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00" name="Rectangle 3"/>
          <p:cNvSpPr/>
          <p:nvPr/>
        </p:nvSpPr>
        <p:spPr>
          <a:xfrm>
            <a:off x="252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01" name="Rectangle 5"/>
          <p:cNvSpPr/>
          <p:nvPr/>
        </p:nvSpPr>
        <p:spPr>
          <a:xfrm>
            <a:off x="144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02" name="TextBox 12"/>
          <p:cNvSpPr/>
          <p:nvPr/>
        </p:nvSpPr>
        <p:spPr>
          <a:xfrm>
            <a:off x="8915400" y="6509520"/>
            <a:ext cx="325008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r>
              <a:rPr b="0" lang="en-GB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</a:t>
            </a:r>
            <a:r>
              <a:rPr b="0" lang="en-US" sz="1800" strike="noStrike" u="none">
                <a:solidFill>
                  <a:schemeClr val="lt1">
                    <a:lumMod val="75000"/>
                  </a:schemeClr>
                </a:solidFill>
                <a:effectLst/>
                <a:uFillTx/>
                <a:latin typeface="Rubik"/>
              </a:rPr>
              <a:t>gapminder.org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/36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03" name="Group 1"/>
          <p:cNvGrpSpPr/>
          <p:nvPr/>
        </p:nvGrpSpPr>
        <p:grpSpPr>
          <a:xfrm>
            <a:off x="9919080" y="5960520"/>
            <a:ext cx="897480" cy="515160"/>
            <a:chOff x="9919080" y="5960520"/>
            <a:chExt cx="897480" cy="515160"/>
          </a:xfrm>
        </p:grpSpPr>
        <p:sp>
          <p:nvSpPr>
            <p:cNvPr id="104" name="TextBox 27"/>
            <p:cNvSpPr/>
            <p:nvPr/>
          </p:nvSpPr>
          <p:spPr>
            <a:xfrm>
              <a:off x="9919080" y="6013440"/>
              <a:ext cx="897480" cy="462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chemeClr val="dk1">
                      <a:lumMod val="85000"/>
                      <a:lumOff val="15000"/>
                    </a:schemeClr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105" name="Google Shape;251;p 1"/>
            <p:cNvCxnSpPr/>
            <p:nvPr/>
          </p:nvCxnSpPr>
          <p:spPr>
            <a:xfrm flipV="1">
              <a:off x="10353960" y="5960520"/>
              <a:ext cx="720" cy="72720"/>
            </a:xfrm>
            <a:prstGeom prst="straightConnector1">
              <a:avLst/>
            </a:prstGeom>
            <a:ln w="19050">
              <a:solidFill>
                <a:srgbClr val="262626"/>
              </a:solidFill>
              <a:miter/>
            </a:ln>
          </p:spPr>
        </p:cxnSp>
      </p:grpSp>
      <p:grpSp>
        <p:nvGrpSpPr>
          <p:cNvPr id="106" name="Group 2"/>
          <p:cNvGrpSpPr/>
          <p:nvPr/>
        </p:nvGrpSpPr>
        <p:grpSpPr>
          <a:xfrm>
            <a:off x="1746000" y="5960520"/>
            <a:ext cx="824760" cy="509040"/>
            <a:chOff x="1746000" y="5960520"/>
            <a:chExt cx="824760" cy="509040"/>
          </a:xfrm>
        </p:grpSpPr>
        <p:sp>
          <p:nvSpPr>
            <p:cNvPr id="107" name="TextBox 29"/>
            <p:cNvSpPr/>
            <p:nvPr/>
          </p:nvSpPr>
          <p:spPr>
            <a:xfrm>
              <a:off x="1746000" y="6013440"/>
              <a:ext cx="82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chemeClr val="dk1">
                      <a:lumMod val="85000"/>
                      <a:lumOff val="15000"/>
                    </a:schemeClr>
                  </a:solidFill>
                  <a:effectLst/>
                  <a:uFillTx/>
                  <a:latin typeface="Rubik Light"/>
                </a:rPr>
                <a:t>1965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108" name="Google Shape;251;p 2"/>
            <p:cNvCxnSpPr/>
            <p:nvPr/>
          </p:nvCxnSpPr>
          <p:spPr>
            <a:xfrm flipV="1">
              <a:off x="2149920" y="5960520"/>
              <a:ext cx="720" cy="72720"/>
            </a:xfrm>
            <a:prstGeom prst="straightConnector1">
              <a:avLst/>
            </a:prstGeom>
            <a:ln w="19050">
              <a:solidFill>
                <a:srgbClr val="262626"/>
              </a:solidFill>
              <a:miter/>
            </a:ln>
          </p:spPr>
        </p:cxnSp>
      </p:grpSp>
      <p:cxnSp>
        <p:nvCxnSpPr>
          <p:cNvPr id="109" name="Google Shape;251;p 3"/>
          <p:cNvCxnSpPr/>
          <p:nvPr/>
        </p:nvCxnSpPr>
        <p:spPr>
          <a:xfrm>
            <a:off x="1072080" y="5964480"/>
            <a:ext cx="9811800" cy="720"/>
          </a:xfrm>
          <a:prstGeom prst="straightConnector1">
            <a:avLst/>
          </a:prstGeom>
          <a:ln w="28575">
            <a:solidFill>
              <a:srgbClr val="262626"/>
            </a:solidFill>
            <a:miter/>
          </a:ln>
        </p:spPr>
      </p:cxnSp>
      <p:sp>
        <p:nvSpPr>
          <p:cNvPr id="110" name="Rectangle 15"/>
          <p:cNvSpPr/>
          <p:nvPr/>
        </p:nvSpPr>
        <p:spPr>
          <a:xfrm>
            <a:off x="-2160" y="581760"/>
            <a:ext cx="13244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111" name="Group 4"/>
          <p:cNvGrpSpPr/>
          <p:nvPr/>
        </p:nvGrpSpPr>
        <p:grpSpPr>
          <a:xfrm>
            <a:off x="5709240" y="5960520"/>
            <a:ext cx="838800" cy="509040"/>
            <a:chOff x="5709240" y="5960520"/>
            <a:chExt cx="838800" cy="509040"/>
          </a:xfrm>
        </p:grpSpPr>
        <p:sp>
          <p:nvSpPr>
            <p:cNvPr id="112" name="TextBox 30"/>
            <p:cNvSpPr/>
            <p:nvPr/>
          </p:nvSpPr>
          <p:spPr>
            <a:xfrm>
              <a:off x="5709240" y="6013440"/>
              <a:ext cx="8388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chemeClr val="dk1">
                      <a:lumMod val="85000"/>
                      <a:lumOff val="15000"/>
                    </a:schemeClr>
                  </a:solidFill>
                  <a:effectLst/>
                  <a:uFillTx/>
                  <a:latin typeface="Rubik Light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113" name="Google Shape;251;p 4"/>
            <p:cNvCxnSpPr/>
            <p:nvPr/>
          </p:nvCxnSpPr>
          <p:spPr>
            <a:xfrm flipV="1">
              <a:off x="6120360" y="5960520"/>
              <a:ext cx="720" cy="72720"/>
            </a:xfrm>
            <a:prstGeom prst="straightConnector1">
              <a:avLst/>
            </a:prstGeom>
            <a:ln w="19050">
              <a:solidFill>
                <a:srgbClr val="262626"/>
              </a:solidFill>
              <a:miter/>
            </a:ln>
          </p:spPr>
        </p:cxnSp>
      </p:grpSp>
      <p:sp>
        <p:nvSpPr>
          <p:cNvPr id="114" name=""/>
          <p:cNvSpPr/>
          <p:nvPr/>
        </p:nvSpPr>
        <p:spPr>
          <a:xfrm>
            <a:off x="1286280" y="511560"/>
            <a:ext cx="9650160" cy="5452920"/>
          </a:xfrm>
          <a:custGeom>
            <a:avLst/>
            <a:gdLst/>
            <a:ahLst/>
            <a:rect l="0" t="0" r="r" b="b"/>
            <a:pathLst>
              <a:path w="26806" h="15147">
                <a:moveTo>
                  <a:pt x="0" y="10315"/>
                </a:moveTo>
                <a:lnTo>
                  <a:pt x="432" y="10051"/>
                </a:lnTo>
                <a:lnTo>
                  <a:pt x="865" y="10006"/>
                </a:lnTo>
                <a:lnTo>
                  <a:pt x="1297" y="9815"/>
                </a:lnTo>
                <a:lnTo>
                  <a:pt x="1729" y="9804"/>
                </a:lnTo>
                <a:lnTo>
                  <a:pt x="2162" y="9399"/>
                </a:lnTo>
                <a:lnTo>
                  <a:pt x="2594" y="9245"/>
                </a:lnTo>
                <a:lnTo>
                  <a:pt x="3027" y="9091"/>
                </a:lnTo>
                <a:lnTo>
                  <a:pt x="3459" y="9046"/>
                </a:lnTo>
                <a:lnTo>
                  <a:pt x="3891" y="8844"/>
                </a:lnTo>
                <a:lnTo>
                  <a:pt x="4324" y="8391"/>
                </a:lnTo>
                <a:lnTo>
                  <a:pt x="4756" y="8514"/>
                </a:lnTo>
                <a:lnTo>
                  <a:pt x="5188" y="8219"/>
                </a:lnTo>
                <a:lnTo>
                  <a:pt x="5621" y="8390"/>
                </a:lnTo>
                <a:lnTo>
                  <a:pt x="6053" y="8319"/>
                </a:lnTo>
                <a:lnTo>
                  <a:pt x="6486" y="7914"/>
                </a:lnTo>
                <a:lnTo>
                  <a:pt x="6918" y="7917"/>
                </a:lnTo>
                <a:lnTo>
                  <a:pt x="7350" y="7248"/>
                </a:lnTo>
                <a:lnTo>
                  <a:pt x="7783" y="7379"/>
                </a:lnTo>
                <a:lnTo>
                  <a:pt x="8215" y="7432"/>
                </a:lnTo>
                <a:lnTo>
                  <a:pt x="8647" y="7126"/>
                </a:lnTo>
                <a:lnTo>
                  <a:pt x="9080" y="6688"/>
                </a:lnTo>
                <a:lnTo>
                  <a:pt x="9512" y="6906"/>
                </a:lnTo>
                <a:lnTo>
                  <a:pt x="9945" y="6225"/>
                </a:lnTo>
                <a:lnTo>
                  <a:pt x="10377" y="6119"/>
                </a:lnTo>
                <a:lnTo>
                  <a:pt x="10809" y="6019"/>
                </a:lnTo>
                <a:lnTo>
                  <a:pt x="11242" y="6080"/>
                </a:lnTo>
                <a:lnTo>
                  <a:pt x="11674" y="6365"/>
                </a:lnTo>
                <a:lnTo>
                  <a:pt x="12106" y="5760"/>
                </a:lnTo>
                <a:lnTo>
                  <a:pt x="12539" y="5302"/>
                </a:lnTo>
                <a:lnTo>
                  <a:pt x="12971" y="5567"/>
                </a:lnTo>
                <a:lnTo>
                  <a:pt x="13404" y="5212"/>
                </a:lnTo>
                <a:lnTo>
                  <a:pt x="13835" y="5372"/>
                </a:lnTo>
                <a:lnTo>
                  <a:pt x="14267" y="5071"/>
                </a:lnTo>
                <a:lnTo>
                  <a:pt x="14700" y="5280"/>
                </a:lnTo>
                <a:lnTo>
                  <a:pt x="15132" y="4643"/>
                </a:lnTo>
                <a:lnTo>
                  <a:pt x="15564" y="4456"/>
                </a:lnTo>
                <a:lnTo>
                  <a:pt x="15997" y="4206"/>
                </a:lnTo>
                <a:lnTo>
                  <a:pt x="16429" y="4062"/>
                </a:lnTo>
                <a:lnTo>
                  <a:pt x="16861" y="4194"/>
                </a:lnTo>
                <a:lnTo>
                  <a:pt x="17294" y="3972"/>
                </a:lnTo>
                <a:lnTo>
                  <a:pt x="17726" y="4063"/>
                </a:lnTo>
                <a:lnTo>
                  <a:pt x="18159" y="4106"/>
                </a:lnTo>
                <a:lnTo>
                  <a:pt x="18591" y="3092"/>
                </a:lnTo>
                <a:lnTo>
                  <a:pt x="19023" y="3482"/>
                </a:lnTo>
                <a:lnTo>
                  <a:pt x="19456" y="3339"/>
                </a:lnTo>
                <a:lnTo>
                  <a:pt x="19888" y="3105"/>
                </a:lnTo>
                <a:lnTo>
                  <a:pt x="20320" y="2517"/>
                </a:lnTo>
                <a:lnTo>
                  <a:pt x="20753" y="2457"/>
                </a:lnTo>
                <a:lnTo>
                  <a:pt x="21185" y="2485"/>
                </a:lnTo>
                <a:lnTo>
                  <a:pt x="21618" y="2095"/>
                </a:lnTo>
                <a:lnTo>
                  <a:pt x="22050" y="2244"/>
                </a:lnTo>
                <a:lnTo>
                  <a:pt x="22482" y="1494"/>
                </a:lnTo>
                <a:lnTo>
                  <a:pt x="22915" y="1238"/>
                </a:lnTo>
                <a:lnTo>
                  <a:pt x="23347" y="1134"/>
                </a:lnTo>
                <a:lnTo>
                  <a:pt x="23779" y="852"/>
                </a:lnTo>
                <a:lnTo>
                  <a:pt x="24212" y="584"/>
                </a:lnTo>
                <a:lnTo>
                  <a:pt x="24644" y="763"/>
                </a:lnTo>
                <a:lnTo>
                  <a:pt x="25077" y="392"/>
                </a:lnTo>
                <a:lnTo>
                  <a:pt x="25509" y="471"/>
                </a:lnTo>
                <a:lnTo>
                  <a:pt x="25941" y="295"/>
                </a:lnTo>
                <a:lnTo>
                  <a:pt x="26374" y="227"/>
                </a:lnTo>
                <a:lnTo>
                  <a:pt x="26806" y="0"/>
                </a:lnTo>
                <a:lnTo>
                  <a:pt x="26806" y="15147"/>
                </a:lnTo>
                <a:lnTo>
                  <a:pt x="26374" y="15147"/>
                </a:lnTo>
                <a:lnTo>
                  <a:pt x="25941" y="15147"/>
                </a:lnTo>
                <a:lnTo>
                  <a:pt x="25509" y="15147"/>
                </a:lnTo>
                <a:lnTo>
                  <a:pt x="25077" y="15147"/>
                </a:lnTo>
                <a:lnTo>
                  <a:pt x="24644" y="15147"/>
                </a:lnTo>
                <a:lnTo>
                  <a:pt x="24212" y="15147"/>
                </a:lnTo>
                <a:lnTo>
                  <a:pt x="23779" y="15147"/>
                </a:lnTo>
                <a:lnTo>
                  <a:pt x="23347" y="15147"/>
                </a:lnTo>
                <a:lnTo>
                  <a:pt x="22915" y="15147"/>
                </a:lnTo>
                <a:lnTo>
                  <a:pt x="22482" y="15147"/>
                </a:lnTo>
                <a:lnTo>
                  <a:pt x="22050" y="15147"/>
                </a:lnTo>
                <a:lnTo>
                  <a:pt x="21618" y="15147"/>
                </a:lnTo>
                <a:lnTo>
                  <a:pt x="21185" y="15147"/>
                </a:lnTo>
                <a:lnTo>
                  <a:pt x="20753" y="15147"/>
                </a:lnTo>
                <a:lnTo>
                  <a:pt x="20320" y="15147"/>
                </a:lnTo>
                <a:lnTo>
                  <a:pt x="19888" y="15147"/>
                </a:lnTo>
                <a:lnTo>
                  <a:pt x="19456" y="15147"/>
                </a:lnTo>
                <a:lnTo>
                  <a:pt x="19023" y="15147"/>
                </a:lnTo>
                <a:lnTo>
                  <a:pt x="18591" y="15147"/>
                </a:lnTo>
                <a:lnTo>
                  <a:pt x="18159" y="15147"/>
                </a:lnTo>
                <a:lnTo>
                  <a:pt x="17726" y="15147"/>
                </a:lnTo>
                <a:lnTo>
                  <a:pt x="17294" y="15147"/>
                </a:lnTo>
                <a:lnTo>
                  <a:pt x="16861" y="15147"/>
                </a:lnTo>
                <a:lnTo>
                  <a:pt x="16429" y="15147"/>
                </a:lnTo>
                <a:lnTo>
                  <a:pt x="15997" y="15147"/>
                </a:lnTo>
                <a:lnTo>
                  <a:pt x="15564" y="15147"/>
                </a:lnTo>
                <a:lnTo>
                  <a:pt x="15132" y="15147"/>
                </a:lnTo>
                <a:lnTo>
                  <a:pt x="14700" y="15147"/>
                </a:lnTo>
                <a:lnTo>
                  <a:pt x="14267" y="15147"/>
                </a:lnTo>
                <a:lnTo>
                  <a:pt x="13835" y="15147"/>
                </a:lnTo>
                <a:lnTo>
                  <a:pt x="13404" y="15147"/>
                </a:lnTo>
                <a:lnTo>
                  <a:pt x="12971" y="15147"/>
                </a:lnTo>
                <a:lnTo>
                  <a:pt x="12539" y="15147"/>
                </a:lnTo>
                <a:lnTo>
                  <a:pt x="12106" y="15147"/>
                </a:lnTo>
                <a:lnTo>
                  <a:pt x="11674" y="15147"/>
                </a:lnTo>
                <a:lnTo>
                  <a:pt x="11242" y="15147"/>
                </a:lnTo>
                <a:lnTo>
                  <a:pt x="10809" y="15147"/>
                </a:lnTo>
                <a:lnTo>
                  <a:pt x="10377" y="15147"/>
                </a:lnTo>
                <a:lnTo>
                  <a:pt x="9945" y="15147"/>
                </a:lnTo>
                <a:lnTo>
                  <a:pt x="9512" y="15147"/>
                </a:lnTo>
                <a:lnTo>
                  <a:pt x="9080" y="15147"/>
                </a:lnTo>
                <a:lnTo>
                  <a:pt x="8647" y="15147"/>
                </a:lnTo>
                <a:lnTo>
                  <a:pt x="8215" y="15147"/>
                </a:lnTo>
                <a:lnTo>
                  <a:pt x="7783" y="15147"/>
                </a:lnTo>
                <a:lnTo>
                  <a:pt x="7350" y="15147"/>
                </a:lnTo>
                <a:lnTo>
                  <a:pt x="6918" y="15147"/>
                </a:lnTo>
                <a:lnTo>
                  <a:pt x="6486" y="15147"/>
                </a:lnTo>
                <a:lnTo>
                  <a:pt x="6053" y="15147"/>
                </a:lnTo>
                <a:lnTo>
                  <a:pt x="5621" y="15147"/>
                </a:lnTo>
                <a:lnTo>
                  <a:pt x="5188" y="15147"/>
                </a:lnTo>
                <a:lnTo>
                  <a:pt x="4756" y="15147"/>
                </a:lnTo>
                <a:lnTo>
                  <a:pt x="4324" y="15147"/>
                </a:lnTo>
                <a:lnTo>
                  <a:pt x="3891" y="15147"/>
                </a:lnTo>
                <a:lnTo>
                  <a:pt x="3459" y="15147"/>
                </a:lnTo>
                <a:lnTo>
                  <a:pt x="3027" y="15147"/>
                </a:lnTo>
                <a:lnTo>
                  <a:pt x="2594" y="15147"/>
                </a:lnTo>
                <a:lnTo>
                  <a:pt x="2162" y="15147"/>
                </a:lnTo>
                <a:lnTo>
                  <a:pt x="1729" y="15147"/>
                </a:lnTo>
                <a:lnTo>
                  <a:pt x="1297" y="15147"/>
                </a:lnTo>
                <a:lnTo>
                  <a:pt x="865" y="15147"/>
                </a:lnTo>
                <a:lnTo>
                  <a:pt x="432" y="15147"/>
                </a:lnTo>
                <a:lnTo>
                  <a:pt x="0" y="15147"/>
                </a:lnTo>
                <a:lnTo>
                  <a:pt x="0" y="10315"/>
                </a:lnTo>
                <a:close/>
              </a:path>
            </a:pathLst>
          </a:custGeom>
          <a:solidFill>
            <a:srgbClr val="c5e0b4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1286280" y="489960"/>
            <a:ext cx="9650160" cy="3713760"/>
          </a:xfrm>
          <a:custGeom>
            <a:avLst/>
            <a:gdLst/>
            <a:ahLst/>
            <a:rect l="0" t="0" r="r" b="b"/>
            <a:pathLst>
              <a:path fill="none" w="26806" h="10316">
                <a:moveTo>
                  <a:pt x="0" y="10316"/>
                </a:moveTo>
                <a:lnTo>
                  <a:pt x="432" y="10050"/>
                </a:lnTo>
                <a:lnTo>
                  <a:pt x="865" y="10006"/>
                </a:lnTo>
                <a:lnTo>
                  <a:pt x="1297" y="9814"/>
                </a:lnTo>
                <a:lnTo>
                  <a:pt x="1729" y="9803"/>
                </a:lnTo>
                <a:lnTo>
                  <a:pt x="2162" y="9398"/>
                </a:lnTo>
                <a:lnTo>
                  <a:pt x="2594" y="9244"/>
                </a:lnTo>
                <a:lnTo>
                  <a:pt x="3027" y="9090"/>
                </a:lnTo>
                <a:lnTo>
                  <a:pt x="3459" y="9047"/>
                </a:lnTo>
                <a:lnTo>
                  <a:pt x="3891" y="8845"/>
                </a:lnTo>
                <a:lnTo>
                  <a:pt x="4324" y="8392"/>
                </a:lnTo>
                <a:lnTo>
                  <a:pt x="4756" y="8513"/>
                </a:lnTo>
                <a:lnTo>
                  <a:pt x="5188" y="8219"/>
                </a:lnTo>
                <a:lnTo>
                  <a:pt x="5621" y="8390"/>
                </a:lnTo>
                <a:lnTo>
                  <a:pt x="6053" y="8319"/>
                </a:lnTo>
                <a:lnTo>
                  <a:pt x="6486" y="7914"/>
                </a:lnTo>
                <a:lnTo>
                  <a:pt x="6918" y="7917"/>
                </a:lnTo>
                <a:lnTo>
                  <a:pt x="7350" y="7248"/>
                </a:lnTo>
                <a:lnTo>
                  <a:pt x="7783" y="7378"/>
                </a:lnTo>
                <a:lnTo>
                  <a:pt x="8215" y="7431"/>
                </a:lnTo>
                <a:lnTo>
                  <a:pt x="8647" y="7126"/>
                </a:lnTo>
                <a:lnTo>
                  <a:pt x="9080" y="6689"/>
                </a:lnTo>
                <a:lnTo>
                  <a:pt x="9512" y="6905"/>
                </a:lnTo>
                <a:lnTo>
                  <a:pt x="9945" y="6226"/>
                </a:lnTo>
                <a:lnTo>
                  <a:pt x="10377" y="6119"/>
                </a:lnTo>
                <a:lnTo>
                  <a:pt x="10809" y="6019"/>
                </a:lnTo>
                <a:lnTo>
                  <a:pt x="11242" y="6080"/>
                </a:lnTo>
                <a:lnTo>
                  <a:pt x="11674" y="6364"/>
                </a:lnTo>
                <a:lnTo>
                  <a:pt x="12106" y="5761"/>
                </a:lnTo>
                <a:lnTo>
                  <a:pt x="12539" y="5302"/>
                </a:lnTo>
                <a:lnTo>
                  <a:pt x="12971" y="5568"/>
                </a:lnTo>
                <a:lnTo>
                  <a:pt x="13404" y="5212"/>
                </a:lnTo>
                <a:lnTo>
                  <a:pt x="13835" y="5371"/>
                </a:lnTo>
                <a:lnTo>
                  <a:pt x="14267" y="5070"/>
                </a:lnTo>
                <a:lnTo>
                  <a:pt x="14700" y="5281"/>
                </a:lnTo>
                <a:lnTo>
                  <a:pt x="15132" y="4643"/>
                </a:lnTo>
                <a:lnTo>
                  <a:pt x="15564" y="4457"/>
                </a:lnTo>
                <a:lnTo>
                  <a:pt x="15997" y="4206"/>
                </a:lnTo>
                <a:lnTo>
                  <a:pt x="16429" y="4062"/>
                </a:lnTo>
                <a:lnTo>
                  <a:pt x="16861" y="4195"/>
                </a:lnTo>
                <a:lnTo>
                  <a:pt x="17294" y="3971"/>
                </a:lnTo>
                <a:lnTo>
                  <a:pt x="17726" y="4063"/>
                </a:lnTo>
                <a:lnTo>
                  <a:pt x="18159" y="4106"/>
                </a:lnTo>
                <a:lnTo>
                  <a:pt x="18591" y="3092"/>
                </a:lnTo>
                <a:lnTo>
                  <a:pt x="19023" y="3483"/>
                </a:lnTo>
                <a:lnTo>
                  <a:pt x="19456" y="3339"/>
                </a:lnTo>
                <a:lnTo>
                  <a:pt x="19888" y="3104"/>
                </a:lnTo>
                <a:lnTo>
                  <a:pt x="20320" y="2518"/>
                </a:lnTo>
                <a:lnTo>
                  <a:pt x="20753" y="2457"/>
                </a:lnTo>
                <a:lnTo>
                  <a:pt x="21185" y="2486"/>
                </a:lnTo>
                <a:lnTo>
                  <a:pt x="21618" y="2096"/>
                </a:lnTo>
                <a:lnTo>
                  <a:pt x="22050" y="2243"/>
                </a:lnTo>
                <a:lnTo>
                  <a:pt x="22482" y="1495"/>
                </a:lnTo>
                <a:lnTo>
                  <a:pt x="22915" y="1237"/>
                </a:lnTo>
                <a:lnTo>
                  <a:pt x="23347" y="1133"/>
                </a:lnTo>
                <a:lnTo>
                  <a:pt x="23779" y="852"/>
                </a:lnTo>
                <a:lnTo>
                  <a:pt x="24212" y="585"/>
                </a:lnTo>
                <a:lnTo>
                  <a:pt x="24644" y="763"/>
                </a:lnTo>
                <a:lnTo>
                  <a:pt x="25077" y="391"/>
                </a:lnTo>
                <a:lnTo>
                  <a:pt x="25509" y="472"/>
                </a:lnTo>
                <a:lnTo>
                  <a:pt x="25941" y="294"/>
                </a:lnTo>
                <a:lnTo>
                  <a:pt x="26374" y="226"/>
                </a:lnTo>
                <a:lnTo>
                  <a:pt x="26806" y="0"/>
                </a:lnTo>
              </a:path>
            </a:pathLst>
          </a:custGeom>
          <a:ln w="101520">
            <a:solidFill>
              <a:srgbClr val="05b050"/>
            </a:solidFill>
            <a:miter/>
            <a:headEnd len="med" type="triangle" w="med"/>
            <a:tailEnd len="med" type="triangle" w="med"/>
          </a:ln>
        </p:spPr>
        <p:txBody>
          <a:bodyPr lIns="140040" rIns="140040" tIns="95040" bIns="9504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TextBox 1"/>
          <p:cNvSpPr/>
          <p:nvPr/>
        </p:nvSpPr>
        <p:spPr>
          <a:xfrm>
            <a:off x="950760" y="4342680"/>
            <a:ext cx="185472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1961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1.4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TextBox 31"/>
          <p:cNvSpPr/>
          <p:nvPr/>
        </p:nvSpPr>
        <p:spPr>
          <a:xfrm>
            <a:off x="9012960" y="1013040"/>
            <a:ext cx="234936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sv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4.24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TextBox 32"/>
          <p:cNvSpPr/>
          <p:nvPr/>
        </p:nvSpPr>
        <p:spPr>
          <a:xfrm>
            <a:off x="175680" y="6489000"/>
            <a:ext cx="61045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lt1">
                    <a:lumMod val="75000"/>
                  </a:schemeClr>
                </a:solidFill>
                <a:effectLst/>
                <a:uFillTx/>
                <a:latin typeface="Rubik"/>
              </a:rPr>
              <a:t>Source: UN FAO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Rectangle 4"/>
          <p:cNvSpPr/>
          <p:nvPr/>
        </p:nvSpPr>
        <p:spPr>
          <a:xfrm rot="16200000">
            <a:off x="5838840" y="-589644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20" name=""/>
          <p:cNvSpPr/>
          <p:nvPr/>
        </p:nvSpPr>
        <p:spPr>
          <a:xfrm>
            <a:off x="914400" y="294120"/>
            <a:ext cx="10022040" cy="56494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TextBox 3"/>
          <p:cNvSpPr/>
          <p:nvPr/>
        </p:nvSpPr>
        <p:spPr>
          <a:xfrm>
            <a:off x="1228320" y="294120"/>
            <a:ext cx="8795160" cy="11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en-US" sz="4700" strike="noStrike" u="none">
                <a:solidFill>
                  <a:srgbClr val="000000"/>
                </a:solidFill>
                <a:effectLst/>
                <a:uFillTx/>
                <a:latin typeface="Roboto Medium"/>
              </a:rPr>
              <a:t>Harvest</a:t>
            </a:r>
            <a:r>
              <a:rPr b="0" lang="en-SE" sz="4700" strike="noStrike" u="none">
                <a:solidFill>
                  <a:srgbClr val="000000"/>
                </a:solidFill>
                <a:effectLst/>
                <a:uFillTx/>
                <a:latin typeface="Roboto Medium"/>
              </a:rPr>
              <a:t> per area</a:t>
            </a:r>
            <a:br>
              <a:rPr sz="4700"/>
            </a:b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</a:rPr>
              <a:t>Cereal yield, thousand kg per hectare of land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5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5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0" fill="hold">
                                          <p:stCondLst>
                                            <p:cond delay="498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Box 45"/>
          <p:cNvSpPr/>
          <p:nvPr/>
        </p:nvSpPr>
        <p:spPr>
          <a:xfrm>
            <a:off x="1228320" y="294120"/>
            <a:ext cx="8795160" cy="11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en-US" sz="4700" strike="noStrike" u="none">
                <a:solidFill>
                  <a:srgbClr val="000000"/>
                </a:solidFill>
                <a:effectLst/>
                <a:uFillTx/>
                <a:latin typeface="Roboto Medium"/>
              </a:rPr>
              <a:t>Harvest</a:t>
            </a:r>
            <a:r>
              <a:rPr b="0" lang="en-SE" sz="4700" strike="noStrike" u="none">
                <a:solidFill>
                  <a:srgbClr val="000000"/>
                </a:solidFill>
                <a:effectLst/>
                <a:uFillTx/>
                <a:latin typeface="Roboto Medium"/>
              </a:rPr>
              <a:t> per area</a:t>
            </a:r>
            <a:br>
              <a:rPr sz="4700"/>
            </a:b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</a:rPr>
              <a:t>Cereal yield, thousand kg per hectare of land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3" name="Rectangle 29"/>
          <p:cNvSpPr/>
          <p:nvPr/>
        </p:nvSpPr>
        <p:spPr>
          <a:xfrm rot="16200000">
            <a:off x="5552640" y="405000"/>
            <a:ext cx="869760" cy="1198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24" name="Rectangle 30"/>
          <p:cNvSpPr/>
          <p:nvPr/>
        </p:nvSpPr>
        <p:spPr>
          <a:xfrm rot="16200000">
            <a:off x="5948280" y="613440"/>
            <a:ext cx="510120" cy="1198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25" name="Rectangle 31"/>
          <p:cNvSpPr/>
          <p:nvPr/>
        </p:nvSpPr>
        <p:spPr>
          <a:xfrm>
            <a:off x="252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26" name="Rectangle 32"/>
          <p:cNvSpPr/>
          <p:nvPr/>
        </p:nvSpPr>
        <p:spPr>
          <a:xfrm rot="16200000">
            <a:off x="5838840" y="-589644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27" name="Rectangle 33"/>
          <p:cNvSpPr/>
          <p:nvPr/>
        </p:nvSpPr>
        <p:spPr>
          <a:xfrm>
            <a:off x="144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28" name="TextBox 46"/>
          <p:cNvSpPr/>
          <p:nvPr/>
        </p:nvSpPr>
        <p:spPr>
          <a:xfrm>
            <a:off x="8915400" y="6509520"/>
            <a:ext cx="325008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r>
              <a:rPr b="0" lang="en-GB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</a:t>
            </a:r>
            <a:r>
              <a:rPr b="0" lang="en-US" sz="1800" strike="noStrike" u="none">
                <a:solidFill>
                  <a:schemeClr val="lt1">
                    <a:lumMod val="75000"/>
                  </a:schemeClr>
                </a:solidFill>
                <a:effectLst/>
                <a:uFillTx/>
                <a:latin typeface="Rubik"/>
              </a:rPr>
              <a:t>gapminder.org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/36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29" name="Group 15"/>
          <p:cNvGrpSpPr/>
          <p:nvPr/>
        </p:nvGrpSpPr>
        <p:grpSpPr>
          <a:xfrm>
            <a:off x="9919080" y="5960520"/>
            <a:ext cx="897480" cy="509040"/>
            <a:chOff x="9919080" y="5960520"/>
            <a:chExt cx="897480" cy="509040"/>
          </a:xfrm>
        </p:grpSpPr>
        <p:sp>
          <p:nvSpPr>
            <p:cNvPr id="130" name="TextBox 47"/>
            <p:cNvSpPr/>
            <p:nvPr/>
          </p:nvSpPr>
          <p:spPr>
            <a:xfrm>
              <a:off x="9919080" y="6013440"/>
              <a:ext cx="8974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chemeClr val="dk1">
                      <a:lumMod val="85000"/>
                      <a:lumOff val="15000"/>
                    </a:schemeClr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131" name="Google Shape;251;p 18"/>
            <p:cNvCxnSpPr/>
            <p:nvPr/>
          </p:nvCxnSpPr>
          <p:spPr>
            <a:xfrm flipV="1">
              <a:off x="10353960" y="5960520"/>
              <a:ext cx="720" cy="72720"/>
            </a:xfrm>
            <a:prstGeom prst="straightConnector1">
              <a:avLst/>
            </a:prstGeom>
            <a:ln w="19050">
              <a:solidFill>
                <a:srgbClr val="262626"/>
              </a:solidFill>
              <a:miter/>
            </a:ln>
          </p:spPr>
        </p:cxnSp>
      </p:grpSp>
      <p:grpSp>
        <p:nvGrpSpPr>
          <p:cNvPr id="132" name="Group 16"/>
          <p:cNvGrpSpPr/>
          <p:nvPr/>
        </p:nvGrpSpPr>
        <p:grpSpPr>
          <a:xfrm>
            <a:off x="1746000" y="5960520"/>
            <a:ext cx="824760" cy="509040"/>
            <a:chOff x="1746000" y="5960520"/>
            <a:chExt cx="824760" cy="509040"/>
          </a:xfrm>
        </p:grpSpPr>
        <p:sp>
          <p:nvSpPr>
            <p:cNvPr id="133" name="TextBox 48"/>
            <p:cNvSpPr/>
            <p:nvPr/>
          </p:nvSpPr>
          <p:spPr>
            <a:xfrm>
              <a:off x="1746000" y="6013440"/>
              <a:ext cx="82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chemeClr val="dk1">
                      <a:lumMod val="85000"/>
                      <a:lumOff val="15000"/>
                    </a:schemeClr>
                  </a:solidFill>
                  <a:effectLst/>
                  <a:uFillTx/>
                  <a:latin typeface="Rubik Light"/>
                </a:rPr>
                <a:t>1965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134" name="Google Shape;251;p 19"/>
            <p:cNvCxnSpPr/>
            <p:nvPr/>
          </p:nvCxnSpPr>
          <p:spPr>
            <a:xfrm flipV="1">
              <a:off x="2149920" y="5960520"/>
              <a:ext cx="720" cy="72720"/>
            </a:xfrm>
            <a:prstGeom prst="straightConnector1">
              <a:avLst/>
            </a:prstGeom>
            <a:ln w="19050">
              <a:solidFill>
                <a:srgbClr val="262626"/>
              </a:solidFill>
              <a:miter/>
            </a:ln>
          </p:spPr>
        </p:cxnSp>
      </p:grpSp>
      <p:cxnSp>
        <p:nvCxnSpPr>
          <p:cNvPr id="135" name="Google Shape;251;p 20"/>
          <p:cNvCxnSpPr/>
          <p:nvPr/>
        </p:nvCxnSpPr>
        <p:spPr>
          <a:xfrm>
            <a:off x="1072080" y="5964480"/>
            <a:ext cx="9811800" cy="720"/>
          </a:xfrm>
          <a:prstGeom prst="straightConnector1">
            <a:avLst/>
          </a:prstGeom>
          <a:ln w="28575">
            <a:solidFill>
              <a:srgbClr val="262626"/>
            </a:solidFill>
            <a:miter/>
          </a:ln>
        </p:spPr>
      </p:cxnSp>
      <p:sp>
        <p:nvSpPr>
          <p:cNvPr id="136" name="Rectangle 34"/>
          <p:cNvSpPr/>
          <p:nvPr/>
        </p:nvSpPr>
        <p:spPr>
          <a:xfrm>
            <a:off x="-2160" y="581760"/>
            <a:ext cx="13244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137" name="Group 17"/>
          <p:cNvGrpSpPr/>
          <p:nvPr/>
        </p:nvGrpSpPr>
        <p:grpSpPr>
          <a:xfrm>
            <a:off x="5709240" y="5960520"/>
            <a:ext cx="838800" cy="509040"/>
            <a:chOff x="5709240" y="5960520"/>
            <a:chExt cx="838800" cy="509040"/>
          </a:xfrm>
        </p:grpSpPr>
        <p:sp>
          <p:nvSpPr>
            <p:cNvPr id="138" name="TextBox 49"/>
            <p:cNvSpPr/>
            <p:nvPr/>
          </p:nvSpPr>
          <p:spPr>
            <a:xfrm>
              <a:off x="5709240" y="6013440"/>
              <a:ext cx="8388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chemeClr val="dk1">
                      <a:lumMod val="85000"/>
                      <a:lumOff val="15000"/>
                    </a:schemeClr>
                  </a:solidFill>
                  <a:effectLst/>
                  <a:uFillTx/>
                  <a:latin typeface="Rubik Light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139" name="Google Shape;251;p 21"/>
            <p:cNvCxnSpPr/>
            <p:nvPr/>
          </p:nvCxnSpPr>
          <p:spPr>
            <a:xfrm flipV="1">
              <a:off x="6120360" y="5960520"/>
              <a:ext cx="720" cy="72720"/>
            </a:xfrm>
            <a:prstGeom prst="straightConnector1">
              <a:avLst/>
            </a:prstGeom>
            <a:ln w="19050">
              <a:solidFill>
                <a:srgbClr val="262626"/>
              </a:solidFill>
              <a:miter/>
            </a:ln>
          </p:spPr>
        </p:cxnSp>
      </p:grpSp>
      <p:sp>
        <p:nvSpPr>
          <p:cNvPr id="140" name=""/>
          <p:cNvSpPr/>
          <p:nvPr/>
        </p:nvSpPr>
        <p:spPr>
          <a:xfrm>
            <a:off x="1286280" y="511560"/>
            <a:ext cx="9650160" cy="5452920"/>
          </a:xfrm>
          <a:custGeom>
            <a:avLst/>
            <a:gdLst/>
            <a:ahLst/>
            <a:rect l="0" t="0" r="r" b="b"/>
            <a:pathLst>
              <a:path w="26806" h="15147">
                <a:moveTo>
                  <a:pt x="0" y="10315"/>
                </a:moveTo>
                <a:lnTo>
                  <a:pt x="432" y="10051"/>
                </a:lnTo>
                <a:lnTo>
                  <a:pt x="865" y="10006"/>
                </a:lnTo>
                <a:lnTo>
                  <a:pt x="1297" y="9815"/>
                </a:lnTo>
                <a:lnTo>
                  <a:pt x="1729" y="9804"/>
                </a:lnTo>
                <a:lnTo>
                  <a:pt x="2162" y="9399"/>
                </a:lnTo>
                <a:lnTo>
                  <a:pt x="2594" y="9245"/>
                </a:lnTo>
                <a:lnTo>
                  <a:pt x="3027" y="9091"/>
                </a:lnTo>
                <a:lnTo>
                  <a:pt x="3459" y="9046"/>
                </a:lnTo>
                <a:lnTo>
                  <a:pt x="3891" y="8844"/>
                </a:lnTo>
                <a:lnTo>
                  <a:pt x="4324" y="8391"/>
                </a:lnTo>
                <a:lnTo>
                  <a:pt x="4756" y="8514"/>
                </a:lnTo>
                <a:lnTo>
                  <a:pt x="5188" y="8219"/>
                </a:lnTo>
                <a:lnTo>
                  <a:pt x="5621" y="8390"/>
                </a:lnTo>
                <a:lnTo>
                  <a:pt x="6053" y="8319"/>
                </a:lnTo>
                <a:lnTo>
                  <a:pt x="6486" y="7914"/>
                </a:lnTo>
                <a:lnTo>
                  <a:pt x="6918" y="7917"/>
                </a:lnTo>
                <a:lnTo>
                  <a:pt x="7350" y="7248"/>
                </a:lnTo>
                <a:lnTo>
                  <a:pt x="7783" y="7379"/>
                </a:lnTo>
                <a:lnTo>
                  <a:pt x="8215" y="7432"/>
                </a:lnTo>
                <a:lnTo>
                  <a:pt x="8647" y="7126"/>
                </a:lnTo>
                <a:lnTo>
                  <a:pt x="9080" y="6688"/>
                </a:lnTo>
                <a:lnTo>
                  <a:pt x="9512" y="6906"/>
                </a:lnTo>
                <a:lnTo>
                  <a:pt x="9945" y="6225"/>
                </a:lnTo>
                <a:lnTo>
                  <a:pt x="10377" y="6119"/>
                </a:lnTo>
                <a:lnTo>
                  <a:pt x="10809" y="6019"/>
                </a:lnTo>
                <a:lnTo>
                  <a:pt x="11242" y="6080"/>
                </a:lnTo>
                <a:lnTo>
                  <a:pt x="11674" y="6365"/>
                </a:lnTo>
                <a:lnTo>
                  <a:pt x="12106" y="5760"/>
                </a:lnTo>
                <a:lnTo>
                  <a:pt x="12539" y="5302"/>
                </a:lnTo>
                <a:lnTo>
                  <a:pt x="12971" y="5567"/>
                </a:lnTo>
                <a:lnTo>
                  <a:pt x="13404" y="5212"/>
                </a:lnTo>
                <a:lnTo>
                  <a:pt x="13835" y="5372"/>
                </a:lnTo>
                <a:lnTo>
                  <a:pt x="14267" y="5071"/>
                </a:lnTo>
                <a:lnTo>
                  <a:pt x="14700" y="5280"/>
                </a:lnTo>
                <a:lnTo>
                  <a:pt x="15132" y="4643"/>
                </a:lnTo>
                <a:lnTo>
                  <a:pt x="15564" y="4456"/>
                </a:lnTo>
                <a:lnTo>
                  <a:pt x="15997" y="4206"/>
                </a:lnTo>
                <a:lnTo>
                  <a:pt x="16429" y="4062"/>
                </a:lnTo>
                <a:lnTo>
                  <a:pt x="16861" y="4194"/>
                </a:lnTo>
                <a:lnTo>
                  <a:pt x="17294" y="3972"/>
                </a:lnTo>
                <a:lnTo>
                  <a:pt x="17726" y="4063"/>
                </a:lnTo>
                <a:lnTo>
                  <a:pt x="18159" y="4106"/>
                </a:lnTo>
                <a:lnTo>
                  <a:pt x="18591" y="3092"/>
                </a:lnTo>
                <a:lnTo>
                  <a:pt x="19023" y="3482"/>
                </a:lnTo>
                <a:lnTo>
                  <a:pt x="19456" y="3339"/>
                </a:lnTo>
                <a:lnTo>
                  <a:pt x="19888" y="3105"/>
                </a:lnTo>
                <a:lnTo>
                  <a:pt x="20320" y="2517"/>
                </a:lnTo>
                <a:lnTo>
                  <a:pt x="20753" y="2457"/>
                </a:lnTo>
                <a:lnTo>
                  <a:pt x="21185" y="2485"/>
                </a:lnTo>
                <a:lnTo>
                  <a:pt x="21618" y="2095"/>
                </a:lnTo>
                <a:lnTo>
                  <a:pt x="22050" y="2244"/>
                </a:lnTo>
                <a:lnTo>
                  <a:pt x="22482" y="1494"/>
                </a:lnTo>
                <a:lnTo>
                  <a:pt x="22915" y="1238"/>
                </a:lnTo>
                <a:lnTo>
                  <a:pt x="23347" y="1134"/>
                </a:lnTo>
                <a:lnTo>
                  <a:pt x="23779" y="852"/>
                </a:lnTo>
                <a:lnTo>
                  <a:pt x="24212" y="584"/>
                </a:lnTo>
                <a:lnTo>
                  <a:pt x="24644" y="763"/>
                </a:lnTo>
                <a:lnTo>
                  <a:pt x="25077" y="392"/>
                </a:lnTo>
                <a:lnTo>
                  <a:pt x="25509" y="471"/>
                </a:lnTo>
                <a:lnTo>
                  <a:pt x="25941" y="295"/>
                </a:lnTo>
                <a:lnTo>
                  <a:pt x="26374" y="227"/>
                </a:lnTo>
                <a:lnTo>
                  <a:pt x="26806" y="0"/>
                </a:lnTo>
                <a:lnTo>
                  <a:pt x="26806" y="15147"/>
                </a:lnTo>
                <a:lnTo>
                  <a:pt x="26374" y="15147"/>
                </a:lnTo>
                <a:lnTo>
                  <a:pt x="25941" y="15147"/>
                </a:lnTo>
                <a:lnTo>
                  <a:pt x="25509" y="15147"/>
                </a:lnTo>
                <a:lnTo>
                  <a:pt x="25077" y="15147"/>
                </a:lnTo>
                <a:lnTo>
                  <a:pt x="24644" y="15147"/>
                </a:lnTo>
                <a:lnTo>
                  <a:pt x="24212" y="15147"/>
                </a:lnTo>
                <a:lnTo>
                  <a:pt x="23779" y="15147"/>
                </a:lnTo>
                <a:lnTo>
                  <a:pt x="23347" y="15147"/>
                </a:lnTo>
                <a:lnTo>
                  <a:pt x="22915" y="15147"/>
                </a:lnTo>
                <a:lnTo>
                  <a:pt x="22482" y="15147"/>
                </a:lnTo>
                <a:lnTo>
                  <a:pt x="22050" y="15147"/>
                </a:lnTo>
                <a:lnTo>
                  <a:pt x="21618" y="15147"/>
                </a:lnTo>
                <a:lnTo>
                  <a:pt x="21185" y="15147"/>
                </a:lnTo>
                <a:lnTo>
                  <a:pt x="20753" y="15147"/>
                </a:lnTo>
                <a:lnTo>
                  <a:pt x="20320" y="15147"/>
                </a:lnTo>
                <a:lnTo>
                  <a:pt x="19888" y="15147"/>
                </a:lnTo>
                <a:lnTo>
                  <a:pt x="19456" y="15147"/>
                </a:lnTo>
                <a:lnTo>
                  <a:pt x="19023" y="15147"/>
                </a:lnTo>
                <a:lnTo>
                  <a:pt x="18591" y="15147"/>
                </a:lnTo>
                <a:lnTo>
                  <a:pt x="18159" y="15147"/>
                </a:lnTo>
                <a:lnTo>
                  <a:pt x="17726" y="15147"/>
                </a:lnTo>
                <a:lnTo>
                  <a:pt x="17294" y="15147"/>
                </a:lnTo>
                <a:lnTo>
                  <a:pt x="16861" y="15147"/>
                </a:lnTo>
                <a:lnTo>
                  <a:pt x="16429" y="15147"/>
                </a:lnTo>
                <a:lnTo>
                  <a:pt x="15997" y="15147"/>
                </a:lnTo>
                <a:lnTo>
                  <a:pt x="15564" y="15147"/>
                </a:lnTo>
                <a:lnTo>
                  <a:pt x="15132" y="15147"/>
                </a:lnTo>
                <a:lnTo>
                  <a:pt x="14700" y="15147"/>
                </a:lnTo>
                <a:lnTo>
                  <a:pt x="14267" y="15147"/>
                </a:lnTo>
                <a:lnTo>
                  <a:pt x="13835" y="15147"/>
                </a:lnTo>
                <a:lnTo>
                  <a:pt x="13404" y="15147"/>
                </a:lnTo>
                <a:lnTo>
                  <a:pt x="12971" y="15147"/>
                </a:lnTo>
                <a:lnTo>
                  <a:pt x="12539" y="15147"/>
                </a:lnTo>
                <a:lnTo>
                  <a:pt x="12106" y="15147"/>
                </a:lnTo>
                <a:lnTo>
                  <a:pt x="11674" y="15147"/>
                </a:lnTo>
                <a:lnTo>
                  <a:pt x="11242" y="15147"/>
                </a:lnTo>
                <a:lnTo>
                  <a:pt x="10809" y="15147"/>
                </a:lnTo>
                <a:lnTo>
                  <a:pt x="10377" y="15147"/>
                </a:lnTo>
                <a:lnTo>
                  <a:pt x="9945" y="15147"/>
                </a:lnTo>
                <a:lnTo>
                  <a:pt x="9512" y="15147"/>
                </a:lnTo>
                <a:lnTo>
                  <a:pt x="9080" y="15147"/>
                </a:lnTo>
                <a:lnTo>
                  <a:pt x="8647" y="15147"/>
                </a:lnTo>
                <a:lnTo>
                  <a:pt x="8215" y="15147"/>
                </a:lnTo>
                <a:lnTo>
                  <a:pt x="7783" y="15147"/>
                </a:lnTo>
                <a:lnTo>
                  <a:pt x="7350" y="15147"/>
                </a:lnTo>
                <a:lnTo>
                  <a:pt x="6918" y="15147"/>
                </a:lnTo>
                <a:lnTo>
                  <a:pt x="6486" y="15147"/>
                </a:lnTo>
                <a:lnTo>
                  <a:pt x="6053" y="15147"/>
                </a:lnTo>
                <a:lnTo>
                  <a:pt x="5621" y="15147"/>
                </a:lnTo>
                <a:lnTo>
                  <a:pt x="5188" y="15147"/>
                </a:lnTo>
                <a:lnTo>
                  <a:pt x="4756" y="15147"/>
                </a:lnTo>
                <a:lnTo>
                  <a:pt x="4324" y="15147"/>
                </a:lnTo>
                <a:lnTo>
                  <a:pt x="3891" y="15147"/>
                </a:lnTo>
                <a:lnTo>
                  <a:pt x="3459" y="15147"/>
                </a:lnTo>
                <a:lnTo>
                  <a:pt x="3027" y="15147"/>
                </a:lnTo>
                <a:lnTo>
                  <a:pt x="2594" y="15147"/>
                </a:lnTo>
                <a:lnTo>
                  <a:pt x="2162" y="15147"/>
                </a:lnTo>
                <a:lnTo>
                  <a:pt x="1729" y="15147"/>
                </a:lnTo>
                <a:lnTo>
                  <a:pt x="1297" y="15147"/>
                </a:lnTo>
                <a:lnTo>
                  <a:pt x="865" y="15147"/>
                </a:lnTo>
                <a:lnTo>
                  <a:pt x="432" y="15147"/>
                </a:lnTo>
                <a:lnTo>
                  <a:pt x="0" y="15147"/>
                </a:lnTo>
                <a:lnTo>
                  <a:pt x="0" y="10315"/>
                </a:lnTo>
                <a:close/>
              </a:path>
            </a:pathLst>
          </a:custGeom>
          <a:solidFill>
            <a:srgbClr val="c5e0b4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1286280" y="489960"/>
            <a:ext cx="9650160" cy="3713760"/>
          </a:xfrm>
          <a:custGeom>
            <a:avLst/>
            <a:gdLst/>
            <a:ahLst/>
            <a:rect l="0" t="0" r="r" b="b"/>
            <a:pathLst>
              <a:path fill="none" w="26806" h="10316">
                <a:moveTo>
                  <a:pt x="0" y="10316"/>
                </a:moveTo>
                <a:lnTo>
                  <a:pt x="432" y="10050"/>
                </a:lnTo>
                <a:lnTo>
                  <a:pt x="865" y="10006"/>
                </a:lnTo>
                <a:lnTo>
                  <a:pt x="1297" y="9814"/>
                </a:lnTo>
                <a:lnTo>
                  <a:pt x="1729" y="9803"/>
                </a:lnTo>
                <a:lnTo>
                  <a:pt x="2162" y="9398"/>
                </a:lnTo>
                <a:lnTo>
                  <a:pt x="2594" y="9244"/>
                </a:lnTo>
                <a:lnTo>
                  <a:pt x="3027" y="9090"/>
                </a:lnTo>
                <a:lnTo>
                  <a:pt x="3459" y="9047"/>
                </a:lnTo>
                <a:lnTo>
                  <a:pt x="3891" y="8845"/>
                </a:lnTo>
                <a:lnTo>
                  <a:pt x="4324" y="8392"/>
                </a:lnTo>
                <a:lnTo>
                  <a:pt x="4756" y="8513"/>
                </a:lnTo>
                <a:lnTo>
                  <a:pt x="5188" y="8219"/>
                </a:lnTo>
                <a:lnTo>
                  <a:pt x="5621" y="8390"/>
                </a:lnTo>
                <a:lnTo>
                  <a:pt x="6053" y="8319"/>
                </a:lnTo>
                <a:lnTo>
                  <a:pt x="6486" y="7914"/>
                </a:lnTo>
                <a:lnTo>
                  <a:pt x="6918" y="7917"/>
                </a:lnTo>
                <a:lnTo>
                  <a:pt x="7350" y="7248"/>
                </a:lnTo>
                <a:lnTo>
                  <a:pt x="7783" y="7378"/>
                </a:lnTo>
                <a:lnTo>
                  <a:pt x="8215" y="7431"/>
                </a:lnTo>
                <a:lnTo>
                  <a:pt x="8647" y="7126"/>
                </a:lnTo>
                <a:lnTo>
                  <a:pt x="9080" y="6689"/>
                </a:lnTo>
                <a:lnTo>
                  <a:pt x="9512" y="6905"/>
                </a:lnTo>
                <a:lnTo>
                  <a:pt x="9945" y="6226"/>
                </a:lnTo>
                <a:lnTo>
                  <a:pt x="10377" y="6119"/>
                </a:lnTo>
                <a:lnTo>
                  <a:pt x="10809" y="6019"/>
                </a:lnTo>
                <a:lnTo>
                  <a:pt x="11242" y="6080"/>
                </a:lnTo>
                <a:lnTo>
                  <a:pt x="11674" y="6364"/>
                </a:lnTo>
                <a:lnTo>
                  <a:pt x="12106" y="5761"/>
                </a:lnTo>
                <a:lnTo>
                  <a:pt x="12539" y="5302"/>
                </a:lnTo>
                <a:lnTo>
                  <a:pt x="12971" y="5568"/>
                </a:lnTo>
                <a:lnTo>
                  <a:pt x="13404" y="5212"/>
                </a:lnTo>
                <a:lnTo>
                  <a:pt x="13835" y="5371"/>
                </a:lnTo>
                <a:lnTo>
                  <a:pt x="14267" y="5070"/>
                </a:lnTo>
                <a:lnTo>
                  <a:pt x="14700" y="5281"/>
                </a:lnTo>
                <a:lnTo>
                  <a:pt x="15132" y="4643"/>
                </a:lnTo>
                <a:lnTo>
                  <a:pt x="15564" y="4457"/>
                </a:lnTo>
                <a:lnTo>
                  <a:pt x="15997" y="4206"/>
                </a:lnTo>
                <a:lnTo>
                  <a:pt x="16429" y="4062"/>
                </a:lnTo>
                <a:lnTo>
                  <a:pt x="16861" y="4195"/>
                </a:lnTo>
                <a:lnTo>
                  <a:pt x="17294" y="3971"/>
                </a:lnTo>
                <a:lnTo>
                  <a:pt x="17726" y="4063"/>
                </a:lnTo>
                <a:lnTo>
                  <a:pt x="18159" y="4106"/>
                </a:lnTo>
                <a:lnTo>
                  <a:pt x="18591" y="3092"/>
                </a:lnTo>
                <a:lnTo>
                  <a:pt x="19023" y="3483"/>
                </a:lnTo>
                <a:lnTo>
                  <a:pt x="19456" y="3339"/>
                </a:lnTo>
                <a:lnTo>
                  <a:pt x="19888" y="3104"/>
                </a:lnTo>
                <a:lnTo>
                  <a:pt x="20320" y="2518"/>
                </a:lnTo>
                <a:lnTo>
                  <a:pt x="20753" y="2457"/>
                </a:lnTo>
                <a:lnTo>
                  <a:pt x="21185" y="2486"/>
                </a:lnTo>
                <a:lnTo>
                  <a:pt x="21618" y="2096"/>
                </a:lnTo>
                <a:lnTo>
                  <a:pt x="22050" y="2243"/>
                </a:lnTo>
                <a:lnTo>
                  <a:pt x="22482" y="1495"/>
                </a:lnTo>
                <a:lnTo>
                  <a:pt x="22915" y="1237"/>
                </a:lnTo>
                <a:lnTo>
                  <a:pt x="23347" y="1133"/>
                </a:lnTo>
                <a:lnTo>
                  <a:pt x="23779" y="852"/>
                </a:lnTo>
                <a:lnTo>
                  <a:pt x="24212" y="585"/>
                </a:lnTo>
                <a:lnTo>
                  <a:pt x="24644" y="763"/>
                </a:lnTo>
                <a:lnTo>
                  <a:pt x="25077" y="391"/>
                </a:lnTo>
                <a:lnTo>
                  <a:pt x="25509" y="472"/>
                </a:lnTo>
                <a:lnTo>
                  <a:pt x="25941" y="294"/>
                </a:lnTo>
                <a:lnTo>
                  <a:pt x="26374" y="226"/>
                </a:lnTo>
                <a:lnTo>
                  <a:pt x="26806" y="0"/>
                </a:lnTo>
              </a:path>
            </a:pathLst>
          </a:custGeom>
          <a:ln w="101520">
            <a:solidFill>
              <a:srgbClr val="05b050"/>
            </a:solidFill>
            <a:miter/>
            <a:headEnd len="med" type="triangle" w="med"/>
            <a:tailEnd len="med" type="triangle" w="med"/>
          </a:ln>
        </p:spPr>
        <p:txBody>
          <a:bodyPr lIns="140040" rIns="140040" tIns="95040" bIns="9504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2" name="TextBox 50"/>
          <p:cNvSpPr/>
          <p:nvPr/>
        </p:nvSpPr>
        <p:spPr>
          <a:xfrm>
            <a:off x="950760" y="4342680"/>
            <a:ext cx="185472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1961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1.4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3" name="TextBox 51"/>
          <p:cNvSpPr/>
          <p:nvPr/>
        </p:nvSpPr>
        <p:spPr>
          <a:xfrm>
            <a:off x="9012960" y="1013040"/>
            <a:ext cx="234936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sv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4.24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4" name="TextBox 52"/>
          <p:cNvSpPr/>
          <p:nvPr/>
        </p:nvSpPr>
        <p:spPr>
          <a:xfrm>
            <a:off x="175680" y="6489000"/>
            <a:ext cx="61045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lt1">
                    <a:lumMod val="75000"/>
                  </a:schemeClr>
                </a:solidFill>
                <a:effectLst/>
                <a:uFillTx/>
                <a:latin typeface="Rubik"/>
              </a:rPr>
              <a:t>Source: UN FAO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Box 33"/>
          <p:cNvSpPr/>
          <p:nvPr/>
        </p:nvSpPr>
        <p:spPr>
          <a:xfrm>
            <a:off x="1228320" y="294120"/>
            <a:ext cx="8795160" cy="11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en-US" sz="4700" strike="noStrike" u="none">
                <a:solidFill>
                  <a:srgbClr val="000000"/>
                </a:solidFill>
                <a:effectLst/>
                <a:uFillTx/>
                <a:latin typeface="Roboto Medium"/>
              </a:rPr>
              <a:t>Harvest</a:t>
            </a:r>
            <a:r>
              <a:rPr b="0" lang="en-SE" sz="4700" strike="noStrike" u="none">
                <a:solidFill>
                  <a:srgbClr val="000000"/>
                </a:solidFill>
                <a:effectLst/>
                <a:uFillTx/>
                <a:latin typeface="Roboto Medium"/>
              </a:rPr>
              <a:t> per area</a:t>
            </a:r>
            <a:br>
              <a:rPr sz="4700"/>
            </a:br>
            <a:r>
              <a:rPr b="0" lang="en-SE" sz="2400" strike="noStrike" u="none">
                <a:solidFill>
                  <a:srgbClr val="000000"/>
                </a:solidFill>
                <a:effectLst/>
                <a:uFillTx/>
                <a:latin typeface="Rubik Light"/>
              </a:rPr>
              <a:t>Cereal yield, thousand kg per hectare of land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6" name="Rectangle 16"/>
          <p:cNvSpPr/>
          <p:nvPr/>
        </p:nvSpPr>
        <p:spPr>
          <a:xfrm rot="16200000">
            <a:off x="5552640" y="405000"/>
            <a:ext cx="869760" cy="1198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47" name="Rectangle 17"/>
          <p:cNvSpPr/>
          <p:nvPr/>
        </p:nvSpPr>
        <p:spPr>
          <a:xfrm rot="16200000">
            <a:off x="5948280" y="613440"/>
            <a:ext cx="510120" cy="1198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48" name="Rectangle 18"/>
          <p:cNvSpPr/>
          <p:nvPr/>
        </p:nvSpPr>
        <p:spPr>
          <a:xfrm>
            <a:off x="252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49" name="Rectangle 20"/>
          <p:cNvSpPr/>
          <p:nvPr/>
        </p:nvSpPr>
        <p:spPr>
          <a:xfrm rot="16200000">
            <a:off x="5838840" y="-589644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50" name="Rectangle 21"/>
          <p:cNvSpPr/>
          <p:nvPr/>
        </p:nvSpPr>
        <p:spPr>
          <a:xfrm>
            <a:off x="144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51" name="TextBox 34"/>
          <p:cNvSpPr/>
          <p:nvPr/>
        </p:nvSpPr>
        <p:spPr>
          <a:xfrm>
            <a:off x="8915400" y="6509520"/>
            <a:ext cx="325008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r>
              <a:rPr b="0" lang="en-GB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</a:t>
            </a:r>
            <a:r>
              <a:rPr b="0" lang="en-US" sz="1800" strike="noStrike" u="none">
                <a:solidFill>
                  <a:schemeClr val="lt1">
                    <a:lumMod val="75000"/>
                  </a:schemeClr>
                </a:solidFill>
                <a:effectLst/>
                <a:uFillTx/>
                <a:latin typeface="Rubik"/>
              </a:rPr>
              <a:t>gapminder.org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/36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52" name="Group 5"/>
          <p:cNvGrpSpPr/>
          <p:nvPr/>
        </p:nvGrpSpPr>
        <p:grpSpPr>
          <a:xfrm>
            <a:off x="9919080" y="5960520"/>
            <a:ext cx="897480" cy="509040"/>
            <a:chOff x="9919080" y="5960520"/>
            <a:chExt cx="897480" cy="509040"/>
          </a:xfrm>
        </p:grpSpPr>
        <p:sp>
          <p:nvSpPr>
            <p:cNvPr id="153" name="TextBox 35"/>
            <p:cNvSpPr/>
            <p:nvPr/>
          </p:nvSpPr>
          <p:spPr>
            <a:xfrm>
              <a:off x="9919080" y="6013440"/>
              <a:ext cx="8974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chemeClr val="dk1">
                      <a:lumMod val="85000"/>
                      <a:lumOff val="15000"/>
                    </a:schemeClr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154" name="Google Shape;251;p 5"/>
            <p:cNvCxnSpPr/>
            <p:nvPr/>
          </p:nvCxnSpPr>
          <p:spPr>
            <a:xfrm flipV="1">
              <a:off x="10353960" y="5960520"/>
              <a:ext cx="720" cy="72720"/>
            </a:xfrm>
            <a:prstGeom prst="straightConnector1">
              <a:avLst/>
            </a:prstGeom>
            <a:ln w="19050">
              <a:solidFill>
                <a:srgbClr val="262626"/>
              </a:solidFill>
              <a:miter/>
            </a:ln>
          </p:spPr>
        </p:cxnSp>
      </p:grpSp>
      <p:grpSp>
        <p:nvGrpSpPr>
          <p:cNvPr id="155" name="Group 7"/>
          <p:cNvGrpSpPr/>
          <p:nvPr/>
        </p:nvGrpSpPr>
        <p:grpSpPr>
          <a:xfrm>
            <a:off x="1746000" y="5960520"/>
            <a:ext cx="824760" cy="509040"/>
            <a:chOff x="1746000" y="5960520"/>
            <a:chExt cx="824760" cy="509040"/>
          </a:xfrm>
        </p:grpSpPr>
        <p:sp>
          <p:nvSpPr>
            <p:cNvPr id="156" name="TextBox 36"/>
            <p:cNvSpPr/>
            <p:nvPr/>
          </p:nvSpPr>
          <p:spPr>
            <a:xfrm>
              <a:off x="1746000" y="6013440"/>
              <a:ext cx="82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chemeClr val="dk1">
                      <a:lumMod val="85000"/>
                      <a:lumOff val="15000"/>
                    </a:schemeClr>
                  </a:solidFill>
                  <a:effectLst/>
                  <a:uFillTx/>
                  <a:latin typeface="Rubik Light"/>
                </a:rPr>
                <a:t>1965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157" name="Google Shape;251;p 11"/>
            <p:cNvCxnSpPr/>
            <p:nvPr/>
          </p:nvCxnSpPr>
          <p:spPr>
            <a:xfrm flipV="1">
              <a:off x="2149920" y="5960520"/>
              <a:ext cx="720" cy="72720"/>
            </a:xfrm>
            <a:prstGeom prst="straightConnector1">
              <a:avLst/>
            </a:prstGeom>
            <a:ln w="19050">
              <a:solidFill>
                <a:srgbClr val="262626"/>
              </a:solidFill>
              <a:miter/>
            </a:ln>
          </p:spPr>
        </p:cxnSp>
      </p:grpSp>
      <p:cxnSp>
        <p:nvCxnSpPr>
          <p:cNvPr id="158" name="Google Shape;251;p 12"/>
          <p:cNvCxnSpPr/>
          <p:nvPr/>
        </p:nvCxnSpPr>
        <p:spPr>
          <a:xfrm>
            <a:off x="1072080" y="5964480"/>
            <a:ext cx="9811800" cy="720"/>
          </a:xfrm>
          <a:prstGeom prst="straightConnector1">
            <a:avLst/>
          </a:prstGeom>
          <a:ln w="28575">
            <a:solidFill>
              <a:srgbClr val="262626"/>
            </a:solidFill>
            <a:miter/>
          </a:ln>
        </p:spPr>
      </p:cxnSp>
      <p:sp>
        <p:nvSpPr>
          <p:cNvPr id="159" name="Rectangle 22"/>
          <p:cNvSpPr/>
          <p:nvPr/>
        </p:nvSpPr>
        <p:spPr>
          <a:xfrm>
            <a:off x="-2160" y="581760"/>
            <a:ext cx="13244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160" name="Group 11"/>
          <p:cNvGrpSpPr/>
          <p:nvPr/>
        </p:nvGrpSpPr>
        <p:grpSpPr>
          <a:xfrm>
            <a:off x="5709240" y="5960520"/>
            <a:ext cx="838800" cy="509040"/>
            <a:chOff x="5709240" y="5960520"/>
            <a:chExt cx="838800" cy="509040"/>
          </a:xfrm>
        </p:grpSpPr>
        <p:sp>
          <p:nvSpPr>
            <p:cNvPr id="161" name="TextBox 37"/>
            <p:cNvSpPr/>
            <p:nvPr/>
          </p:nvSpPr>
          <p:spPr>
            <a:xfrm>
              <a:off x="5709240" y="6013440"/>
              <a:ext cx="8388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chemeClr val="dk1">
                      <a:lumMod val="85000"/>
                      <a:lumOff val="15000"/>
                    </a:schemeClr>
                  </a:solidFill>
                  <a:effectLst/>
                  <a:uFillTx/>
                  <a:latin typeface="Rubik Light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162" name="Google Shape;251;p 13"/>
            <p:cNvCxnSpPr/>
            <p:nvPr/>
          </p:nvCxnSpPr>
          <p:spPr>
            <a:xfrm flipV="1">
              <a:off x="6120360" y="5960520"/>
              <a:ext cx="720" cy="72720"/>
            </a:xfrm>
            <a:prstGeom prst="straightConnector1">
              <a:avLst/>
            </a:prstGeom>
            <a:ln w="19050">
              <a:solidFill>
                <a:srgbClr val="262626"/>
              </a:solidFill>
              <a:miter/>
            </a:ln>
          </p:spPr>
        </p:cxnSp>
      </p:grpSp>
      <p:sp>
        <p:nvSpPr>
          <p:cNvPr id="163" name=""/>
          <p:cNvSpPr/>
          <p:nvPr/>
        </p:nvSpPr>
        <p:spPr>
          <a:xfrm>
            <a:off x="1286280" y="511560"/>
            <a:ext cx="9650160" cy="5452920"/>
          </a:xfrm>
          <a:custGeom>
            <a:avLst/>
            <a:gdLst/>
            <a:ahLst/>
            <a:rect l="0" t="0" r="r" b="b"/>
            <a:pathLst>
              <a:path w="26806" h="15147">
                <a:moveTo>
                  <a:pt x="0" y="10315"/>
                </a:moveTo>
                <a:lnTo>
                  <a:pt x="432" y="10051"/>
                </a:lnTo>
                <a:lnTo>
                  <a:pt x="865" y="10006"/>
                </a:lnTo>
                <a:lnTo>
                  <a:pt x="1297" y="9815"/>
                </a:lnTo>
                <a:lnTo>
                  <a:pt x="1729" y="9804"/>
                </a:lnTo>
                <a:lnTo>
                  <a:pt x="2162" y="9399"/>
                </a:lnTo>
                <a:lnTo>
                  <a:pt x="2594" y="9245"/>
                </a:lnTo>
                <a:lnTo>
                  <a:pt x="3027" y="9091"/>
                </a:lnTo>
                <a:lnTo>
                  <a:pt x="3459" y="9046"/>
                </a:lnTo>
                <a:lnTo>
                  <a:pt x="3891" y="8844"/>
                </a:lnTo>
                <a:lnTo>
                  <a:pt x="4324" y="8391"/>
                </a:lnTo>
                <a:lnTo>
                  <a:pt x="4756" y="8514"/>
                </a:lnTo>
                <a:lnTo>
                  <a:pt x="5188" y="8219"/>
                </a:lnTo>
                <a:lnTo>
                  <a:pt x="5621" y="8390"/>
                </a:lnTo>
                <a:lnTo>
                  <a:pt x="6053" y="8319"/>
                </a:lnTo>
                <a:lnTo>
                  <a:pt x="6486" y="7914"/>
                </a:lnTo>
                <a:lnTo>
                  <a:pt x="6918" y="7917"/>
                </a:lnTo>
                <a:lnTo>
                  <a:pt x="7350" y="7248"/>
                </a:lnTo>
                <a:lnTo>
                  <a:pt x="7783" y="7379"/>
                </a:lnTo>
                <a:lnTo>
                  <a:pt x="8215" y="7432"/>
                </a:lnTo>
                <a:lnTo>
                  <a:pt x="8647" y="7126"/>
                </a:lnTo>
                <a:lnTo>
                  <a:pt x="9080" y="6688"/>
                </a:lnTo>
                <a:lnTo>
                  <a:pt x="9512" y="6906"/>
                </a:lnTo>
                <a:lnTo>
                  <a:pt x="9945" y="6225"/>
                </a:lnTo>
                <a:lnTo>
                  <a:pt x="10377" y="6119"/>
                </a:lnTo>
                <a:lnTo>
                  <a:pt x="10809" y="6019"/>
                </a:lnTo>
                <a:lnTo>
                  <a:pt x="11242" y="6080"/>
                </a:lnTo>
                <a:lnTo>
                  <a:pt x="11674" y="6365"/>
                </a:lnTo>
                <a:lnTo>
                  <a:pt x="12106" y="5760"/>
                </a:lnTo>
                <a:lnTo>
                  <a:pt x="12539" y="5302"/>
                </a:lnTo>
                <a:lnTo>
                  <a:pt x="12971" y="5567"/>
                </a:lnTo>
                <a:lnTo>
                  <a:pt x="13404" y="5212"/>
                </a:lnTo>
                <a:lnTo>
                  <a:pt x="13835" y="5372"/>
                </a:lnTo>
                <a:lnTo>
                  <a:pt x="14267" y="5071"/>
                </a:lnTo>
                <a:lnTo>
                  <a:pt x="14700" y="5280"/>
                </a:lnTo>
                <a:lnTo>
                  <a:pt x="15132" y="4643"/>
                </a:lnTo>
                <a:lnTo>
                  <a:pt x="15564" y="4456"/>
                </a:lnTo>
                <a:lnTo>
                  <a:pt x="15997" y="4206"/>
                </a:lnTo>
                <a:lnTo>
                  <a:pt x="16429" y="4062"/>
                </a:lnTo>
                <a:lnTo>
                  <a:pt x="16861" y="4194"/>
                </a:lnTo>
                <a:lnTo>
                  <a:pt x="17294" y="3972"/>
                </a:lnTo>
                <a:lnTo>
                  <a:pt x="17726" y="4063"/>
                </a:lnTo>
                <a:lnTo>
                  <a:pt x="18159" y="4106"/>
                </a:lnTo>
                <a:lnTo>
                  <a:pt x="18591" y="3092"/>
                </a:lnTo>
                <a:lnTo>
                  <a:pt x="19023" y="3482"/>
                </a:lnTo>
                <a:lnTo>
                  <a:pt x="19456" y="3339"/>
                </a:lnTo>
                <a:lnTo>
                  <a:pt x="19888" y="3105"/>
                </a:lnTo>
                <a:lnTo>
                  <a:pt x="20320" y="2517"/>
                </a:lnTo>
                <a:lnTo>
                  <a:pt x="20753" y="2457"/>
                </a:lnTo>
                <a:lnTo>
                  <a:pt x="21185" y="2485"/>
                </a:lnTo>
                <a:lnTo>
                  <a:pt x="21618" y="2095"/>
                </a:lnTo>
                <a:lnTo>
                  <a:pt x="22050" y="2244"/>
                </a:lnTo>
                <a:lnTo>
                  <a:pt x="22482" y="1494"/>
                </a:lnTo>
                <a:lnTo>
                  <a:pt x="22915" y="1238"/>
                </a:lnTo>
                <a:lnTo>
                  <a:pt x="23347" y="1134"/>
                </a:lnTo>
                <a:lnTo>
                  <a:pt x="23779" y="852"/>
                </a:lnTo>
                <a:lnTo>
                  <a:pt x="24212" y="584"/>
                </a:lnTo>
                <a:lnTo>
                  <a:pt x="24644" y="763"/>
                </a:lnTo>
                <a:lnTo>
                  <a:pt x="25077" y="392"/>
                </a:lnTo>
                <a:lnTo>
                  <a:pt x="25509" y="471"/>
                </a:lnTo>
                <a:lnTo>
                  <a:pt x="25941" y="295"/>
                </a:lnTo>
                <a:lnTo>
                  <a:pt x="26374" y="227"/>
                </a:lnTo>
                <a:lnTo>
                  <a:pt x="26806" y="0"/>
                </a:lnTo>
                <a:lnTo>
                  <a:pt x="26806" y="15147"/>
                </a:lnTo>
                <a:lnTo>
                  <a:pt x="26374" y="15147"/>
                </a:lnTo>
                <a:lnTo>
                  <a:pt x="25941" y="15147"/>
                </a:lnTo>
                <a:lnTo>
                  <a:pt x="25509" y="15147"/>
                </a:lnTo>
                <a:lnTo>
                  <a:pt x="25077" y="15147"/>
                </a:lnTo>
                <a:lnTo>
                  <a:pt x="24644" y="15147"/>
                </a:lnTo>
                <a:lnTo>
                  <a:pt x="24212" y="15147"/>
                </a:lnTo>
                <a:lnTo>
                  <a:pt x="23779" y="15147"/>
                </a:lnTo>
                <a:lnTo>
                  <a:pt x="23347" y="15147"/>
                </a:lnTo>
                <a:lnTo>
                  <a:pt x="22915" y="15147"/>
                </a:lnTo>
                <a:lnTo>
                  <a:pt x="22482" y="15147"/>
                </a:lnTo>
                <a:lnTo>
                  <a:pt x="22050" y="15147"/>
                </a:lnTo>
                <a:lnTo>
                  <a:pt x="21618" y="15147"/>
                </a:lnTo>
                <a:lnTo>
                  <a:pt x="21185" y="15147"/>
                </a:lnTo>
                <a:lnTo>
                  <a:pt x="20753" y="15147"/>
                </a:lnTo>
                <a:lnTo>
                  <a:pt x="20320" y="15147"/>
                </a:lnTo>
                <a:lnTo>
                  <a:pt x="19888" y="15147"/>
                </a:lnTo>
                <a:lnTo>
                  <a:pt x="19456" y="15147"/>
                </a:lnTo>
                <a:lnTo>
                  <a:pt x="19023" y="15147"/>
                </a:lnTo>
                <a:lnTo>
                  <a:pt x="18591" y="15147"/>
                </a:lnTo>
                <a:lnTo>
                  <a:pt x="18159" y="15147"/>
                </a:lnTo>
                <a:lnTo>
                  <a:pt x="17726" y="15147"/>
                </a:lnTo>
                <a:lnTo>
                  <a:pt x="17294" y="15147"/>
                </a:lnTo>
                <a:lnTo>
                  <a:pt x="16861" y="15147"/>
                </a:lnTo>
                <a:lnTo>
                  <a:pt x="16429" y="15147"/>
                </a:lnTo>
                <a:lnTo>
                  <a:pt x="15997" y="15147"/>
                </a:lnTo>
                <a:lnTo>
                  <a:pt x="15564" y="15147"/>
                </a:lnTo>
                <a:lnTo>
                  <a:pt x="15132" y="15147"/>
                </a:lnTo>
                <a:lnTo>
                  <a:pt x="14700" y="15147"/>
                </a:lnTo>
                <a:lnTo>
                  <a:pt x="14267" y="15147"/>
                </a:lnTo>
                <a:lnTo>
                  <a:pt x="13835" y="15147"/>
                </a:lnTo>
                <a:lnTo>
                  <a:pt x="13404" y="15147"/>
                </a:lnTo>
                <a:lnTo>
                  <a:pt x="12971" y="15147"/>
                </a:lnTo>
                <a:lnTo>
                  <a:pt x="12539" y="15147"/>
                </a:lnTo>
                <a:lnTo>
                  <a:pt x="12106" y="15147"/>
                </a:lnTo>
                <a:lnTo>
                  <a:pt x="11674" y="15147"/>
                </a:lnTo>
                <a:lnTo>
                  <a:pt x="11242" y="15147"/>
                </a:lnTo>
                <a:lnTo>
                  <a:pt x="10809" y="15147"/>
                </a:lnTo>
                <a:lnTo>
                  <a:pt x="10377" y="15147"/>
                </a:lnTo>
                <a:lnTo>
                  <a:pt x="9945" y="15147"/>
                </a:lnTo>
                <a:lnTo>
                  <a:pt x="9512" y="15147"/>
                </a:lnTo>
                <a:lnTo>
                  <a:pt x="9080" y="15147"/>
                </a:lnTo>
                <a:lnTo>
                  <a:pt x="8647" y="15147"/>
                </a:lnTo>
                <a:lnTo>
                  <a:pt x="8215" y="15147"/>
                </a:lnTo>
                <a:lnTo>
                  <a:pt x="7783" y="15147"/>
                </a:lnTo>
                <a:lnTo>
                  <a:pt x="7350" y="15147"/>
                </a:lnTo>
                <a:lnTo>
                  <a:pt x="6918" y="15147"/>
                </a:lnTo>
                <a:lnTo>
                  <a:pt x="6486" y="15147"/>
                </a:lnTo>
                <a:lnTo>
                  <a:pt x="6053" y="15147"/>
                </a:lnTo>
                <a:lnTo>
                  <a:pt x="5621" y="15147"/>
                </a:lnTo>
                <a:lnTo>
                  <a:pt x="5188" y="15147"/>
                </a:lnTo>
                <a:lnTo>
                  <a:pt x="4756" y="15147"/>
                </a:lnTo>
                <a:lnTo>
                  <a:pt x="4324" y="15147"/>
                </a:lnTo>
                <a:lnTo>
                  <a:pt x="3891" y="15147"/>
                </a:lnTo>
                <a:lnTo>
                  <a:pt x="3459" y="15147"/>
                </a:lnTo>
                <a:lnTo>
                  <a:pt x="3027" y="15147"/>
                </a:lnTo>
                <a:lnTo>
                  <a:pt x="2594" y="15147"/>
                </a:lnTo>
                <a:lnTo>
                  <a:pt x="2162" y="15147"/>
                </a:lnTo>
                <a:lnTo>
                  <a:pt x="1729" y="15147"/>
                </a:lnTo>
                <a:lnTo>
                  <a:pt x="1297" y="15147"/>
                </a:lnTo>
                <a:lnTo>
                  <a:pt x="865" y="15147"/>
                </a:lnTo>
                <a:lnTo>
                  <a:pt x="432" y="15147"/>
                </a:lnTo>
                <a:lnTo>
                  <a:pt x="0" y="15147"/>
                </a:lnTo>
                <a:lnTo>
                  <a:pt x="0" y="10315"/>
                </a:lnTo>
                <a:close/>
              </a:path>
            </a:pathLst>
          </a:custGeom>
          <a:solidFill>
            <a:srgbClr val="c5e0b4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1286280" y="489960"/>
            <a:ext cx="9650160" cy="3713760"/>
          </a:xfrm>
          <a:custGeom>
            <a:avLst/>
            <a:gdLst/>
            <a:ahLst/>
            <a:rect l="0" t="0" r="r" b="b"/>
            <a:pathLst>
              <a:path fill="none" w="26806" h="10316">
                <a:moveTo>
                  <a:pt x="0" y="10316"/>
                </a:moveTo>
                <a:lnTo>
                  <a:pt x="432" y="10050"/>
                </a:lnTo>
                <a:lnTo>
                  <a:pt x="865" y="10006"/>
                </a:lnTo>
                <a:lnTo>
                  <a:pt x="1297" y="9814"/>
                </a:lnTo>
                <a:lnTo>
                  <a:pt x="1729" y="9803"/>
                </a:lnTo>
                <a:lnTo>
                  <a:pt x="2162" y="9398"/>
                </a:lnTo>
                <a:lnTo>
                  <a:pt x="2594" y="9244"/>
                </a:lnTo>
                <a:lnTo>
                  <a:pt x="3027" y="9090"/>
                </a:lnTo>
                <a:lnTo>
                  <a:pt x="3459" y="9047"/>
                </a:lnTo>
                <a:lnTo>
                  <a:pt x="3891" y="8845"/>
                </a:lnTo>
                <a:lnTo>
                  <a:pt x="4324" y="8392"/>
                </a:lnTo>
                <a:lnTo>
                  <a:pt x="4756" y="8513"/>
                </a:lnTo>
                <a:lnTo>
                  <a:pt x="5188" y="8219"/>
                </a:lnTo>
                <a:lnTo>
                  <a:pt x="5621" y="8390"/>
                </a:lnTo>
                <a:lnTo>
                  <a:pt x="6053" y="8319"/>
                </a:lnTo>
                <a:lnTo>
                  <a:pt x="6486" y="7914"/>
                </a:lnTo>
                <a:lnTo>
                  <a:pt x="6918" y="7917"/>
                </a:lnTo>
                <a:lnTo>
                  <a:pt x="7350" y="7248"/>
                </a:lnTo>
                <a:lnTo>
                  <a:pt x="7783" y="7378"/>
                </a:lnTo>
                <a:lnTo>
                  <a:pt x="8215" y="7431"/>
                </a:lnTo>
                <a:lnTo>
                  <a:pt x="8647" y="7126"/>
                </a:lnTo>
                <a:lnTo>
                  <a:pt x="9080" y="6689"/>
                </a:lnTo>
                <a:lnTo>
                  <a:pt x="9512" y="6905"/>
                </a:lnTo>
                <a:lnTo>
                  <a:pt x="9945" y="6226"/>
                </a:lnTo>
                <a:lnTo>
                  <a:pt x="10377" y="6119"/>
                </a:lnTo>
                <a:lnTo>
                  <a:pt x="10809" y="6019"/>
                </a:lnTo>
                <a:lnTo>
                  <a:pt x="11242" y="6080"/>
                </a:lnTo>
                <a:lnTo>
                  <a:pt x="11674" y="6364"/>
                </a:lnTo>
                <a:lnTo>
                  <a:pt x="12106" y="5761"/>
                </a:lnTo>
                <a:lnTo>
                  <a:pt x="12539" y="5302"/>
                </a:lnTo>
                <a:lnTo>
                  <a:pt x="12971" y="5568"/>
                </a:lnTo>
                <a:lnTo>
                  <a:pt x="13404" y="5212"/>
                </a:lnTo>
                <a:lnTo>
                  <a:pt x="13835" y="5371"/>
                </a:lnTo>
                <a:lnTo>
                  <a:pt x="14267" y="5070"/>
                </a:lnTo>
                <a:lnTo>
                  <a:pt x="14700" y="5281"/>
                </a:lnTo>
                <a:lnTo>
                  <a:pt x="15132" y="4643"/>
                </a:lnTo>
                <a:lnTo>
                  <a:pt x="15564" y="4457"/>
                </a:lnTo>
                <a:lnTo>
                  <a:pt x="15997" y="4206"/>
                </a:lnTo>
                <a:lnTo>
                  <a:pt x="16429" y="4062"/>
                </a:lnTo>
                <a:lnTo>
                  <a:pt x="16861" y="4195"/>
                </a:lnTo>
                <a:lnTo>
                  <a:pt x="17294" y="3971"/>
                </a:lnTo>
                <a:lnTo>
                  <a:pt x="17726" y="4063"/>
                </a:lnTo>
                <a:lnTo>
                  <a:pt x="18159" y="4106"/>
                </a:lnTo>
                <a:lnTo>
                  <a:pt x="18591" y="3092"/>
                </a:lnTo>
                <a:lnTo>
                  <a:pt x="19023" y="3483"/>
                </a:lnTo>
                <a:lnTo>
                  <a:pt x="19456" y="3339"/>
                </a:lnTo>
                <a:lnTo>
                  <a:pt x="19888" y="3104"/>
                </a:lnTo>
                <a:lnTo>
                  <a:pt x="20320" y="2518"/>
                </a:lnTo>
                <a:lnTo>
                  <a:pt x="20753" y="2457"/>
                </a:lnTo>
                <a:lnTo>
                  <a:pt x="21185" y="2486"/>
                </a:lnTo>
                <a:lnTo>
                  <a:pt x="21618" y="2096"/>
                </a:lnTo>
                <a:lnTo>
                  <a:pt x="22050" y="2243"/>
                </a:lnTo>
                <a:lnTo>
                  <a:pt x="22482" y="1495"/>
                </a:lnTo>
                <a:lnTo>
                  <a:pt x="22915" y="1237"/>
                </a:lnTo>
                <a:lnTo>
                  <a:pt x="23347" y="1133"/>
                </a:lnTo>
                <a:lnTo>
                  <a:pt x="23779" y="852"/>
                </a:lnTo>
                <a:lnTo>
                  <a:pt x="24212" y="585"/>
                </a:lnTo>
                <a:lnTo>
                  <a:pt x="24644" y="763"/>
                </a:lnTo>
                <a:lnTo>
                  <a:pt x="25077" y="391"/>
                </a:lnTo>
                <a:lnTo>
                  <a:pt x="25509" y="472"/>
                </a:lnTo>
                <a:lnTo>
                  <a:pt x="25941" y="294"/>
                </a:lnTo>
                <a:lnTo>
                  <a:pt x="26374" y="226"/>
                </a:lnTo>
                <a:lnTo>
                  <a:pt x="26806" y="0"/>
                </a:lnTo>
              </a:path>
            </a:pathLst>
          </a:custGeom>
          <a:ln w="101520">
            <a:solidFill>
              <a:srgbClr val="05b050"/>
            </a:solidFill>
            <a:miter/>
            <a:headEnd len="med" type="triangle" w="med"/>
            <a:tailEnd len="med" type="triangle" w="med"/>
          </a:ln>
        </p:spPr>
        <p:txBody>
          <a:bodyPr lIns="140040" rIns="140040" tIns="95040" bIns="9504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5" name="TextBox 38"/>
          <p:cNvSpPr/>
          <p:nvPr/>
        </p:nvSpPr>
        <p:spPr>
          <a:xfrm>
            <a:off x="950760" y="4342680"/>
            <a:ext cx="185472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1961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1.4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6" name="TextBox 39"/>
          <p:cNvSpPr/>
          <p:nvPr/>
        </p:nvSpPr>
        <p:spPr>
          <a:xfrm>
            <a:off x="9012960" y="1013040"/>
            <a:ext cx="234936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sv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4.24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7" name="TextBox 40"/>
          <p:cNvSpPr/>
          <p:nvPr/>
        </p:nvSpPr>
        <p:spPr>
          <a:xfrm>
            <a:off x="175680" y="6489000"/>
            <a:ext cx="61045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chemeClr val="lt1">
                    <a:lumMod val="75000"/>
                  </a:schemeClr>
                </a:solidFill>
                <a:effectLst/>
                <a:uFillTx/>
                <a:latin typeface="Rubik"/>
              </a:rPr>
              <a:t>Source: UN FAO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Rounded Rectangle 2"/>
          <p:cNvSpPr/>
          <p:nvPr/>
        </p:nvSpPr>
        <p:spPr>
          <a:xfrm>
            <a:off x="3333600" y="2669760"/>
            <a:ext cx="5524920" cy="151884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GB" sz="2400" strike="noStrike" u="none">
                <a:solidFill>
                  <a:schemeClr val="lt1"/>
                </a:solidFill>
                <a:effectLst/>
                <a:uFillTx/>
                <a:latin typeface="Rubik Light"/>
              </a:rPr>
              <a:t>More info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GB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g</a:t>
            </a:r>
            <a:r>
              <a:rPr b="0" lang="en-SE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ap</a:t>
            </a:r>
            <a:r>
              <a:rPr b="0" lang="en-SE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mind</a:t>
            </a:r>
            <a:r>
              <a:rPr b="0" lang="en-SE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er.or</a:t>
            </a:r>
            <a:r>
              <a:rPr b="0" lang="en-SE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g/36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Box 4"/>
          <p:cNvSpPr/>
          <p:nvPr/>
        </p:nvSpPr>
        <p:spPr>
          <a:xfrm>
            <a:off x="878760" y="2062080"/>
            <a:ext cx="10437840" cy="163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0" name="TextBox 5"/>
          <p:cNvSpPr/>
          <p:nvPr/>
        </p:nvSpPr>
        <p:spPr>
          <a:xfrm>
            <a:off x="3248280" y="3944160"/>
            <a:ext cx="5698800" cy="57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gapminder.org/36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1" name="Shape 818"/>
          <p:cNvSpPr/>
          <p:nvPr/>
        </p:nvSpPr>
        <p:spPr>
          <a:xfrm>
            <a:off x="4681440" y="1582560"/>
            <a:ext cx="2832120" cy="35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72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120" cy="731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3" name="TextBox 9"/>
          <p:cNvSpPr/>
          <p:nvPr/>
        </p:nvSpPr>
        <p:spPr>
          <a:xfrm>
            <a:off x="1994040" y="4767480"/>
            <a:ext cx="8206920" cy="101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Rectangle 27"/>
          <p:cNvSpPr/>
          <p:nvPr/>
        </p:nvSpPr>
        <p:spPr>
          <a:xfrm>
            <a:off x="144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75" name="Rectangle 28"/>
          <p:cNvSpPr/>
          <p:nvPr/>
        </p:nvSpPr>
        <p:spPr>
          <a:xfrm>
            <a:off x="-2160" y="581760"/>
            <a:ext cx="13244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76" name="Rectangle 23"/>
          <p:cNvSpPr/>
          <p:nvPr/>
        </p:nvSpPr>
        <p:spPr>
          <a:xfrm rot="16200000">
            <a:off x="5552640" y="405000"/>
            <a:ext cx="869760" cy="1198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77" name="Rectangle 24"/>
          <p:cNvSpPr/>
          <p:nvPr/>
        </p:nvSpPr>
        <p:spPr>
          <a:xfrm rot="16200000">
            <a:off x="5948280" y="613440"/>
            <a:ext cx="510120" cy="1198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78" name="Rectangle 25"/>
          <p:cNvSpPr/>
          <p:nvPr/>
        </p:nvSpPr>
        <p:spPr>
          <a:xfrm>
            <a:off x="2520" y="581760"/>
            <a:ext cx="86904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79" name="Rectangle 26"/>
          <p:cNvSpPr/>
          <p:nvPr/>
        </p:nvSpPr>
        <p:spPr>
          <a:xfrm rot="16200000">
            <a:off x="5838840" y="-5896440"/>
            <a:ext cx="510120" cy="121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80" name="TextBox 6"/>
          <p:cNvSpPr/>
          <p:nvPr/>
        </p:nvSpPr>
        <p:spPr>
          <a:xfrm>
            <a:off x="8915400" y="6509520"/>
            <a:ext cx="325008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r>
              <a:rPr b="0" lang="en-GB" sz="1800" strike="noStrike" u="none">
                <a:solidFill>
                  <a:srgbClr val="bfbfbf"/>
                </a:solidFill>
                <a:effectLst/>
                <a:uFillTx/>
                <a:latin typeface="Rubik"/>
              </a:rPr>
              <a:t>M</a:t>
            </a:r>
            <a:r>
              <a:rPr b="0" lang="en-SE" sz="1800" strike="noStrike" u="none">
                <a:solidFill>
                  <a:srgbClr val="bfbfbf"/>
                </a:solidFill>
                <a:effectLst/>
                <a:uFillTx/>
                <a:latin typeface="Rubik"/>
              </a:rPr>
              <a:t>ore info: </a:t>
            </a:r>
            <a:r>
              <a:rPr b="0" lang="en-US" sz="1800" strike="noStrike" u="none">
                <a:solidFill>
                  <a:srgbClr val="bfbfbf"/>
                </a:solidFill>
                <a:effectLst/>
                <a:uFillTx/>
                <a:latin typeface="Rubik"/>
              </a:rPr>
              <a:t>gapminder.org</a:t>
            </a:r>
            <a:r>
              <a:rPr b="0" lang="en-SE" sz="1800" strike="noStrike" u="none">
                <a:solidFill>
                  <a:srgbClr val="bfbfbf"/>
                </a:solidFill>
                <a:effectLst/>
                <a:uFillTx/>
                <a:latin typeface="Rubik"/>
              </a:rPr>
              <a:t>/36</a:t>
            </a:r>
            <a:endParaRPr b="0" lang="en-US" sz="1800" strike="noStrike" u="none">
              <a:solidFill>
                <a:srgbClr val="bfbfbf"/>
              </a:solidFill>
              <a:effectLst/>
              <a:uFillTx/>
              <a:latin typeface="Rubik"/>
            </a:endParaRPr>
          </a:p>
        </p:txBody>
      </p:sp>
      <p:grpSp>
        <p:nvGrpSpPr>
          <p:cNvPr id="181" name="Group 3"/>
          <p:cNvGrpSpPr/>
          <p:nvPr/>
        </p:nvGrpSpPr>
        <p:grpSpPr>
          <a:xfrm>
            <a:off x="9919080" y="5960520"/>
            <a:ext cx="897480" cy="509040"/>
            <a:chOff x="9919080" y="5960520"/>
            <a:chExt cx="897480" cy="509040"/>
          </a:xfrm>
        </p:grpSpPr>
        <p:sp>
          <p:nvSpPr>
            <p:cNvPr id="182" name="TextBox 7"/>
            <p:cNvSpPr/>
            <p:nvPr/>
          </p:nvSpPr>
          <p:spPr>
            <a:xfrm>
              <a:off x="9919080" y="6013440"/>
              <a:ext cx="8974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chemeClr val="dk1">
                      <a:lumMod val="85000"/>
                      <a:lumOff val="15000"/>
                    </a:schemeClr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183" name="Google Shape;251;p 14"/>
            <p:cNvCxnSpPr/>
            <p:nvPr/>
          </p:nvCxnSpPr>
          <p:spPr>
            <a:xfrm flipV="1">
              <a:off x="10353960" y="5960520"/>
              <a:ext cx="720" cy="72720"/>
            </a:xfrm>
            <a:prstGeom prst="straightConnector1">
              <a:avLst/>
            </a:prstGeom>
            <a:ln w="19050">
              <a:solidFill>
                <a:srgbClr val="262626"/>
              </a:solidFill>
              <a:miter/>
            </a:ln>
          </p:spPr>
        </p:cxnSp>
      </p:grpSp>
      <p:grpSp>
        <p:nvGrpSpPr>
          <p:cNvPr id="184" name="Group 13"/>
          <p:cNvGrpSpPr/>
          <p:nvPr/>
        </p:nvGrpSpPr>
        <p:grpSpPr>
          <a:xfrm>
            <a:off x="1746000" y="5960520"/>
            <a:ext cx="824760" cy="509040"/>
            <a:chOff x="1746000" y="5960520"/>
            <a:chExt cx="824760" cy="509040"/>
          </a:xfrm>
        </p:grpSpPr>
        <p:sp>
          <p:nvSpPr>
            <p:cNvPr id="185" name="TextBox 22"/>
            <p:cNvSpPr/>
            <p:nvPr/>
          </p:nvSpPr>
          <p:spPr>
            <a:xfrm>
              <a:off x="1746000" y="6013440"/>
              <a:ext cx="82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chemeClr val="dk1">
                      <a:lumMod val="85000"/>
                      <a:lumOff val="15000"/>
                    </a:schemeClr>
                  </a:solidFill>
                  <a:effectLst/>
                  <a:uFillTx/>
                  <a:latin typeface="Rubik Light"/>
                </a:rPr>
                <a:t>1965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186" name="Google Shape;251;p 15"/>
            <p:cNvCxnSpPr/>
            <p:nvPr/>
          </p:nvCxnSpPr>
          <p:spPr>
            <a:xfrm flipV="1">
              <a:off x="2149920" y="5960520"/>
              <a:ext cx="720" cy="72720"/>
            </a:xfrm>
            <a:prstGeom prst="straightConnector1">
              <a:avLst/>
            </a:prstGeom>
            <a:ln w="19050">
              <a:solidFill>
                <a:srgbClr val="262626"/>
              </a:solidFill>
              <a:miter/>
            </a:ln>
          </p:spPr>
        </p:cxnSp>
      </p:grpSp>
      <p:grpSp>
        <p:nvGrpSpPr>
          <p:cNvPr id="187" name="Group 14"/>
          <p:cNvGrpSpPr/>
          <p:nvPr/>
        </p:nvGrpSpPr>
        <p:grpSpPr>
          <a:xfrm>
            <a:off x="5709240" y="5960520"/>
            <a:ext cx="838800" cy="509040"/>
            <a:chOff x="5709240" y="5960520"/>
            <a:chExt cx="838800" cy="509040"/>
          </a:xfrm>
        </p:grpSpPr>
        <p:sp>
          <p:nvSpPr>
            <p:cNvPr id="188" name="TextBox 24"/>
            <p:cNvSpPr/>
            <p:nvPr/>
          </p:nvSpPr>
          <p:spPr>
            <a:xfrm>
              <a:off x="5709240" y="6013440"/>
              <a:ext cx="8388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chemeClr val="dk1">
                      <a:lumMod val="85000"/>
                      <a:lumOff val="15000"/>
                    </a:schemeClr>
                  </a:solidFill>
                  <a:effectLst/>
                  <a:uFillTx/>
                  <a:latin typeface="Rubik Light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cxnSp>
          <p:nvCxnSpPr>
            <p:cNvPr id="189" name="Google Shape;251;p 17"/>
            <p:cNvCxnSpPr/>
            <p:nvPr/>
          </p:nvCxnSpPr>
          <p:spPr>
            <a:xfrm flipV="1">
              <a:off x="6120360" y="5960520"/>
              <a:ext cx="720" cy="72720"/>
            </a:xfrm>
            <a:prstGeom prst="straightConnector1">
              <a:avLst/>
            </a:prstGeom>
            <a:ln w="19050">
              <a:solidFill>
                <a:srgbClr val="262626"/>
              </a:solidFill>
              <a:miter/>
            </a:ln>
          </p:spPr>
        </p:cxnSp>
      </p:grpSp>
      <p:sp>
        <p:nvSpPr>
          <p:cNvPr id="190" name=""/>
          <p:cNvSpPr/>
          <p:nvPr/>
        </p:nvSpPr>
        <p:spPr>
          <a:xfrm>
            <a:off x="685800" y="511560"/>
            <a:ext cx="10972800" cy="5452920"/>
          </a:xfrm>
          <a:custGeom>
            <a:avLst/>
            <a:gdLst/>
            <a:ahLst/>
            <a:rect l="0" t="0" r="r" b="b"/>
            <a:pathLst>
              <a:path w="30480" h="15147">
                <a:moveTo>
                  <a:pt x="0" y="10315"/>
                </a:moveTo>
                <a:lnTo>
                  <a:pt x="491" y="10051"/>
                </a:lnTo>
                <a:lnTo>
                  <a:pt x="984" y="10006"/>
                </a:lnTo>
                <a:lnTo>
                  <a:pt x="1475" y="9815"/>
                </a:lnTo>
                <a:lnTo>
                  <a:pt x="1966" y="9804"/>
                </a:lnTo>
                <a:lnTo>
                  <a:pt x="2458" y="9399"/>
                </a:lnTo>
                <a:lnTo>
                  <a:pt x="2949" y="9245"/>
                </a:lnTo>
                <a:lnTo>
                  <a:pt x="3442" y="9091"/>
                </a:lnTo>
                <a:lnTo>
                  <a:pt x="3933" y="9046"/>
                </a:lnTo>
                <a:lnTo>
                  <a:pt x="4424" y="8844"/>
                </a:lnTo>
                <a:lnTo>
                  <a:pt x="4916" y="8391"/>
                </a:lnTo>
                <a:lnTo>
                  <a:pt x="5408" y="8514"/>
                </a:lnTo>
                <a:lnTo>
                  <a:pt x="5899" y="8219"/>
                </a:lnTo>
                <a:lnTo>
                  <a:pt x="6391" y="8390"/>
                </a:lnTo>
                <a:lnTo>
                  <a:pt x="6882" y="8319"/>
                </a:lnTo>
                <a:lnTo>
                  <a:pt x="7375" y="7914"/>
                </a:lnTo>
                <a:lnTo>
                  <a:pt x="7866" y="7917"/>
                </a:lnTo>
                <a:lnTo>
                  <a:pt x="8357" y="7248"/>
                </a:lnTo>
                <a:lnTo>
                  <a:pt x="8849" y="7379"/>
                </a:lnTo>
                <a:lnTo>
                  <a:pt x="9341" y="7432"/>
                </a:lnTo>
                <a:lnTo>
                  <a:pt x="9832" y="7126"/>
                </a:lnTo>
                <a:lnTo>
                  <a:pt x="10324" y="6688"/>
                </a:lnTo>
                <a:lnTo>
                  <a:pt x="10815" y="6906"/>
                </a:lnTo>
                <a:lnTo>
                  <a:pt x="11308" y="6225"/>
                </a:lnTo>
                <a:lnTo>
                  <a:pt x="11799" y="6119"/>
                </a:lnTo>
                <a:lnTo>
                  <a:pt x="12290" y="6019"/>
                </a:lnTo>
                <a:lnTo>
                  <a:pt x="12782" y="6080"/>
                </a:lnTo>
                <a:lnTo>
                  <a:pt x="13274" y="6365"/>
                </a:lnTo>
                <a:lnTo>
                  <a:pt x="13765" y="5760"/>
                </a:lnTo>
                <a:lnTo>
                  <a:pt x="14257" y="5302"/>
                </a:lnTo>
                <a:lnTo>
                  <a:pt x="14748" y="5567"/>
                </a:lnTo>
                <a:lnTo>
                  <a:pt x="15241" y="5212"/>
                </a:lnTo>
                <a:lnTo>
                  <a:pt x="15732" y="5372"/>
                </a:lnTo>
                <a:lnTo>
                  <a:pt x="16223" y="5071"/>
                </a:lnTo>
                <a:lnTo>
                  <a:pt x="16715" y="5280"/>
                </a:lnTo>
                <a:lnTo>
                  <a:pt x="17206" y="4643"/>
                </a:lnTo>
                <a:lnTo>
                  <a:pt x="17698" y="4456"/>
                </a:lnTo>
                <a:lnTo>
                  <a:pt x="18190" y="4206"/>
                </a:lnTo>
                <a:lnTo>
                  <a:pt x="18681" y="4062"/>
                </a:lnTo>
                <a:lnTo>
                  <a:pt x="19172" y="4194"/>
                </a:lnTo>
                <a:lnTo>
                  <a:pt x="19665" y="3972"/>
                </a:lnTo>
                <a:lnTo>
                  <a:pt x="20156" y="4063"/>
                </a:lnTo>
                <a:lnTo>
                  <a:pt x="20648" y="4106"/>
                </a:lnTo>
                <a:lnTo>
                  <a:pt x="21139" y="3092"/>
                </a:lnTo>
                <a:lnTo>
                  <a:pt x="21631" y="3482"/>
                </a:lnTo>
                <a:lnTo>
                  <a:pt x="22123" y="3339"/>
                </a:lnTo>
                <a:lnTo>
                  <a:pt x="22614" y="3105"/>
                </a:lnTo>
                <a:lnTo>
                  <a:pt x="23105" y="2517"/>
                </a:lnTo>
                <a:lnTo>
                  <a:pt x="23598" y="2457"/>
                </a:lnTo>
                <a:lnTo>
                  <a:pt x="24089" y="2485"/>
                </a:lnTo>
                <a:lnTo>
                  <a:pt x="24581" y="2095"/>
                </a:lnTo>
                <a:lnTo>
                  <a:pt x="25072" y="2244"/>
                </a:lnTo>
                <a:lnTo>
                  <a:pt x="25564" y="1494"/>
                </a:lnTo>
                <a:lnTo>
                  <a:pt x="26056" y="1238"/>
                </a:lnTo>
                <a:lnTo>
                  <a:pt x="26547" y="1134"/>
                </a:lnTo>
                <a:lnTo>
                  <a:pt x="27038" y="852"/>
                </a:lnTo>
                <a:lnTo>
                  <a:pt x="27531" y="584"/>
                </a:lnTo>
                <a:lnTo>
                  <a:pt x="28022" y="763"/>
                </a:lnTo>
                <a:lnTo>
                  <a:pt x="28514" y="392"/>
                </a:lnTo>
                <a:lnTo>
                  <a:pt x="29005" y="471"/>
                </a:lnTo>
                <a:lnTo>
                  <a:pt x="29496" y="295"/>
                </a:lnTo>
                <a:lnTo>
                  <a:pt x="29989" y="227"/>
                </a:lnTo>
                <a:lnTo>
                  <a:pt x="30480" y="0"/>
                </a:lnTo>
                <a:lnTo>
                  <a:pt x="30480" y="15147"/>
                </a:lnTo>
                <a:lnTo>
                  <a:pt x="29989" y="15147"/>
                </a:lnTo>
                <a:lnTo>
                  <a:pt x="29496" y="15147"/>
                </a:lnTo>
                <a:lnTo>
                  <a:pt x="29005" y="15147"/>
                </a:lnTo>
                <a:lnTo>
                  <a:pt x="28514" y="15147"/>
                </a:lnTo>
                <a:lnTo>
                  <a:pt x="28022" y="15147"/>
                </a:lnTo>
                <a:lnTo>
                  <a:pt x="27531" y="15147"/>
                </a:lnTo>
                <a:lnTo>
                  <a:pt x="27038" y="15147"/>
                </a:lnTo>
                <a:lnTo>
                  <a:pt x="26547" y="15147"/>
                </a:lnTo>
                <a:lnTo>
                  <a:pt x="26056" y="15147"/>
                </a:lnTo>
                <a:lnTo>
                  <a:pt x="25564" y="15147"/>
                </a:lnTo>
                <a:lnTo>
                  <a:pt x="25072" y="15147"/>
                </a:lnTo>
                <a:lnTo>
                  <a:pt x="24581" y="15147"/>
                </a:lnTo>
                <a:lnTo>
                  <a:pt x="24089" y="15147"/>
                </a:lnTo>
                <a:lnTo>
                  <a:pt x="23598" y="15147"/>
                </a:lnTo>
                <a:lnTo>
                  <a:pt x="23105" y="15147"/>
                </a:lnTo>
                <a:lnTo>
                  <a:pt x="22614" y="15147"/>
                </a:lnTo>
                <a:lnTo>
                  <a:pt x="22123" y="15147"/>
                </a:lnTo>
                <a:lnTo>
                  <a:pt x="21631" y="15147"/>
                </a:lnTo>
                <a:lnTo>
                  <a:pt x="21139" y="15147"/>
                </a:lnTo>
                <a:lnTo>
                  <a:pt x="20648" y="15147"/>
                </a:lnTo>
                <a:lnTo>
                  <a:pt x="20156" y="15147"/>
                </a:lnTo>
                <a:lnTo>
                  <a:pt x="19665" y="15147"/>
                </a:lnTo>
                <a:lnTo>
                  <a:pt x="19172" y="15147"/>
                </a:lnTo>
                <a:lnTo>
                  <a:pt x="18681" y="15147"/>
                </a:lnTo>
                <a:lnTo>
                  <a:pt x="18190" y="15147"/>
                </a:lnTo>
                <a:lnTo>
                  <a:pt x="17698" y="15147"/>
                </a:lnTo>
                <a:lnTo>
                  <a:pt x="17206" y="15147"/>
                </a:lnTo>
                <a:lnTo>
                  <a:pt x="16715" y="15147"/>
                </a:lnTo>
                <a:lnTo>
                  <a:pt x="16223" y="15147"/>
                </a:lnTo>
                <a:lnTo>
                  <a:pt x="15732" y="15147"/>
                </a:lnTo>
                <a:lnTo>
                  <a:pt x="15241" y="15147"/>
                </a:lnTo>
                <a:lnTo>
                  <a:pt x="14748" y="15147"/>
                </a:lnTo>
                <a:lnTo>
                  <a:pt x="14257" y="15147"/>
                </a:lnTo>
                <a:lnTo>
                  <a:pt x="13765" y="15147"/>
                </a:lnTo>
                <a:lnTo>
                  <a:pt x="13274" y="15147"/>
                </a:lnTo>
                <a:lnTo>
                  <a:pt x="12782" y="15147"/>
                </a:lnTo>
                <a:lnTo>
                  <a:pt x="12290" y="15147"/>
                </a:lnTo>
                <a:lnTo>
                  <a:pt x="11799" y="15147"/>
                </a:lnTo>
                <a:lnTo>
                  <a:pt x="11308" y="15147"/>
                </a:lnTo>
                <a:lnTo>
                  <a:pt x="10815" y="15147"/>
                </a:lnTo>
                <a:lnTo>
                  <a:pt x="10324" y="15147"/>
                </a:lnTo>
                <a:lnTo>
                  <a:pt x="9832" y="15147"/>
                </a:lnTo>
                <a:lnTo>
                  <a:pt x="9341" y="15147"/>
                </a:lnTo>
                <a:lnTo>
                  <a:pt x="8849" y="15147"/>
                </a:lnTo>
                <a:lnTo>
                  <a:pt x="8357" y="15147"/>
                </a:lnTo>
                <a:lnTo>
                  <a:pt x="7866" y="15147"/>
                </a:lnTo>
                <a:lnTo>
                  <a:pt x="7375" y="15147"/>
                </a:lnTo>
                <a:lnTo>
                  <a:pt x="6882" y="15147"/>
                </a:lnTo>
                <a:lnTo>
                  <a:pt x="6391" y="15147"/>
                </a:lnTo>
                <a:lnTo>
                  <a:pt x="5899" y="15147"/>
                </a:lnTo>
                <a:lnTo>
                  <a:pt x="5408" y="15147"/>
                </a:lnTo>
                <a:lnTo>
                  <a:pt x="4916" y="15147"/>
                </a:lnTo>
                <a:lnTo>
                  <a:pt x="4424" y="15147"/>
                </a:lnTo>
                <a:lnTo>
                  <a:pt x="3933" y="15147"/>
                </a:lnTo>
                <a:lnTo>
                  <a:pt x="3442" y="15147"/>
                </a:lnTo>
                <a:lnTo>
                  <a:pt x="2949" y="15147"/>
                </a:lnTo>
                <a:lnTo>
                  <a:pt x="2458" y="15147"/>
                </a:lnTo>
                <a:lnTo>
                  <a:pt x="1966" y="15147"/>
                </a:lnTo>
                <a:lnTo>
                  <a:pt x="1475" y="15147"/>
                </a:lnTo>
                <a:lnTo>
                  <a:pt x="984" y="15147"/>
                </a:lnTo>
                <a:lnTo>
                  <a:pt x="491" y="15147"/>
                </a:lnTo>
                <a:lnTo>
                  <a:pt x="0" y="15147"/>
                </a:lnTo>
                <a:lnTo>
                  <a:pt x="0" y="10315"/>
                </a:lnTo>
                <a:close/>
              </a:path>
            </a:pathLst>
          </a:custGeom>
          <a:solidFill>
            <a:srgbClr val="c5e0b4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1" name=""/>
          <p:cNvSpPr/>
          <p:nvPr/>
        </p:nvSpPr>
        <p:spPr>
          <a:xfrm>
            <a:off x="685800" y="489960"/>
            <a:ext cx="10972800" cy="3713760"/>
          </a:xfrm>
          <a:custGeom>
            <a:avLst/>
            <a:gdLst/>
            <a:ahLst/>
            <a:rect l="0" t="0" r="r" b="b"/>
            <a:pathLst>
              <a:path fill="none" w="30480" h="10316">
                <a:moveTo>
                  <a:pt x="0" y="10316"/>
                </a:moveTo>
                <a:lnTo>
                  <a:pt x="491" y="10050"/>
                </a:lnTo>
                <a:lnTo>
                  <a:pt x="984" y="10006"/>
                </a:lnTo>
                <a:lnTo>
                  <a:pt x="1475" y="9814"/>
                </a:lnTo>
                <a:lnTo>
                  <a:pt x="1966" y="9803"/>
                </a:lnTo>
                <a:lnTo>
                  <a:pt x="2458" y="9398"/>
                </a:lnTo>
                <a:lnTo>
                  <a:pt x="2949" y="9244"/>
                </a:lnTo>
                <a:lnTo>
                  <a:pt x="3442" y="9090"/>
                </a:lnTo>
                <a:lnTo>
                  <a:pt x="3933" y="9047"/>
                </a:lnTo>
                <a:lnTo>
                  <a:pt x="4424" y="8845"/>
                </a:lnTo>
                <a:lnTo>
                  <a:pt x="4916" y="8392"/>
                </a:lnTo>
                <a:lnTo>
                  <a:pt x="5408" y="8513"/>
                </a:lnTo>
                <a:lnTo>
                  <a:pt x="5899" y="8219"/>
                </a:lnTo>
                <a:lnTo>
                  <a:pt x="6391" y="8390"/>
                </a:lnTo>
                <a:lnTo>
                  <a:pt x="6882" y="8319"/>
                </a:lnTo>
                <a:lnTo>
                  <a:pt x="7375" y="7914"/>
                </a:lnTo>
                <a:lnTo>
                  <a:pt x="7866" y="7917"/>
                </a:lnTo>
                <a:lnTo>
                  <a:pt x="8357" y="7248"/>
                </a:lnTo>
                <a:lnTo>
                  <a:pt x="8849" y="7378"/>
                </a:lnTo>
                <a:lnTo>
                  <a:pt x="9341" y="7431"/>
                </a:lnTo>
                <a:lnTo>
                  <a:pt x="9832" y="7126"/>
                </a:lnTo>
                <a:lnTo>
                  <a:pt x="10324" y="6689"/>
                </a:lnTo>
                <a:lnTo>
                  <a:pt x="10815" y="6905"/>
                </a:lnTo>
                <a:lnTo>
                  <a:pt x="11308" y="6226"/>
                </a:lnTo>
                <a:lnTo>
                  <a:pt x="11799" y="6119"/>
                </a:lnTo>
                <a:lnTo>
                  <a:pt x="12290" y="6019"/>
                </a:lnTo>
                <a:lnTo>
                  <a:pt x="12782" y="6080"/>
                </a:lnTo>
                <a:lnTo>
                  <a:pt x="13274" y="6364"/>
                </a:lnTo>
                <a:lnTo>
                  <a:pt x="13765" y="5761"/>
                </a:lnTo>
                <a:lnTo>
                  <a:pt x="14257" y="5302"/>
                </a:lnTo>
                <a:lnTo>
                  <a:pt x="14748" y="5568"/>
                </a:lnTo>
                <a:lnTo>
                  <a:pt x="15241" y="5212"/>
                </a:lnTo>
                <a:lnTo>
                  <a:pt x="15732" y="5371"/>
                </a:lnTo>
                <a:lnTo>
                  <a:pt x="16223" y="5070"/>
                </a:lnTo>
                <a:lnTo>
                  <a:pt x="16715" y="5281"/>
                </a:lnTo>
                <a:lnTo>
                  <a:pt x="17206" y="4643"/>
                </a:lnTo>
                <a:lnTo>
                  <a:pt x="17698" y="4457"/>
                </a:lnTo>
                <a:lnTo>
                  <a:pt x="18190" y="4206"/>
                </a:lnTo>
                <a:lnTo>
                  <a:pt x="18681" y="4062"/>
                </a:lnTo>
                <a:lnTo>
                  <a:pt x="19172" y="4195"/>
                </a:lnTo>
                <a:lnTo>
                  <a:pt x="19665" y="3971"/>
                </a:lnTo>
                <a:lnTo>
                  <a:pt x="20156" y="4063"/>
                </a:lnTo>
                <a:lnTo>
                  <a:pt x="20648" y="4106"/>
                </a:lnTo>
                <a:lnTo>
                  <a:pt x="21139" y="3092"/>
                </a:lnTo>
                <a:lnTo>
                  <a:pt x="21631" y="3483"/>
                </a:lnTo>
                <a:lnTo>
                  <a:pt x="22123" y="3339"/>
                </a:lnTo>
                <a:lnTo>
                  <a:pt x="22614" y="3104"/>
                </a:lnTo>
                <a:lnTo>
                  <a:pt x="23105" y="2518"/>
                </a:lnTo>
                <a:lnTo>
                  <a:pt x="23598" y="2457"/>
                </a:lnTo>
                <a:lnTo>
                  <a:pt x="24089" y="2486"/>
                </a:lnTo>
                <a:lnTo>
                  <a:pt x="24581" y="2096"/>
                </a:lnTo>
                <a:lnTo>
                  <a:pt x="25072" y="2243"/>
                </a:lnTo>
                <a:lnTo>
                  <a:pt x="25564" y="1495"/>
                </a:lnTo>
                <a:lnTo>
                  <a:pt x="26056" y="1237"/>
                </a:lnTo>
                <a:lnTo>
                  <a:pt x="26547" y="1133"/>
                </a:lnTo>
                <a:lnTo>
                  <a:pt x="27038" y="852"/>
                </a:lnTo>
                <a:lnTo>
                  <a:pt x="27531" y="585"/>
                </a:lnTo>
                <a:lnTo>
                  <a:pt x="28022" y="763"/>
                </a:lnTo>
                <a:lnTo>
                  <a:pt x="28514" y="391"/>
                </a:lnTo>
                <a:lnTo>
                  <a:pt x="29005" y="472"/>
                </a:lnTo>
                <a:lnTo>
                  <a:pt x="29496" y="294"/>
                </a:lnTo>
                <a:lnTo>
                  <a:pt x="29989" y="226"/>
                </a:lnTo>
                <a:lnTo>
                  <a:pt x="30480" y="0"/>
                </a:lnTo>
              </a:path>
            </a:pathLst>
          </a:custGeom>
          <a:ln w="101520">
            <a:solidFill>
              <a:srgbClr val="05b050"/>
            </a:solidFill>
            <a:miter/>
            <a:headEnd len="med" type="triangle" w="med"/>
            <a:tailEnd len="med" type="triangle" w="med"/>
          </a:ln>
        </p:spPr>
        <p:txBody>
          <a:bodyPr lIns="140040" rIns="140040" tIns="95040" bIns="9504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2" name="TextBox 28"/>
          <p:cNvSpPr/>
          <p:nvPr/>
        </p:nvSpPr>
        <p:spPr>
          <a:xfrm>
            <a:off x="410760" y="4198680"/>
            <a:ext cx="185472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1961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1.4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3" name="TextBox 41"/>
          <p:cNvSpPr/>
          <p:nvPr/>
        </p:nvSpPr>
        <p:spPr>
          <a:xfrm>
            <a:off x="9444960" y="941040"/>
            <a:ext cx="2349360" cy="152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sv-SE" sz="5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4.24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4" name="TextBox 42"/>
          <p:cNvSpPr/>
          <p:nvPr/>
        </p:nvSpPr>
        <p:spPr>
          <a:xfrm>
            <a:off x="175680" y="6489000"/>
            <a:ext cx="61045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trike="noStrike" u="none">
                <a:solidFill>
                  <a:srgbClr val="bfbfbf"/>
                </a:solidFill>
                <a:effectLst/>
                <a:uFillTx/>
                <a:latin typeface="Rubik"/>
              </a:rPr>
              <a:t>Sourc</a:t>
            </a:r>
            <a:r>
              <a:rPr b="0" lang="en-US" sz="1800" strike="noStrike" u="none">
                <a:solidFill>
                  <a:srgbClr val="bfbfbf"/>
                </a:solidFill>
                <a:effectLst/>
                <a:uFillTx/>
                <a:latin typeface="Rubik"/>
              </a:rPr>
              <a:t>e: UN </a:t>
            </a:r>
            <a:r>
              <a:rPr b="0" lang="en-US" sz="1800" strike="noStrike" u="none">
                <a:solidFill>
                  <a:srgbClr val="bfbfbf"/>
                </a:solidFill>
                <a:effectLst/>
                <a:uFillTx/>
                <a:latin typeface="Rubik"/>
              </a:rPr>
              <a:t>FAO</a:t>
            </a:r>
            <a:endParaRPr b="0" lang="en-US" sz="1800" strike="noStrike" u="none">
              <a:solidFill>
                <a:srgbClr val="bfbfbf"/>
              </a:solidFill>
              <a:effectLst/>
              <a:uFillTx/>
              <a:latin typeface="Arial"/>
            </a:endParaRPr>
          </a:p>
        </p:txBody>
      </p:sp>
      <p:sp>
        <p:nvSpPr>
          <p:cNvPr id="195" name="TextBox 43"/>
          <p:cNvSpPr/>
          <p:nvPr/>
        </p:nvSpPr>
        <p:spPr>
          <a:xfrm>
            <a:off x="2077200" y="3029400"/>
            <a:ext cx="8795160" cy="173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More crops </a:t>
            </a:r>
            <a:br>
              <a:rPr sz="5400"/>
            </a:br>
            <a:r>
              <a:rPr b="0" lang="en-SE" sz="5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from the same land!</a:t>
            </a:r>
            <a:endParaRPr b="0" lang="en-US" sz="5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6" name="TextBox 44"/>
          <p:cNvSpPr/>
          <p:nvPr/>
        </p:nvSpPr>
        <p:spPr>
          <a:xfrm>
            <a:off x="3963600" y="4786200"/>
            <a:ext cx="480060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6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Agricultural outputs have skyrocketed. With the same lot of land, farmers today produce on average 3 times more corn, oats, rice or wheat.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197" name="Google Shape;251;p 16"/>
          <p:cNvCxnSpPr/>
          <p:nvPr/>
        </p:nvCxnSpPr>
        <p:spPr>
          <a:xfrm>
            <a:off x="676080" y="5964480"/>
            <a:ext cx="10982160" cy="720"/>
          </a:xfrm>
          <a:prstGeom prst="straightConnector1">
            <a:avLst/>
          </a:prstGeom>
          <a:ln w="28575">
            <a:solidFill>
              <a:srgbClr val="262626"/>
            </a:solidFill>
            <a:miter/>
          </a:ln>
        </p:spPr>
      </p:cxnSp>
      <p:sp>
        <p:nvSpPr>
          <p:cNvPr id="198" name="TextBox 2"/>
          <p:cNvSpPr/>
          <p:nvPr/>
        </p:nvSpPr>
        <p:spPr>
          <a:xfrm>
            <a:off x="652320" y="294120"/>
            <a:ext cx="8795160" cy="11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r>
              <a:rPr b="0" lang="en-US" sz="4700" strike="noStrike" u="none">
                <a:solidFill>
                  <a:srgbClr val="05b050"/>
                </a:solidFill>
                <a:effectLst/>
                <a:uFillTx/>
                <a:latin typeface="Roboto Medium"/>
              </a:rPr>
              <a:t>H</a:t>
            </a:r>
            <a:r>
              <a:rPr b="0" lang="en-US" sz="4700" strike="noStrike" u="none">
                <a:solidFill>
                  <a:srgbClr val="05b050"/>
                </a:solidFill>
                <a:effectLst/>
                <a:uFillTx/>
                <a:latin typeface="Roboto Medium"/>
              </a:rPr>
              <a:t>ar</a:t>
            </a:r>
            <a:r>
              <a:rPr b="0" lang="en-US" sz="4700" strike="noStrike" u="none">
                <a:solidFill>
                  <a:srgbClr val="05b050"/>
                </a:solidFill>
                <a:effectLst/>
                <a:uFillTx/>
                <a:latin typeface="Roboto Medium"/>
              </a:rPr>
              <a:t>ve</a:t>
            </a:r>
            <a:r>
              <a:rPr b="0" lang="en-US" sz="4700" strike="noStrike" u="none">
                <a:solidFill>
                  <a:srgbClr val="05b050"/>
                </a:solidFill>
                <a:effectLst/>
                <a:uFillTx/>
                <a:latin typeface="Roboto Medium"/>
              </a:rPr>
              <a:t>st</a:t>
            </a:r>
            <a:r>
              <a:rPr b="0" lang="en-SE" sz="4700" strike="noStrike" u="none">
                <a:solidFill>
                  <a:srgbClr val="05b050"/>
                </a:solidFill>
                <a:effectLst/>
                <a:uFillTx/>
                <a:latin typeface="Roboto Medium"/>
              </a:rPr>
              <a:t> </a:t>
            </a:r>
            <a:r>
              <a:rPr b="0" lang="en-SE" sz="4700" strike="noStrike" u="none">
                <a:solidFill>
                  <a:srgbClr val="05b050"/>
                </a:solidFill>
                <a:effectLst/>
                <a:uFillTx/>
                <a:latin typeface="Roboto Medium"/>
              </a:rPr>
              <a:t>p</a:t>
            </a:r>
            <a:r>
              <a:rPr b="0" lang="en-SE" sz="4700" strike="noStrike" u="none">
                <a:solidFill>
                  <a:srgbClr val="05b050"/>
                </a:solidFill>
                <a:effectLst/>
                <a:uFillTx/>
                <a:latin typeface="Roboto Medium"/>
              </a:rPr>
              <a:t>er </a:t>
            </a:r>
            <a:r>
              <a:rPr b="0" lang="en-SE" sz="4700" strike="noStrike" u="none">
                <a:solidFill>
                  <a:srgbClr val="05b050"/>
                </a:solidFill>
                <a:effectLst/>
                <a:uFillTx/>
                <a:latin typeface="Roboto Medium"/>
              </a:rPr>
              <a:t>ar</a:t>
            </a:r>
            <a:r>
              <a:rPr b="0" lang="en-SE" sz="4700" strike="noStrike" u="none">
                <a:solidFill>
                  <a:srgbClr val="05b050"/>
                </a:solidFill>
                <a:effectLst/>
                <a:uFillTx/>
                <a:latin typeface="Roboto Medium"/>
              </a:rPr>
              <a:t>ea</a:t>
            </a:r>
            <a:br>
              <a:rPr sz="4700"/>
            </a:b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Cere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al 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yield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, 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thou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san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d kg 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per 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hect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are 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of 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land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Application>LibreOffice/25.2.0.3$Linux_X86_64 LibreOffice_project/e1cf4a87eb02d755bce1a01209907ea5ddc8f069</Application>
  <AppVersion>15.0000</AppVersion>
  <Words>385</Words>
  <Paragraphs>138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2023-11-28T13:47:15Z</dcterms:created>
  <dc:creator>Lewis Day</dc:creator>
  <dc:description/>
  <dc:language>en-US</dc:language>
  <cp:lastModifiedBy/>
  <dcterms:modified xsi:type="dcterms:W3CDTF">2025-12-23T03:03:17Z</dcterms:modified>
  <cp:revision>89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10</vt:i4>
  </property>
  <property fmtid="{D5CDD505-2E9C-101B-9397-08002B2CF9AE}" pid="3" name="PresentationFormat">
    <vt:lpwstr>Widescreen</vt:lpwstr>
  </property>
  <property fmtid="{D5CDD505-2E9C-101B-9397-08002B2CF9AE}" pid="4" name="Slides">
    <vt:i4>11</vt:i4>
  </property>
</Properties>
</file>