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</a:t>
            </a: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ck </a:t>
            </a: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to </a:t>
            </a: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</a:t>
            </a: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ov</a:t>
            </a: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 </a:t>
            </a: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</a:t>
            </a: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 </a:t>
            </a: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sli</a:t>
            </a:r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</a:t>
            </a: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notes </a:t>
            </a: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dt" idx="13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ftr" idx="1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 type="sldNum" idx="1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69357AEA-CE6D-4422-AF36-79247609825A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21B422B-D702-464E-8A8E-CF651E76C7EF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sldNum" idx="1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C266421-889F-4EB1-9AB9-74E24A2AE819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sldNum" idx="1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C463840-1BED-40FD-9C2B-8F7F025AF956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sldNum" idx="1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574529A-8799-40E2-84B4-7C094D742CAB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18A9C96-B88A-41E6-A5E7-2725B237555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57DBCD1-7057-4795-B5CF-1B6392C1F85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AD7CCFD-D07E-404E-A9ED-464CDCD5DDA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73BC8437-9856-4860-82A5-1F441FBC704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655DB38D-AC1B-4DB0-BE3D-4BF5752DA3D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to edit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title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text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DB87DEC-FD57-4A57-A845-FDB1448F644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edit the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title text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 vert="eaVer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59D21F1-3DBF-48B7-99D5-6C22AF9918DE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vert="eaVert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li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k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d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h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tl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x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o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r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 vert="eaVer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D08D7A7-6784-4CCC-991E-1D7BD32C1ED5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5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to edit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title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text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CD21E58-AD25-4A14-BB41-2FAFFD4B067D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  <p:sldLayoutId id="2147483656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Image 3"/>
          <p:cNvGrpSpPr/>
          <p:nvPr/>
        </p:nvGrpSpPr>
        <p:grpSpPr>
          <a:xfrm>
            <a:off x="1878480" y="6086160"/>
            <a:ext cx="7427880" cy="160920"/>
            <a:chOff x="1878480" y="6086160"/>
            <a:chExt cx="7427880" cy="160920"/>
          </a:xfrm>
        </p:grpSpPr>
        <p:sp>
          <p:nvSpPr>
            <p:cNvPr id="37" name="Freeform 23"/>
            <p:cNvSpPr/>
            <p:nvPr/>
          </p:nvSpPr>
          <p:spPr>
            <a:xfrm flipH="1">
              <a:off x="1878120" y="6094800"/>
              <a:ext cx="45000" cy="152280"/>
            </a:xfrm>
            <a:custGeom>
              <a:avLst/>
              <a:gdLst>
                <a:gd name="textAreaLeft" fmla="*/ 360 w 45000"/>
                <a:gd name="textAreaRight" fmla="*/ 46080 w 4500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41" y="530"/>
                  </a:moveTo>
                  <a:lnTo>
                    <a:pt x="41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38" name="Freeform 24"/>
            <p:cNvSpPr/>
            <p:nvPr/>
          </p:nvSpPr>
          <p:spPr>
            <a:xfrm>
              <a:off x="374256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267" y="530"/>
                  </a:moveTo>
                  <a:lnTo>
                    <a:pt x="267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39" name="Freeform 26"/>
            <p:cNvSpPr/>
            <p:nvPr/>
          </p:nvSpPr>
          <p:spPr>
            <a:xfrm>
              <a:off x="558216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493" y="530"/>
                  </a:moveTo>
                  <a:lnTo>
                    <a:pt x="493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40" name="Freeform 27"/>
            <p:cNvSpPr/>
            <p:nvPr/>
          </p:nvSpPr>
          <p:spPr>
            <a:xfrm>
              <a:off x="745848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719" y="530"/>
                  </a:moveTo>
                  <a:lnTo>
                    <a:pt x="719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41" name="Freeform 28"/>
            <p:cNvSpPr/>
            <p:nvPr/>
          </p:nvSpPr>
          <p:spPr>
            <a:xfrm>
              <a:off x="929808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945" y="530"/>
                  </a:moveTo>
                  <a:lnTo>
                    <a:pt x="945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</p:grpSp>
      <p:grpSp>
        <p:nvGrpSpPr>
          <p:cNvPr id="42" name="Image 7"/>
          <p:cNvGrpSpPr/>
          <p:nvPr/>
        </p:nvGrpSpPr>
        <p:grpSpPr>
          <a:xfrm>
            <a:off x="1811160" y="6158160"/>
            <a:ext cx="7922520" cy="469800"/>
            <a:chOff x="1811160" y="6158160"/>
            <a:chExt cx="7922520" cy="469800"/>
          </a:xfrm>
        </p:grpSpPr>
        <p:sp>
          <p:nvSpPr>
            <p:cNvPr id="43" name="TextBox 40"/>
            <p:cNvSpPr/>
            <p:nvPr/>
          </p:nvSpPr>
          <p:spPr>
            <a:xfrm>
              <a:off x="1811160" y="6167880"/>
              <a:ext cx="85212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4" name="TextBox 42"/>
            <p:cNvSpPr/>
            <p:nvPr/>
          </p:nvSpPr>
          <p:spPr>
            <a:xfrm>
              <a:off x="3347640" y="6166800"/>
              <a:ext cx="83808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5" name="TextBox 53"/>
            <p:cNvSpPr/>
            <p:nvPr/>
          </p:nvSpPr>
          <p:spPr>
            <a:xfrm>
              <a:off x="5141160" y="6171480"/>
              <a:ext cx="9144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6" name="TextBox 54"/>
            <p:cNvSpPr/>
            <p:nvPr/>
          </p:nvSpPr>
          <p:spPr>
            <a:xfrm>
              <a:off x="7017120" y="6171480"/>
              <a:ext cx="8478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47" name="TextBox 55"/>
            <p:cNvSpPr/>
            <p:nvPr/>
          </p:nvSpPr>
          <p:spPr>
            <a:xfrm>
              <a:off x="8836560" y="6158160"/>
              <a:ext cx="89712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48" name="Freeform 29"/>
          <p:cNvSpPr/>
          <p:nvPr/>
        </p:nvSpPr>
        <p:spPr>
          <a:xfrm>
            <a:off x="1920240" y="6206400"/>
            <a:ext cx="8638920" cy="8640"/>
          </a:xfrm>
          <a:custGeom>
            <a:avLst/>
            <a:gdLst>
              <a:gd name="textAreaLeft" fmla="*/ 0 w 8638920"/>
              <a:gd name="textAreaRight" fmla="*/ 8639640 w 8638920"/>
              <a:gd name="textAreaTop" fmla="*/ 0 h 8640"/>
              <a:gd name="textAreaBottom" fmla="*/ 9360 h 8640"/>
            </a:gdLst>
            <a:ahLst/>
            <a:rect l="textAreaLeft" t="textAreaTop" r="textAreaRight" b="textAreaBottom"/>
            <a:pathLst>
              <a:path w="9118532" h="9293">
                <a:moveTo>
                  <a:pt x="0" y="1"/>
                </a:moveTo>
                <a:lnTo>
                  <a:pt x="9118532" y="1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640" bIns="-35640" anchor="ctr">
            <a:noAutofit/>
          </a:bodyPr>
          <a:p>
            <a:pPr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49" name="TextBox 56"/>
          <p:cNvSpPr/>
          <p:nvPr/>
        </p:nvSpPr>
        <p:spPr>
          <a:xfrm>
            <a:off x="10028880" y="6620040"/>
            <a:ext cx="212688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ore info: gapminder.org/35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TextBox 57"/>
          <p:cNvSpPr/>
          <p:nvPr/>
        </p:nvSpPr>
        <p:spPr>
          <a:xfrm>
            <a:off x="11520" y="6607080"/>
            <a:ext cx="306360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Source: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"/>
          <p:cNvSpPr/>
          <p:nvPr/>
        </p:nvSpPr>
        <p:spPr>
          <a:xfrm>
            <a:off x="1375416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2" name=""/>
          <p:cNvSpPr/>
          <p:nvPr/>
        </p:nvSpPr>
        <p:spPr>
          <a:xfrm>
            <a:off x="1586844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3" name=""/>
          <p:cNvSpPr/>
          <p:nvPr/>
        </p:nvSpPr>
        <p:spPr>
          <a:xfrm>
            <a:off x="1799244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4" name=""/>
          <p:cNvSpPr/>
          <p:nvPr/>
        </p:nvSpPr>
        <p:spPr>
          <a:xfrm>
            <a:off x="2010672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5" name=""/>
          <p:cNvSpPr/>
          <p:nvPr/>
        </p:nvSpPr>
        <p:spPr>
          <a:xfrm>
            <a:off x="2222100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6" name=""/>
          <p:cNvSpPr/>
          <p:nvPr/>
        </p:nvSpPr>
        <p:spPr>
          <a:xfrm>
            <a:off x="13754160" y="1066320"/>
            <a:ext cx="931464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7" name=""/>
          <p:cNvSpPr/>
          <p:nvPr/>
        </p:nvSpPr>
        <p:spPr>
          <a:xfrm>
            <a:off x="13754160" y="20916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8" name=""/>
          <p:cNvSpPr/>
          <p:nvPr/>
        </p:nvSpPr>
        <p:spPr>
          <a:xfrm>
            <a:off x="13754160" y="-64800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9" name=""/>
          <p:cNvSpPr/>
          <p:nvPr/>
        </p:nvSpPr>
        <p:spPr>
          <a:xfrm>
            <a:off x="13754160" y="-150480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0" name=""/>
          <p:cNvSpPr/>
          <p:nvPr/>
        </p:nvSpPr>
        <p:spPr>
          <a:xfrm>
            <a:off x="13754160" y="-236196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1" name=""/>
          <p:cNvSpPr/>
          <p:nvPr/>
        </p:nvSpPr>
        <p:spPr>
          <a:xfrm>
            <a:off x="16716240" y="555336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"/>
          <p:cNvSpPr/>
          <p:nvPr/>
        </p:nvSpPr>
        <p:spPr>
          <a:xfrm>
            <a:off x="18735120" y="555336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"/>
          <p:cNvSpPr/>
          <p:nvPr/>
        </p:nvSpPr>
        <p:spPr>
          <a:xfrm>
            <a:off x="20763720" y="555336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"/>
          <p:cNvSpPr/>
          <p:nvPr/>
        </p:nvSpPr>
        <p:spPr>
          <a:xfrm>
            <a:off x="13068360" y="9295920"/>
            <a:ext cx="9314640" cy="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"/>
          <p:cNvSpPr/>
          <p:nvPr/>
        </p:nvSpPr>
        <p:spPr>
          <a:xfrm>
            <a:off x="13068360" y="836280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13068360" y="742968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13492080" y="5052960"/>
            <a:ext cx="10095840" cy="5228640"/>
          </a:xfrm>
          <a:custGeom>
            <a:avLst/>
            <a:gdLst/>
            <a:ahLst/>
            <a:rect l="0" t="0" r="r" b="b"/>
            <a:pathLst>
              <a:path w="28044" h="14524">
                <a:moveTo>
                  <a:pt x="0" y="0"/>
                </a:moveTo>
                <a:lnTo>
                  <a:pt x="28044" y="0"/>
                </a:lnTo>
                <a:lnTo>
                  <a:pt x="28044" y="14524"/>
                </a:lnTo>
                <a:lnTo>
                  <a:pt x="0" y="145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"/>
          <p:cNvSpPr/>
          <p:nvPr/>
        </p:nvSpPr>
        <p:spPr>
          <a:xfrm>
            <a:off x="1375416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"/>
          <p:cNvSpPr/>
          <p:nvPr/>
        </p:nvSpPr>
        <p:spPr>
          <a:xfrm>
            <a:off x="1586844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" name=""/>
          <p:cNvSpPr/>
          <p:nvPr/>
        </p:nvSpPr>
        <p:spPr>
          <a:xfrm>
            <a:off x="1799244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"/>
          <p:cNvSpPr/>
          <p:nvPr/>
        </p:nvSpPr>
        <p:spPr>
          <a:xfrm>
            <a:off x="2010672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>
            <a:off x="2222100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" name=""/>
          <p:cNvSpPr/>
          <p:nvPr/>
        </p:nvSpPr>
        <p:spPr>
          <a:xfrm>
            <a:off x="13754160" y="9524160"/>
            <a:ext cx="9314640" cy="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"/>
          <p:cNvSpPr/>
          <p:nvPr/>
        </p:nvSpPr>
        <p:spPr>
          <a:xfrm>
            <a:off x="13754160" y="859104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"/>
          <p:cNvSpPr/>
          <p:nvPr/>
        </p:nvSpPr>
        <p:spPr>
          <a:xfrm>
            <a:off x="13754160" y="765792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"/>
          <p:cNvSpPr/>
          <p:nvPr/>
        </p:nvSpPr>
        <p:spPr>
          <a:xfrm>
            <a:off x="13754160" y="671508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" name=""/>
          <p:cNvSpPr/>
          <p:nvPr/>
        </p:nvSpPr>
        <p:spPr>
          <a:xfrm>
            <a:off x="13754160" y="578160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78" name=""/>
          <p:cNvGrpSpPr/>
          <p:nvPr/>
        </p:nvGrpSpPr>
        <p:grpSpPr>
          <a:xfrm>
            <a:off x="1873440" y="1371600"/>
            <a:ext cx="8678160" cy="4847040"/>
            <a:chOff x="1873440" y="1371600"/>
            <a:chExt cx="8678160" cy="4847040"/>
          </a:xfrm>
        </p:grpSpPr>
        <p:sp>
          <p:nvSpPr>
            <p:cNvPr id="79" name=""/>
            <p:cNvSpPr/>
            <p:nvPr/>
          </p:nvSpPr>
          <p:spPr>
            <a:xfrm>
              <a:off x="1886400" y="1371600"/>
              <a:ext cx="8629200" cy="4847040"/>
            </a:xfrm>
            <a:custGeom>
              <a:avLst/>
              <a:gdLst/>
              <a:ahLst/>
              <a:rect l="0" t="0" r="r" b="b"/>
              <a:pathLst>
                <a:path w="23970" h="13464">
                  <a:moveTo>
                    <a:pt x="0" y="10322"/>
                  </a:moveTo>
                  <a:lnTo>
                    <a:pt x="546" y="10024"/>
                  </a:lnTo>
                  <a:lnTo>
                    <a:pt x="1090" y="7330"/>
                  </a:lnTo>
                  <a:lnTo>
                    <a:pt x="1635" y="7180"/>
                  </a:lnTo>
                  <a:lnTo>
                    <a:pt x="2179" y="6582"/>
                  </a:lnTo>
                  <a:lnTo>
                    <a:pt x="2724" y="5984"/>
                  </a:lnTo>
                  <a:lnTo>
                    <a:pt x="3269" y="5685"/>
                  </a:lnTo>
                  <a:lnTo>
                    <a:pt x="3813" y="4339"/>
                  </a:lnTo>
                  <a:lnTo>
                    <a:pt x="4359" y="3590"/>
                  </a:lnTo>
                  <a:lnTo>
                    <a:pt x="4904" y="2991"/>
                  </a:lnTo>
                  <a:lnTo>
                    <a:pt x="5448" y="1346"/>
                  </a:lnTo>
                  <a:lnTo>
                    <a:pt x="5993" y="1795"/>
                  </a:lnTo>
                  <a:lnTo>
                    <a:pt x="6538" y="1795"/>
                  </a:lnTo>
                  <a:lnTo>
                    <a:pt x="7082" y="1645"/>
                  </a:lnTo>
                  <a:lnTo>
                    <a:pt x="7627" y="1645"/>
                  </a:lnTo>
                  <a:lnTo>
                    <a:pt x="8172" y="1495"/>
                  </a:lnTo>
                  <a:lnTo>
                    <a:pt x="8717" y="1495"/>
                  </a:lnTo>
                  <a:lnTo>
                    <a:pt x="9262" y="1795"/>
                  </a:lnTo>
                  <a:lnTo>
                    <a:pt x="9806" y="1795"/>
                  </a:lnTo>
                  <a:lnTo>
                    <a:pt x="10351" y="1645"/>
                  </a:lnTo>
                  <a:lnTo>
                    <a:pt x="10896" y="1645"/>
                  </a:lnTo>
                  <a:lnTo>
                    <a:pt x="11440" y="1495"/>
                  </a:lnTo>
                  <a:lnTo>
                    <a:pt x="11985" y="1495"/>
                  </a:lnTo>
                  <a:lnTo>
                    <a:pt x="12530" y="1346"/>
                  </a:lnTo>
                  <a:lnTo>
                    <a:pt x="13075" y="1046"/>
                  </a:lnTo>
                  <a:lnTo>
                    <a:pt x="13620" y="897"/>
                  </a:lnTo>
                  <a:lnTo>
                    <a:pt x="14165" y="599"/>
                  </a:lnTo>
                  <a:lnTo>
                    <a:pt x="14709" y="449"/>
                  </a:lnTo>
                  <a:lnTo>
                    <a:pt x="15254" y="299"/>
                  </a:lnTo>
                  <a:lnTo>
                    <a:pt x="15798" y="149"/>
                  </a:lnTo>
                  <a:lnTo>
                    <a:pt x="16343" y="149"/>
                  </a:lnTo>
                  <a:lnTo>
                    <a:pt x="16888" y="149"/>
                  </a:lnTo>
                  <a:lnTo>
                    <a:pt x="17433" y="0"/>
                  </a:lnTo>
                  <a:lnTo>
                    <a:pt x="17978" y="149"/>
                  </a:lnTo>
                  <a:lnTo>
                    <a:pt x="18523" y="149"/>
                  </a:lnTo>
                  <a:lnTo>
                    <a:pt x="19067" y="449"/>
                  </a:lnTo>
                  <a:lnTo>
                    <a:pt x="19612" y="149"/>
                  </a:lnTo>
                  <a:lnTo>
                    <a:pt x="20157" y="0"/>
                  </a:lnTo>
                  <a:lnTo>
                    <a:pt x="20701" y="0"/>
                  </a:lnTo>
                  <a:lnTo>
                    <a:pt x="21247" y="149"/>
                  </a:lnTo>
                  <a:lnTo>
                    <a:pt x="21791" y="599"/>
                  </a:lnTo>
                  <a:lnTo>
                    <a:pt x="22336" y="748"/>
                  </a:lnTo>
                  <a:lnTo>
                    <a:pt x="22881" y="299"/>
                  </a:lnTo>
                  <a:lnTo>
                    <a:pt x="23425" y="449"/>
                  </a:lnTo>
                  <a:lnTo>
                    <a:pt x="23970" y="299"/>
                  </a:lnTo>
                  <a:lnTo>
                    <a:pt x="23970" y="13464"/>
                  </a:lnTo>
                  <a:lnTo>
                    <a:pt x="23425" y="13464"/>
                  </a:lnTo>
                  <a:lnTo>
                    <a:pt x="22881" y="13464"/>
                  </a:lnTo>
                  <a:lnTo>
                    <a:pt x="22336" y="13464"/>
                  </a:lnTo>
                  <a:lnTo>
                    <a:pt x="21791" y="13464"/>
                  </a:lnTo>
                  <a:lnTo>
                    <a:pt x="21247" y="13464"/>
                  </a:lnTo>
                  <a:lnTo>
                    <a:pt x="20701" y="13464"/>
                  </a:lnTo>
                  <a:lnTo>
                    <a:pt x="20157" y="13464"/>
                  </a:lnTo>
                  <a:lnTo>
                    <a:pt x="19612" y="13464"/>
                  </a:lnTo>
                  <a:lnTo>
                    <a:pt x="19067" y="13464"/>
                  </a:lnTo>
                  <a:lnTo>
                    <a:pt x="18523" y="13464"/>
                  </a:lnTo>
                  <a:lnTo>
                    <a:pt x="17978" y="13464"/>
                  </a:lnTo>
                  <a:lnTo>
                    <a:pt x="17433" y="13464"/>
                  </a:lnTo>
                  <a:lnTo>
                    <a:pt x="16888" y="13464"/>
                  </a:lnTo>
                  <a:lnTo>
                    <a:pt x="16343" y="13464"/>
                  </a:lnTo>
                  <a:lnTo>
                    <a:pt x="15798" y="13464"/>
                  </a:lnTo>
                  <a:lnTo>
                    <a:pt x="15254" y="13464"/>
                  </a:lnTo>
                  <a:lnTo>
                    <a:pt x="14709" y="13464"/>
                  </a:lnTo>
                  <a:lnTo>
                    <a:pt x="14165" y="13464"/>
                  </a:lnTo>
                  <a:lnTo>
                    <a:pt x="13620" y="13464"/>
                  </a:lnTo>
                  <a:lnTo>
                    <a:pt x="13075" y="13464"/>
                  </a:lnTo>
                  <a:lnTo>
                    <a:pt x="12530" y="13464"/>
                  </a:lnTo>
                  <a:lnTo>
                    <a:pt x="11985" y="13464"/>
                  </a:lnTo>
                  <a:lnTo>
                    <a:pt x="11440" y="13464"/>
                  </a:lnTo>
                  <a:lnTo>
                    <a:pt x="10896" y="13464"/>
                  </a:lnTo>
                  <a:lnTo>
                    <a:pt x="10351" y="13464"/>
                  </a:lnTo>
                  <a:lnTo>
                    <a:pt x="9806" y="13464"/>
                  </a:lnTo>
                  <a:lnTo>
                    <a:pt x="9262" y="13464"/>
                  </a:lnTo>
                  <a:lnTo>
                    <a:pt x="8717" y="13464"/>
                  </a:lnTo>
                  <a:lnTo>
                    <a:pt x="8172" y="13464"/>
                  </a:lnTo>
                  <a:lnTo>
                    <a:pt x="7627" y="13464"/>
                  </a:lnTo>
                  <a:lnTo>
                    <a:pt x="7082" y="13464"/>
                  </a:lnTo>
                  <a:lnTo>
                    <a:pt x="6538" y="13464"/>
                  </a:lnTo>
                  <a:lnTo>
                    <a:pt x="5993" y="13464"/>
                  </a:lnTo>
                  <a:lnTo>
                    <a:pt x="5448" y="13464"/>
                  </a:lnTo>
                  <a:lnTo>
                    <a:pt x="4904" y="13464"/>
                  </a:lnTo>
                  <a:lnTo>
                    <a:pt x="4359" y="13464"/>
                  </a:lnTo>
                  <a:lnTo>
                    <a:pt x="3813" y="13464"/>
                  </a:lnTo>
                  <a:lnTo>
                    <a:pt x="3269" y="13464"/>
                  </a:lnTo>
                  <a:lnTo>
                    <a:pt x="2724" y="13464"/>
                  </a:lnTo>
                  <a:lnTo>
                    <a:pt x="2179" y="13464"/>
                  </a:lnTo>
                  <a:lnTo>
                    <a:pt x="1635" y="13464"/>
                  </a:lnTo>
                  <a:lnTo>
                    <a:pt x="1090" y="13464"/>
                  </a:lnTo>
                  <a:lnTo>
                    <a:pt x="546" y="13464"/>
                  </a:lnTo>
                  <a:lnTo>
                    <a:pt x="0" y="13464"/>
                  </a:lnTo>
                  <a:lnTo>
                    <a:pt x="0" y="10322"/>
                  </a:lnTo>
                  <a:close/>
                </a:path>
              </a:pathLst>
            </a:custGeom>
            <a:solidFill>
              <a:srgbClr val="c5e0b4"/>
            </a:solidFill>
            <a:ln w="0">
              <a:noFill/>
            </a:ln>
          </p:spPr>
          <p:txBody>
            <a:bodyPr lIns="90000" rIns="90000" tIns="45000" bIns="45000" anchor="ctr" anchorCtr="1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0" name=""/>
            <p:cNvSpPr/>
            <p:nvPr/>
          </p:nvSpPr>
          <p:spPr>
            <a:xfrm>
              <a:off x="1873440" y="1395000"/>
              <a:ext cx="8678160" cy="3598200"/>
            </a:xfrm>
            <a:custGeom>
              <a:avLst/>
              <a:gdLst/>
              <a:ahLst/>
              <a:rect l="0" t="0" r="r" b="b"/>
              <a:pathLst>
                <a:path fill="none" w="24106" h="9995">
                  <a:moveTo>
                    <a:pt x="0" y="9995"/>
                  </a:moveTo>
                  <a:lnTo>
                    <a:pt x="549" y="9707"/>
                  </a:lnTo>
                  <a:lnTo>
                    <a:pt x="1096" y="7098"/>
                  </a:lnTo>
                  <a:lnTo>
                    <a:pt x="1644" y="6953"/>
                  </a:lnTo>
                  <a:lnTo>
                    <a:pt x="2192" y="6374"/>
                  </a:lnTo>
                  <a:lnTo>
                    <a:pt x="2740" y="5795"/>
                  </a:lnTo>
                  <a:lnTo>
                    <a:pt x="3287" y="5505"/>
                  </a:lnTo>
                  <a:lnTo>
                    <a:pt x="3835" y="4202"/>
                  </a:lnTo>
                  <a:lnTo>
                    <a:pt x="4384" y="3477"/>
                  </a:lnTo>
                  <a:lnTo>
                    <a:pt x="4931" y="2897"/>
                  </a:lnTo>
                  <a:lnTo>
                    <a:pt x="5479" y="1303"/>
                  </a:lnTo>
                  <a:lnTo>
                    <a:pt x="6027" y="1738"/>
                  </a:lnTo>
                  <a:lnTo>
                    <a:pt x="6575" y="1738"/>
                  </a:lnTo>
                  <a:lnTo>
                    <a:pt x="7122" y="1593"/>
                  </a:lnTo>
                  <a:lnTo>
                    <a:pt x="7670" y="1593"/>
                  </a:lnTo>
                  <a:lnTo>
                    <a:pt x="8218" y="1448"/>
                  </a:lnTo>
                  <a:lnTo>
                    <a:pt x="8767" y="1448"/>
                  </a:lnTo>
                  <a:lnTo>
                    <a:pt x="9314" y="1738"/>
                  </a:lnTo>
                  <a:lnTo>
                    <a:pt x="9862" y="1738"/>
                  </a:lnTo>
                  <a:lnTo>
                    <a:pt x="10410" y="1593"/>
                  </a:lnTo>
                  <a:lnTo>
                    <a:pt x="10958" y="1593"/>
                  </a:lnTo>
                  <a:lnTo>
                    <a:pt x="11505" y="1448"/>
                  </a:lnTo>
                  <a:lnTo>
                    <a:pt x="12053" y="1448"/>
                  </a:lnTo>
                  <a:lnTo>
                    <a:pt x="12601" y="1303"/>
                  </a:lnTo>
                  <a:lnTo>
                    <a:pt x="13149" y="1013"/>
                  </a:lnTo>
                  <a:lnTo>
                    <a:pt x="13697" y="868"/>
                  </a:lnTo>
                  <a:lnTo>
                    <a:pt x="14245" y="580"/>
                  </a:lnTo>
                  <a:lnTo>
                    <a:pt x="14793" y="435"/>
                  </a:lnTo>
                  <a:lnTo>
                    <a:pt x="15340" y="290"/>
                  </a:lnTo>
                  <a:lnTo>
                    <a:pt x="15888" y="145"/>
                  </a:lnTo>
                  <a:lnTo>
                    <a:pt x="16436" y="145"/>
                  </a:lnTo>
                  <a:lnTo>
                    <a:pt x="16984" y="145"/>
                  </a:lnTo>
                  <a:lnTo>
                    <a:pt x="17532" y="0"/>
                  </a:lnTo>
                  <a:lnTo>
                    <a:pt x="18080" y="145"/>
                  </a:lnTo>
                  <a:lnTo>
                    <a:pt x="18628" y="145"/>
                  </a:lnTo>
                  <a:lnTo>
                    <a:pt x="19175" y="435"/>
                  </a:lnTo>
                  <a:lnTo>
                    <a:pt x="19723" y="145"/>
                  </a:lnTo>
                  <a:lnTo>
                    <a:pt x="20271" y="0"/>
                  </a:lnTo>
                  <a:lnTo>
                    <a:pt x="20819" y="0"/>
                  </a:lnTo>
                  <a:lnTo>
                    <a:pt x="21367" y="145"/>
                  </a:lnTo>
                  <a:lnTo>
                    <a:pt x="21915" y="580"/>
                  </a:lnTo>
                  <a:lnTo>
                    <a:pt x="22463" y="725"/>
                  </a:lnTo>
                  <a:lnTo>
                    <a:pt x="23011" y="290"/>
                  </a:lnTo>
                  <a:lnTo>
                    <a:pt x="23558" y="435"/>
                  </a:lnTo>
                  <a:lnTo>
                    <a:pt x="24106" y="290"/>
                  </a:lnTo>
                  <a:lnTo>
                    <a:pt x="24106" y="290"/>
                  </a:lnTo>
                </a:path>
              </a:pathLst>
            </a:custGeom>
            <a:ln w="101520">
              <a:solidFill>
                <a:srgbClr val="05b050"/>
              </a:solidFill>
              <a:miter/>
              <a:headEnd len="med" type="oval" w="med"/>
              <a:tailEnd len="med" type="triangle" w="med"/>
            </a:ln>
          </p:spPr>
          <p:txBody>
            <a:bodyPr lIns="140040" rIns="140040" tIns="95040" bIns="95040" anchor="ctr" anchorCtr="1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81" name="Rectangle 2"/>
          <p:cNvSpPr/>
          <p:nvPr/>
        </p:nvSpPr>
        <p:spPr>
          <a:xfrm>
            <a:off x="975600" y="924120"/>
            <a:ext cx="10237680" cy="5275800"/>
          </a:xfrm>
          <a:prstGeom prst="rect">
            <a:avLst/>
          </a:prstGeom>
          <a:solidFill>
            <a:schemeClr val="l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SE" sz="1800" strike="noStrike" u="none">
              <a:solidFill>
                <a:schemeClr val="lt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82" name="TextBox 60"/>
          <p:cNvSpPr/>
          <p:nvPr/>
        </p:nvSpPr>
        <p:spPr>
          <a:xfrm>
            <a:off x="9110880" y="172080"/>
            <a:ext cx="15382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88%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" name="TextBox 58"/>
          <p:cNvSpPr/>
          <p:nvPr/>
        </p:nvSpPr>
        <p:spPr>
          <a:xfrm>
            <a:off x="1735560" y="360360"/>
            <a:ext cx="9681840" cy="130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Vaccinated babies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Share of 1-year olds who rec</a:t>
            </a: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ei</a:t>
            </a: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ved at least one of the </a:t>
            </a:r>
            <a:br>
              <a:rPr sz="18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six vaccines in the standard vaccination program 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" name="TextBox 59"/>
          <p:cNvSpPr/>
          <p:nvPr/>
        </p:nvSpPr>
        <p:spPr>
          <a:xfrm>
            <a:off x="1967400" y="4994640"/>
            <a:ext cx="15382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21%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5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5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0" fill="hold">
                                          <p:stCondLst>
                                            <p:cond delay="498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Image 4"/>
          <p:cNvGrpSpPr/>
          <p:nvPr/>
        </p:nvGrpSpPr>
        <p:grpSpPr>
          <a:xfrm>
            <a:off x="1878480" y="6086160"/>
            <a:ext cx="7427880" cy="160920"/>
            <a:chOff x="1878480" y="6086160"/>
            <a:chExt cx="7427880" cy="160920"/>
          </a:xfrm>
        </p:grpSpPr>
        <p:sp>
          <p:nvSpPr>
            <p:cNvPr id="86" name="Freeform 7"/>
            <p:cNvSpPr/>
            <p:nvPr/>
          </p:nvSpPr>
          <p:spPr>
            <a:xfrm flipH="1">
              <a:off x="1878120" y="6094800"/>
              <a:ext cx="45000" cy="152280"/>
            </a:xfrm>
            <a:custGeom>
              <a:avLst/>
              <a:gdLst>
                <a:gd name="textAreaLeft" fmla="*/ 360 w 45000"/>
                <a:gd name="textAreaRight" fmla="*/ 46080 w 4500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41" y="530"/>
                  </a:moveTo>
                  <a:lnTo>
                    <a:pt x="41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87" name="Freeform 8"/>
            <p:cNvSpPr/>
            <p:nvPr/>
          </p:nvSpPr>
          <p:spPr>
            <a:xfrm>
              <a:off x="374256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267" y="530"/>
                  </a:moveTo>
                  <a:lnTo>
                    <a:pt x="267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88" name="Freeform 10"/>
            <p:cNvSpPr/>
            <p:nvPr/>
          </p:nvSpPr>
          <p:spPr>
            <a:xfrm>
              <a:off x="558216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493" y="530"/>
                  </a:moveTo>
                  <a:lnTo>
                    <a:pt x="493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89" name="Freeform 12"/>
            <p:cNvSpPr/>
            <p:nvPr/>
          </p:nvSpPr>
          <p:spPr>
            <a:xfrm>
              <a:off x="745848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719" y="530"/>
                  </a:moveTo>
                  <a:lnTo>
                    <a:pt x="719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90" name="Freeform 13"/>
            <p:cNvSpPr/>
            <p:nvPr/>
          </p:nvSpPr>
          <p:spPr>
            <a:xfrm>
              <a:off x="929808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945" y="530"/>
                  </a:moveTo>
                  <a:lnTo>
                    <a:pt x="945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</p:grpSp>
      <p:grpSp>
        <p:nvGrpSpPr>
          <p:cNvPr id="91" name="Image 8"/>
          <p:cNvGrpSpPr/>
          <p:nvPr/>
        </p:nvGrpSpPr>
        <p:grpSpPr>
          <a:xfrm>
            <a:off x="1811160" y="6158160"/>
            <a:ext cx="7922520" cy="469440"/>
            <a:chOff x="1811160" y="6158160"/>
            <a:chExt cx="7922520" cy="469440"/>
          </a:xfrm>
        </p:grpSpPr>
        <p:sp>
          <p:nvSpPr>
            <p:cNvPr id="92" name="TextBox 2"/>
            <p:cNvSpPr/>
            <p:nvPr/>
          </p:nvSpPr>
          <p:spPr>
            <a:xfrm>
              <a:off x="1811160" y="6167880"/>
              <a:ext cx="85212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3" name="TextBox 14"/>
            <p:cNvSpPr/>
            <p:nvPr/>
          </p:nvSpPr>
          <p:spPr>
            <a:xfrm>
              <a:off x="3347640" y="6166800"/>
              <a:ext cx="8380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4" name="TextBox 15"/>
            <p:cNvSpPr/>
            <p:nvPr/>
          </p:nvSpPr>
          <p:spPr>
            <a:xfrm>
              <a:off x="5141160" y="6171480"/>
              <a:ext cx="9144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5" name="TextBox 16"/>
            <p:cNvSpPr/>
            <p:nvPr/>
          </p:nvSpPr>
          <p:spPr>
            <a:xfrm>
              <a:off x="7017120" y="6171480"/>
              <a:ext cx="8478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6" name="TextBox 31"/>
            <p:cNvSpPr/>
            <p:nvPr/>
          </p:nvSpPr>
          <p:spPr>
            <a:xfrm>
              <a:off x="8836560" y="6158160"/>
              <a:ext cx="89712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97" name="Freeform 19"/>
          <p:cNvSpPr/>
          <p:nvPr/>
        </p:nvSpPr>
        <p:spPr>
          <a:xfrm>
            <a:off x="1920240" y="6206400"/>
            <a:ext cx="8638920" cy="8640"/>
          </a:xfrm>
          <a:custGeom>
            <a:avLst/>
            <a:gdLst>
              <a:gd name="textAreaLeft" fmla="*/ 0 w 8638920"/>
              <a:gd name="textAreaRight" fmla="*/ 8639640 w 8638920"/>
              <a:gd name="textAreaTop" fmla="*/ 0 h 8640"/>
              <a:gd name="textAreaBottom" fmla="*/ 9360 h 8640"/>
            </a:gdLst>
            <a:ahLst/>
            <a:rect l="textAreaLeft" t="textAreaTop" r="textAreaRight" b="textAreaBottom"/>
            <a:pathLst>
              <a:path w="9118532" h="9293">
                <a:moveTo>
                  <a:pt x="0" y="1"/>
                </a:moveTo>
                <a:lnTo>
                  <a:pt x="9118532" y="1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640" bIns="-356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98" name="TextBox 32"/>
          <p:cNvSpPr/>
          <p:nvPr/>
        </p:nvSpPr>
        <p:spPr>
          <a:xfrm>
            <a:off x="10028880" y="6620040"/>
            <a:ext cx="2126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ore info: gapminder.org/35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9" name="TextBox 34"/>
          <p:cNvSpPr/>
          <p:nvPr/>
        </p:nvSpPr>
        <p:spPr>
          <a:xfrm>
            <a:off x="11520" y="6607080"/>
            <a:ext cx="306360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Source: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" name="TextBox 35"/>
          <p:cNvSpPr/>
          <p:nvPr/>
        </p:nvSpPr>
        <p:spPr>
          <a:xfrm>
            <a:off x="1735560" y="360360"/>
            <a:ext cx="968184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Vaccinated babies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Share of 1-year olds who rec</a:t>
            </a: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ei</a:t>
            </a: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ved at least one of the </a:t>
            </a:r>
            <a:br>
              <a:rPr sz="18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six vaccines in the standard vaccination program 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TextBox 37"/>
          <p:cNvSpPr/>
          <p:nvPr/>
        </p:nvSpPr>
        <p:spPr>
          <a:xfrm>
            <a:off x="9110880" y="172080"/>
            <a:ext cx="15382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88%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1375416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3" name=""/>
          <p:cNvSpPr/>
          <p:nvPr/>
        </p:nvSpPr>
        <p:spPr>
          <a:xfrm>
            <a:off x="1586844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4" name=""/>
          <p:cNvSpPr/>
          <p:nvPr/>
        </p:nvSpPr>
        <p:spPr>
          <a:xfrm>
            <a:off x="1799244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5" name=""/>
          <p:cNvSpPr/>
          <p:nvPr/>
        </p:nvSpPr>
        <p:spPr>
          <a:xfrm>
            <a:off x="2010672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6" name=""/>
          <p:cNvSpPr/>
          <p:nvPr/>
        </p:nvSpPr>
        <p:spPr>
          <a:xfrm>
            <a:off x="22221000" y="-2361960"/>
            <a:ext cx="360" cy="342828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7" name=""/>
          <p:cNvSpPr/>
          <p:nvPr/>
        </p:nvSpPr>
        <p:spPr>
          <a:xfrm>
            <a:off x="13754160" y="1066320"/>
            <a:ext cx="931464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8" name=""/>
          <p:cNvSpPr/>
          <p:nvPr/>
        </p:nvSpPr>
        <p:spPr>
          <a:xfrm>
            <a:off x="13754160" y="20916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9" name=""/>
          <p:cNvSpPr/>
          <p:nvPr/>
        </p:nvSpPr>
        <p:spPr>
          <a:xfrm>
            <a:off x="13754160" y="-64800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0" name=""/>
          <p:cNvSpPr/>
          <p:nvPr/>
        </p:nvSpPr>
        <p:spPr>
          <a:xfrm>
            <a:off x="13754160" y="-150480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1" name=""/>
          <p:cNvSpPr/>
          <p:nvPr/>
        </p:nvSpPr>
        <p:spPr>
          <a:xfrm>
            <a:off x="13754160" y="-236196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2" name=""/>
          <p:cNvSpPr/>
          <p:nvPr/>
        </p:nvSpPr>
        <p:spPr>
          <a:xfrm>
            <a:off x="16716240" y="555336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18735120" y="555336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20763720" y="555336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13068360" y="9295920"/>
            <a:ext cx="9314640" cy="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13068360" y="836280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13068360" y="742968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13492080" y="5052960"/>
            <a:ext cx="10095840" cy="5228640"/>
          </a:xfrm>
          <a:custGeom>
            <a:avLst/>
            <a:gdLst/>
            <a:ahLst/>
            <a:rect l="0" t="0" r="r" b="b"/>
            <a:pathLst>
              <a:path w="28044" h="14524">
                <a:moveTo>
                  <a:pt x="0" y="0"/>
                </a:moveTo>
                <a:lnTo>
                  <a:pt x="28044" y="0"/>
                </a:lnTo>
                <a:lnTo>
                  <a:pt x="28044" y="14524"/>
                </a:lnTo>
                <a:lnTo>
                  <a:pt x="0" y="145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1375416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1586844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1799244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>
            <a:off x="2010672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22221000" y="5781600"/>
            <a:ext cx="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13754160" y="9524160"/>
            <a:ext cx="9314640" cy="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13754160" y="859104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13754160" y="765792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13754160" y="671508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13754160" y="5781600"/>
            <a:ext cx="9314640" cy="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TextBox 39"/>
          <p:cNvSpPr/>
          <p:nvPr/>
        </p:nvSpPr>
        <p:spPr>
          <a:xfrm>
            <a:off x="1967400" y="4994640"/>
            <a:ext cx="15382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21%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30" name=""/>
          <p:cNvGrpSpPr/>
          <p:nvPr/>
        </p:nvGrpSpPr>
        <p:grpSpPr>
          <a:xfrm>
            <a:off x="1873440" y="1371600"/>
            <a:ext cx="8678160" cy="4847040"/>
            <a:chOff x="1873440" y="1371600"/>
            <a:chExt cx="8678160" cy="4847040"/>
          </a:xfrm>
        </p:grpSpPr>
        <p:sp>
          <p:nvSpPr>
            <p:cNvPr id="131" name=""/>
            <p:cNvSpPr/>
            <p:nvPr/>
          </p:nvSpPr>
          <p:spPr>
            <a:xfrm>
              <a:off x="1886400" y="1371600"/>
              <a:ext cx="8629200" cy="4847040"/>
            </a:xfrm>
            <a:custGeom>
              <a:avLst/>
              <a:gdLst/>
              <a:ahLst/>
              <a:rect l="0" t="0" r="r" b="b"/>
              <a:pathLst>
                <a:path w="23970" h="13464">
                  <a:moveTo>
                    <a:pt x="0" y="10322"/>
                  </a:moveTo>
                  <a:lnTo>
                    <a:pt x="546" y="10024"/>
                  </a:lnTo>
                  <a:lnTo>
                    <a:pt x="1090" y="7330"/>
                  </a:lnTo>
                  <a:lnTo>
                    <a:pt x="1635" y="7180"/>
                  </a:lnTo>
                  <a:lnTo>
                    <a:pt x="2179" y="6582"/>
                  </a:lnTo>
                  <a:lnTo>
                    <a:pt x="2724" y="5984"/>
                  </a:lnTo>
                  <a:lnTo>
                    <a:pt x="3269" y="5685"/>
                  </a:lnTo>
                  <a:lnTo>
                    <a:pt x="3813" y="4339"/>
                  </a:lnTo>
                  <a:lnTo>
                    <a:pt x="4359" y="3590"/>
                  </a:lnTo>
                  <a:lnTo>
                    <a:pt x="4904" y="2991"/>
                  </a:lnTo>
                  <a:lnTo>
                    <a:pt x="5448" y="1346"/>
                  </a:lnTo>
                  <a:lnTo>
                    <a:pt x="5993" y="1795"/>
                  </a:lnTo>
                  <a:lnTo>
                    <a:pt x="6538" y="1795"/>
                  </a:lnTo>
                  <a:lnTo>
                    <a:pt x="7082" y="1645"/>
                  </a:lnTo>
                  <a:lnTo>
                    <a:pt x="7627" y="1645"/>
                  </a:lnTo>
                  <a:lnTo>
                    <a:pt x="8172" y="1495"/>
                  </a:lnTo>
                  <a:lnTo>
                    <a:pt x="8717" y="1495"/>
                  </a:lnTo>
                  <a:lnTo>
                    <a:pt x="9262" y="1795"/>
                  </a:lnTo>
                  <a:lnTo>
                    <a:pt x="9806" y="1795"/>
                  </a:lnTo>
                  <a:lnTo>
                    <a:pt x="10351" y="1645"/>
                  </a:lnTo>
                  <a:lnTo>
                    <a:pt x="10896" y="1645"/>
                  </a:lnTo>
                  <a:lnTo>
                    <a:pt x="11440" y="1495"/>
                  </a:lnTo>
                  <a:lnTo>
                    <a:pt x="11985" y="1495"/>
                  </a:lnTo>
                  <a:lnTo>
                    <a:pt x="12530" y="1346"/>
                  </a:lnTo>
                  <a:lnTo>
                    <a:pt x="13075" y="1046"/>
                  </a:lnTo>
                  <a:lnTo>
                    <a:pt x="13620" y="897"/>
                  </a:lnTo>
                  <a:lnTo>
                    <a:pt x="14165" y="599"/>
                  </a:lnTo>
                  <a:lnTo>
                    <a:pt x="14709" y="449"/>
                  </a:lnTo>
                  <a:lnTo>
                    <a:pt x="15254" y="299"/>
                  </a:lnTo>
                  <a:lnTo>
                    <a:pt x="15798" y="149"/>
                  </a:lnTo>
                  <a:lnTo>
                    <a:pt x="16343" y="149"/>
                  </a:lnTo>
                  <a:lnTo>
                    <a:pt x="16888" y="149"/>
                  </a:lnTo>
                  <a:lnTo>
                    <a:pt x="17433" y="0"/>
                  </a:lnTo>
                  <a:lnTo>
                    <a:pt x="17978" y="149"/>
                  </a:lnTo>
                  <a:lnTo>
                    <a:pt x="18523" y="149"/>
                  </a:lnTo>
                  <a:lnTo>
                    <a:pt x="19067" y="449"/>
                  </a:lnTo>
                  <a:lnTo>
                    <a:pt x="19612" y="149"/>
                  </a:lnTo>
                  <a:lnTo>
                    <a:pt x="20157" y="0"/>
                  </a:lnTo>
                  <a:lnTo>
                    <a:pt x="20701" y="0"/>
                  </a:lnTo>
                  <a:lnTo>
                    <a:pt x="21247" y="149"/>
                  </a:lnTo>
                  <a:lnTo>
                    <a:pt x="21791" y="599"/>
                  </a:lnTo>
                  <a:lnTo>
                    <a:pt x="22336" y="748"/>
                  </a:lnTo>
                  <a:lnTo>
                    <a:pt x="22881" y="299"/>
                  </a:lnTo>
                  <a:lnTo>
                    <a:pt x="23425" y="449"/>
                  </a:lnTo>
                  <a:lnTo>
                    <a:pt x="23970" y="299"/>
                  </a:lnTo>
                  <a:lnTo>
                    <a:pt x="23970" y="13464"/>
                  </a:lnTo>
                  <a:lnTo>
                    <a:pt x="23425" y="13464"/>
                  </a:lnTo>
                  <a:lnTo>
                    <a:pt x="22881" y="13464"/>
                  </a:lnTo>
                  <a:lnTo>
                    <a:pt x="22336" y="13464"/>
                  </a:lnTo>
                  <a:lnTo>
                    <a:pt x="21791" y="13464"/>
                  </a:lnTo>
                  <a:lnTo>
                    <a:pt x="21247" y="13464"/>
                  </a:lnTo>
                  <a:lnTo>
                    <a:pt x="20701" y="13464"/>
                  </a:lnTo>
                  <a:lnTo>
                    <a:pt x="20157" y="13464"/>
                  </a:lnTo>
                  <a:lnTo>
                    <a:pt x="19612" y="13464"/>
                  </a:lnTo>
                  <a:lnTo>
                    <a:pt x="19067" y="13464"/>
                  </a:lnTo>
                  <a:lnTo>
                    <a:pt x="18523" y="13464"/>
                  </a:lnTo>
                  <a:lnTo>
                    <a:pt x="17978" y="13464"/>
                  </a:lnTo>
                  <a:lnTo>
                    <a:pt x="17433" y="13464"/>
                  </a:lnTo>
                  <a:lnTo>
                    <a:pt x="16888" y="13464"/>
                  </a:lnTo>
                  <a:lnTo>
                    <a:pt x="16343" y="13464"/>
                  </a:lnTo>
                  <a:lnTo>
                    <a:pt x="15798" y="13464"/>
                  </a:lnTo>
                  <a:lnTo>
                    <a:pt x="15254" y="13464"/>
                  </a:lnTo>
                  <a:lnTo>
                    <a:pt x="14709" y="13464"/>
                  </a:lnTo>
                  <a:lnTo>
                    <a:pt x="14165" y="13464"/>
                  </a:lnTo>
                  <a:lnTo>
                    <a:pt x="13620" y="13464"/>
                  </a:lnTo>
                  <a:lnTo>
                    <a:pt x="13075" y="13464"/>
                  </a:lnTo>
                  <a:lnTo>
                    <a:pt x="12530" y="13464"/>
                  </a:lnTo>
                  <a:lnTo>
                    <a:pt x="11985" y="13464"/>
                  </a:lnTo>
                  <a:lnTo>
                    <a:pt x="11440" y="13464"/>
                  </a:lnTo>
                  <a:lnTo>
                    <a:pt x="10896" y="13464"/>
                  </a:lnTo>
                  <a:lnTo>
                    <a:pt x="10351" y="13464"/>
                  </a:lnTo>
                  <a:lnTo>
                    <a:pt x="9806" y="13464"/>
                  </a:lnTo>
                  <a:lnTo>
                    <a:pt x="9262" y="13464"/>
                  </a:lnTo>
                  <a:lnTo>
                    <a:pt x="8717" y="13464"/>
                  </a:lnTo>
                  <a:lnTo>
                    <a:pt x="8172" y="13464"/>
                  </a:lnTo>
                  <a:lnTo>
                    <a:pt x="7627" y="13464"/>
                  </a:lnTo>
                  <a:lnTo>
                    <a:pt x="7082" y="13464"/>
                  </a:lnTo>
                  <a:lnTo>
                    <a:pt x="6538" y="13464"/>
                  </a:lnTo>
                  <a:lnTo>
                    <a:pt x="5993" y="13464"/>
                  </a:lnTo>
                  <a:lnTo>
                    <a:pt x="5448" y="13464"/>
                  </a:lnTo>
                  <a:lnTo>
                    <a:pt x="4904" y="13464"/>
                  </a:lnTo>
                  <a:lnTo>
                    <a:pt x="4359" y="13464"/>
                  </a:lnTo>
                  <a:lnTo>
                    <a:pt x="3813" y="13464"/>
                  </a:lnTo>
                  <a:lnTo>
                    <a:pt x="3269" y="13464"/>
                  </a:lnTo>
                  <a:lnTo>
                    <a:pt x="2724" y="13464"/>
                  </a:lnTo>
                  <a:lnTo>
                    <a:pt x="2179" y="13464"/>
                  </a:lnTo>
                  <a:lnTo>
                    <a:pt x="1635" y="13464"/>
                  </a:lnTo>
                  <a:lnTo>
                    <a:pt x="1090" y="13464"/>
                  </a:lnTo>
                  <a:lnTo>
                    <a:pt x="546" y="13464"/>
                  </a:lnTo>
                  <a:lnTo>
                    <a:pt x="0" y="13464"/>
                  </a:lnTo>
                  <a:lnTo>
                    <a:pt x="0" y="10322"/>
                  </a:lnTo>
                  <a:close/>
                </a:path>
              </a:pathLst>
            </a:custGeom>
            <a:solidFill>
              <a:srgbClr val="c5e0b4"/>
            </a:solidFill>
            <a:ln w="0">
              <a:noFill/>
            </a:ln>
          </p:spPr>
          <p:txBody>
            <a:bodyPr lIns="90000" rIns="90000" tIns="45000" bIns="45000" anchor="ctr" anchorCtr="1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2" name=""/>
            <p:cNvSpPr/>
            <p:nvPr/>
          </p:nvSpPr>
          <p:spPr>
            <a:xfrm>
              <a:off x="1873440" y="1395000"/>
              <a:ext cx="8678160" cy="3598200"/>
            </a:xfrm>
            <a:custGeom>
              <a:avLst/>
              <a:gdLst/>
              <a:ahLst/>
              <a:rect l="0" t="0" r="r" b="b"/>
              <a:pathLst>
                <a:path fill="none" w="24106" h="9995">
                  <a:moveTo>
                    <a:pt x="0" y="9995"/>
                  </a:moveTo>
                  <a:lnTo>
                    <a:pt x="549" y="9707"/>
                  </a:lnTo>
                  <a:lnTo>
                    <a:pt x="1096" y="7098"/>
                  </a:lnTo>
                  <a:lnTo>
                    <a:pt x="1644" y="6953"/>
                  </a:lnTo>
                  <a:lnTo>
                    <a:pt x="2192" y="6374"/>
                  </a:lnTo>
                  <a:lnTo>
                    <a:pt x="2740" y="5795"/>
                  </a:lnTo>
                  <a:lnTo>
                    <a:pt x="3287" y="5505"/>
                  </a:lnTo>
                  <a:lnTo>
                    <a:pt x="3835" y="4202"/>
                  </a:lnTo>
                  <a:lnTo>
                    <a:pt x="4384" y="3477"/>
                  </a:lnTo>
                  <a:lnTo>
                    <a:pt x="4931" y="2897"/>
                  </a:lnTo>
                  <a:lnTo>
                    <a:pt x="5479" y="1303"/>
                  </a:lnTo>
                  <a:lnTo>
                    <a:pt x="6027" y="1738"/>
                  </a:lnTo>
                  <a:lnTo>
                    <a:pt x="6575" y="1738"/>
                  </a:lnTo>
                  <a:lnTo>
                    <a:pt x="7122" y="1593"/>
                  </a:lnTo>
                  <a:lnTo>
                    <a:pt x="7670" y="1593"/>
                  </a:lnTo>
                  <a:lnTo>
                    <a:pt x="8218" y="1448"/>
                  </a:lnTo>
                  <a:lnTo>
                    <a:pt x="8767" y="1448"/>
                  </a:lnTo>
                  <a:lnTo>
                    <a:pt x="9314" y="1738"/>
                  </a:lnTo>
                  <a:lnTo>
                    <a:pt x="9862" y="1738"/>
                  </a:lnTo>
                  <a:lnTo>
                    <a:pt x="10410" y="1593"/>
                  </a:lnTo>
                  <a:lnTo>
                    <a:pt x="10958" y="1593"/>
                  </a:lnTo>
                  <a:lnTo>
                    <a:pt x="11505" y="1448"/>
                  </a:lnTo>
                  <a:lnTo>
                    <a:pt x="12053" y="1448"/>
                  </a:lnTo>
                  <a:lnTo>
                    <a:pt x="12601" y="1303"/>
                  </a:lnTo>
                  <a:lnTo>
                    <a:pt x="13149" y="1013"/>
                  </a:lnTo>
                  <a:lnTo>
                    <a:pt x="13697" y="868"/>
                  </a:lnTo>
                  <a:lnTo>
                    <a:pt x="14245" y="580"/>
                  </a:lnTo>
                  <a:lnTo>
                    <a:pt x="14793" y="435"/>
                  </a:lnTo>
                  <a:lnTo>
                    <a:pt x="15340" y="290"/>
                  </a:lnTo>
                  <a:lnTo>
                    <a:pt x="15888" y="145"/>
                  </a:lnTo>
                  <a:lnTo>
                    <a:pt x="16436" y="145"/>
                  </a:lnTo>
                  <a:lnTo>
                    <a:pt x="16984" y="145"/>
                  </a:lnTo>
                  <a:lnTo>
                    <a:pt x="17532" y="0"/>
                  </a:lnTo>
                  <a:lnTo>
                    <a:pt x="18080" y="145"/>
                  </a:lnTo>
                  <a:lnTo>
                    <a:pt x="18628" y="145"/>
                  </a:lnTo>
                  <a:lnTo>
                    <a:pt x="19175" y="435"/>
                  </a:lnTo>
                  <a:lnTo>
                    <a:pt x="19723" y="145"/>
                  </a:lnTo>
                  <a:lnTo>
                    <a:pt x="20271" y="0"/>
                  </a:lnTo>
                  <a:lnTo>
                    <a:pt x="20819" y="0"/>
                  </a:lnTo>
                  <a:lnTo>
                    <a:pt x="21367" y="145"/>
                  </a:lnTo>
                  <a:lnTo>
                    <a:pt x="21915" y="580"/>
                  </a:lnTo>
                  <a:lnTo>
                    <a:pt x="22463" y="725"/>
                  </a:lnTo>
                  <a:lnTo>
                    <a:pt x="23011" y="290"/>
                  </a:lnTo>
                  <a:lnTo>
                    <a:pt x="23558" y="435"/>
                  </a:lnTo>
                  <a:lnTo>
                    <a:pt x="24106" y="290"/>
                  </a:lnTo>
                  <a:lnTo>
                    <a:pt x="24106" y="290"/>
                  </a:lnTo>
                </a:path>
              </a:pathLst>
            </a:custGeom>
            <a:ln w="101520">
              <a:solidFill>
                <a:srgbClr val="05b050"/>
              </a:solidFill>
              <a:miter/>
              <a:headEnd len="med" type="oval" w="med"/>
              <a:tailEnd len="med" type="triangle" w="med"/>
            </a:ln>
          </p:spPr>
          <p:txBody>
            <a:bodyPr lIns="140040" rIns="140040" tIns="95040" bIns="95040" anchor="ctr" anchorCtr="1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Image 1"/>
          <p:cNvGrpSpPr/>
          <p:nvPr/>
        </p:nvGrpSpPr>
        <p:grpSpPr>
          <a:xfrm>
            <a:off x="1878480" y="6086160"/>
            <a:ext cx="7427880" cy="160920"/>
            <a:chOff x="1878480" y="6086160"/>
            <a:chExt cx="7427880" cy="160920"/>
          </a:xfrm>
        </p:grpSpPr>
        <p:sp>
          <p:nvSpPr>
            <p:cNvPr id="134" name="Freeform 1"/>
            <p:cNvSpPr/>
            <p:nvPr/>
          </p:nvSpPr>
          <p:spPr>
            <a:xfrm flipH="1">
              <a:off x="1878120" y="6094800"/>
              <a:ext cx="45000" cy="152280"/>
            </a:xfrm>
            <a:custGeom>
              <a:avLst/>
              <a:gdLst>
                <a:gd name="textAreaLeft" fmla="*/ 360 w 45000"/>
                <a:gd name="textAreaRight" fmla="*/ 46080 w 4500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41" y="530"/>
                  </a:moveTo>
                  <a:lnTo>
                    <a:pt x="41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135" name="Freeform 2"/>
            <p:cNvSpPr/>
            <p:nvPr/>
          </p:nvSpPr>
          <p:spPr>
            <a:xfrm>
              <a:off x="374256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267" y="530"/>
                  </a:moveTo>
                  <a:lnTo>
                    <a:pt x="267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136" name="Freeform 3"/>
            <p:cNvSpPr/>
            <p:nvPr/>
          </p:nvSpPr>
          <p:spPr>
            <a:xfrm>
              <a:off x="558216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493" y="530"/>
                  </a:moveTo>
                  <a:lnTo>
                    <a:pt x="493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137" name="Freeform 4"/>
            <p:cNvSpPr/>
            <p:nvPr/>
          </p:nvSpPr>
          <p:spPr>
            <a:xfrm>
              <a:off x="745848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719" y="530"/>
                  </a:moveTo>
                  <a:lnTo>
                    <a:pt x="719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138" name="Freeform 5"/>
            <p:cNvSpPr/>
            <p:nvPr/>
          </p:nvSpPr>
          <p:spPr>
            <a:xfrm>
              <a:off x="929808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945" y="530"/>
                  </a:moveTo>
                  <a:lnTo>
                    <a:pt x="945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</p:grpSp>
      <p:grpSp>
        <p:nvGrpSpPr>
          <p:cNvPr id="139" name="Image 2"/>
          <p:cNvGrpSpPr/>
          <p:nvPr/>
        </p:nvGrpSpPr>
        <p:grpSpPr>
          <a:xfrm>
            <a:off x="1811160" y="6158160"/>
            <a:ext cx="7922520" cy="469800"/>
            <a:chOff x="1811160" y="6158160"/>
            <a:chExt cx="7922520" cy="469800"/>
          </a:xfrm>
        </p:grpSpPr>
        <p:sp>
          <p:nvSpPr>
            <p:cNvPr id="140" name="TextBox 8"/>
            <p:cNvSpPr/>
            <p:nvPr/>
          </p:nvSpPr>
          <p:spPr>
            <a:xfrm>
              <a:off x="1811160" y="6167880"/>
              <a:ext cx="85212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1" name="TextBox 11"/>
            <p:cNvSpPr/>
            <p:nvPr/>
          </p:nvSpPr>
          <p:spPr>
            <a:xfrm>
              <a:off x="3347640" y="6166800"/>
              <a:ext cx="83808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2" name="TextBox 13"/>
            <p:cNvSpPr/>
            <p:nvPr/>
          </p:nvSpPr>
          <p:spPr>
            <a:xfrm>
              <a:off x="5141160" y="6171480"/>
              <a:ext cx="9144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3" name="TextBox 17"/>
            <p:cNvSpPr/>
            <p:nvPr/>
          </p:nvSpPr>
          <p:spPr>
            <a:xfrm>
              <a:off x="7017120" y="6171480"/>
              <a:ext cx="8478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4" name="TextBox 18"/>
            <p:cNvSpPr/>
            <p:nvPr/>
          </p:nvSpPr>
          <p:spPr>
            <a:xfrm>
              <a:off x="8836560" y="6158160"/>
              <a:ext cx="89712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45" name="Freeform 6"/>
          <p:cNvSpPr/>
          <p:nvPr/>
        </p:nvSpPr>
        <p:spPr>
          <a:xfrm>
            <a:off x="1920240" y="6206400"/>
            <a:ext cx="8638920" cy="8640"/>
          </a:xfrm>
          <a:custGeom>
            <a:avLst/>
            <a:gdLst>
              <a:gd name="textAreaLeft" fmla="*/ 0 w 8638920"/>
              <a:gd name="textAreaRight" fmla="*/ 8639640 w 8638920"/>
              <a:gd name="textAreaTop" fmla="*/ 0 h 8640"/>
              <a:gd name="textAreaBottom" fmla="*/ 9360 h 8640"/>
            </a:gdLst>
            <a:ahLst/>
            <a:rect l="textAreaLeft" t="textAreaTop" r="textAreaRight" b="textAreaBottom"/>
            <a:pathLst>
              <a:path w="9118532" h="9293">
                <a:moveTo>
                  <a:pt x="0" y="1"/>
                </a:moveTo>
                <a:lnTo>
                  <a:pt x="9118532" y="1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640" bIns="-35640" anchor="ctr">
            <a:noAutofit/>
          </a:bodyPr>
          <a:p>
            <a:pPr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46" name="TextBox 19"/>
          <p:cNvSpPr/>
          <p:nvPr/>
        </p:nvSpPr>
        <p:spPr>
          <a:xfrm>
            <a:off x="10028880" y="6620040"/>
            <a:ext cx="212688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ore info: gapminder.org/35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7" name="TextBox 20"/>
          <p:cNvSpPr/>
          <p:nvPr/>
        </p:nvSpPr>
        <p:spPr>
          <a:xfrm>
            <a:off x="11520" y="6607080"/>
            <a:ext cx="306360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Source: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8" name="TextBox 21"/>
          <p:cNvSpPr/>
          <p:nvPr/>
        </p:nvSpPr>
        <p:spPr>
          <a:xfrm>
            <a:off x="1735560" y="360360"/>
            <a:ext cx="9681840" cy="130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Vaccinated babies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Share of 1-year olds who rec</a:t>
            </a: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ei</a:t>
            </a: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ved at least one of the </a:t>
            </a:r>
            <a:br>
              <a:rPr sz="18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six vaccines in the standard vaccination program 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9" name="TextBox 23"/>
          <p:cNvSpPr/>
          <p:nvPr/>
        </p:nvSpPr>
        <p:spPr>
          <a:xfrm>
            <a:off x="9182880" y="172080"/>
            <a:ext cx="15382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88%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13030200" y="257760"/>
            <a:ext cx="10095480" cy="5228280"/>
          </a:xfrm>
          <a:custGeom>
            <a:avLst/>
            <a:gdLst>
              <a:gd name="textAreaLeft" fmla="*/ 0 w 10095480"/>
              <a:gd name="textAreaRight" fmla="*/ 10095840 w 10095480"/>
              <a:gd name="textAreaTop" fmla="*/ 0 h 5228280"/>
              <a:gd name="textAreaBottom" fmla="*/ 5228640 h 5228280"/>
            </a:gdLst>
            <a:ahLst/>
            <a:rect l="textAreaLeft" t="textAreaTop" r="textAreaRight" b="textAreaBottom"/>
            <a:pathLst>
              <a:path w="28044" h="14524">
                <a:moveTo>
                  <a:pt x="0" y="0"/>
                </a:moveTo>
                <a:lnTo>
                  <a:pt x="28044" y="0"/>
                </a:lnTo>
                <a:lnTo>
                  <a:pt x="28044" y="14524"/>
                </a:lnTo>
                <a:lnTo>
                  <a:pt x="0" y="145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20987640" y="986400"/>
            <a:ext cx="36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2" name=""/>
          <p:cNvSpPr/>
          <p:nvPr/>
        </p:nvSpPr>
        <p:spPr>
          <a:xfrm>
            <a:off x="13292280" y="4728960"/>
            <a:ext cx="931464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3" name=""/>
          <p:cNvSpPr/>
          <p:nvPr/>
        </p:nvSpPr>
        <p:spPr>
          <a:xfrm>
            <a:off x="13292280" y="379584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4" name=""/>
          <p:cNvSpPr/>
          <p:nvPr/>
        </p:nvSpPr>
        <p:spPr>
          <a:xfrm>
            <a:off x="13292280" y="286272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5" name=""/>
          <p:cNvSpPr/>
          <p:nvPr/>
        </p:nvSpPr>
        <p:spPr>
          <a:xfrm>
            <a:off x="13292280" y="191988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6" name=""/>
          <p:cNvSpPr/>
          <p:nvPr/>
        </p:nvSpPr>
        <p:spPr>
          <a:xfrm>
            <a:off x="13292280" y="98640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57" name=""/>
          <p:cNvGrpSpPr/>
          <p:nvPr/>
        </p:nvGrpSpPr>
        <p:grpSpPr>
          <a:xfrm>
            <a:off x="1866960" y="1357200"/>
            <a:ext cx="8678160" cy="4849920"/>
            <a:chOff x="1866960" y="1357200"/>
            <a:chExt cx="8678160" cy="4849920"/>
          </a:xfrm>
        </p:grpSpPr>
        <p:grpSp>
          <p:nvGrpSpPr>
            <p:cNvPr id="158" name=""/>
            <p:cNvGrpSpPr/>
            <p:nvPr/>
          </p:nvGrpSpPr>
          <p:grpSpPr>
            <a:xfrm>
              <a:off x="1866960" y="1357200"/>
              <a:ext cx="8678160" cy="4847040"/>
              <a:chOff x="1866960" y="1357200"/>
              <a:chExt cx="8678160" cy="4847040"/>
            </a:xfrm>
          </p:grpSpPr>
          <p:sp>
            <p:nvSpPr>
              <p:cNvPr id="159" name=""/>
              <p:cNvSpPr/>
              <p:nvPr/>
            </p:nvSpPr>
            <p:spPr>
              <a:xfrm>
                <a:off x="1879920" y="1357200"/>
                <a:ext cx="8629200" cy="4847040"/>
              </a:xfrm>
              <a:custGeom>
                <a:avLst/>
                <a:gdLst/>
                <a:ahLst/>
                <a:rect l="0" t="0" r="r" b="b"/>
                <a:pathLst>
                  <a:path w="23970" h="13464">
                    <a:moveTo>
                      <a:pt x="0" y="10322"/>
                    </a:moveTo>
                    <a:lnTo>
                      <a:pt x="546" y="10024"/>
                    </a:lnTo>
                    <a:lnTo>
                      <a:pt x="1090" y="7330"/>
                    </a:lnTo>
                    <a:lnTo>
                      <a:pt x="1635" y="7180"/>
                    </a:lnTo>
                    <a:lnTo>
                      <a:pt x="2179" y="6582"/>
                    </a:lnTo>
                    <a:lnTo>
                      <a:pt x="2724" y="5984"/>
                    </a:lnTo>
                    <a:lnTo>
                      <a:pt x="3269" y="5685"/>
                    </a:lnTo>
                    <a:lnTo>
                      <a:pt x="3813" y="4339"/>
                    </a:lnTo>
                    <a:lnTo>
                      <a:pt x="4359" y="3590"/>
                    </a:lnTo>
                    <a:lnTo>
                      <a:pt x="4904" y="2991"/>
                    </a:lnTo>
                    <a:lnTo>
                      <a:pt x="5448" y="1346"/>
                    </a:lnTo>
                    <a:lnTo>
                      <a:pt x="5993" y="1795"/>
                    </a:lnTo>
                    <a:lnTo>
                      <a:pt x="6538" y="1795"/>
                    </a:lnTo>
                    <a:lnTo>
                      <a:pt x="7082" y="1645"/>
                    </a:lnTo>
                    <a:lnTo>
                      <a:pt x="7627" y="1645"/>
                    </a:lnTo>
                    <a:lnTo>
                      <a:pt x="8172" y="1495"/>
                    </a:lnTo>
                    <a:lnTo>
                      <a:pt x="8717" y="1495"/>
                    </a:lnTo>
                    <a:lnTo>
                      <a:pt x="9262" y="1795"/>
                    </a:lnTo>
                    <a:lnTo>
                      <a:pt x="9806" y="1795"/>
                    </a:lnTo>
                    <a:lnTo>
                      <a:pt x="10351" y="1645"/>
                    </a:lnTo>
                    <a:lnTo>
                      <a:pt x="10896" y="1645"/>
                    </a:lnTo>
                    <a:lnTo>
                      <a:pt x="11440" y="1495"/>
                    </a:lnTo>
                    <a:lnTo>
                      <a:pt x="11985" y="1495"/>
                    </a:lnTo>
                    <a:lnTo>
                      <a:pt x="12530" y="1346"/>
                    </a:lnTo>
                    <a:lnTo>
                      <a:pt x="13075" y="1046"/>
                    </a:lnTo>
                    <a:lnTo>
                      <a:pt x="13620" y="897"/>
                    </a:lnTo>
                    <a:lnTo>
                      <a:pt x="14165" y="599"/>
                    </a:lnTo>
                    <a:lnTo>
                      <a:pt x="14709" y="449"/>
                    </a:lnTo>
                    <a:lnTo>
                      <a:pt x="15254" y="299"/>
                    </a:lnTo>
                    <a:lnTo>
                      <a:pt x="15798" y="149"/>
                    </a:lnTo>
                    <a:lnTo>
                      <a:pt x="16343" y="149"/>
                    </a:lnTo>
                    <a:lnTo>
                      <a:pt x="16888" y="149"/>
                    </a:lnTo>
                    <a:lnTo>
                      <a:pt x="17433" y="0"/>
                    </a:lnTo>
                    <a:lnTo>
                      <a:pt x="17978" y="149"/>
                    </a:lnTo>
                    <a:lnTo>
                      <a:pt x="18523" y="149"/>
                    </a:lnTo>
                    <a:lnTo>
                      <a:pt x="19067" y="449"/>
                    </a:lnTo>
                    <a:lnTo>
                      <a:pt x="19612" y="149"/>
                    </a:lnTo>
                    <a:lnTo>
                      <a:pt x="20157" y="0"/>
                    </a:lnTo>
                    <a:lnTo>
                      <a:pt x="20701" y="0"/>
                    </a:lnTo>
                    <a:lnTo>
                      <a:pt x="21247" y="149"/>
                    </a:lnTo>
                    <a:lnTo>
                      <a:pt x="21791" y="599"/>
                    </a:lnTo>
                    <a:lnTo>
                      <a:pt x="22336" y="748"/>
                    </a:lnTo>
                    <a:lnTo>
                      <a:pt x="22881" y="299"/>
                    </a:lnTo>
                    <a:lnTo>
                      <a:pt x="23425" y="449"/>
                    </a:lnTo>
                    <a:lnTo>
                      <a:pt x="23970" y="299"/>
                    </a:lnTo>
                    <a:lnTo>
                      <a:pt x="23970" y="13464"/>
                    </a:lnTo>
                    <a:lnTo>
                      <a:pt x="23425" y="13464"/>
                    </a:lnTo>
                    <a:lnTo>
                      <a:pt x="22881" y="13464"/>
                    </a:lnTo>
                    <a:lnTo>
                      <a:pt x="22336" y="13464"/>
                    </a:lnTo>
                    <a:lnTo>
                      <a:pt x="21791" y="13464"/>
                    </a:lnTo>
                    <a:lnTo>
                      <a:pt x="21247" y="13464"/>
                    </a:lnTo>
                    <a:lnTo>
                      <a:pt x="20701" y="13464"/>
                    </a:lnTo>
                    <a:lnTo>
                      <a:pt x="20157" y="13464"/>
                    </a:lnTo>
                    <a:lnTo>
                      <a:pt x="19612" y="13464"/>
                    </a:lnTo>
                    <a:lnTo>
                      <a:pt x="19067" y="13464"/>
                    </a:lnTo>
                    <a:lnTo>
                      <a:pt x="18523" y="13464"/>
                    </a:lnTo>
                    <a:lnTo>
                      <a:pt x="17978" y="13464"/>
                    </a:lnTo>
                    <a:lnTo>
                      <a:pt x="17433" y="13464"/>
                    </a:lnTo>
                    <a:lnTo>
                      <a:pt x="16888" y="13464"/>
                    </a:lnTo>
                    <a:lnTo>
                      <a:pt x="16343" y="13464"/>
                    </a:lnTo>
                    <a:lnTo>
                      <a:pt x="15798" y="13464"/>
                    </a:lnTo>
                    <a:lnTo>
                      <a:pt x="15254" y="13464"/>
                    </a:lnTo>
                    <a:lnTo>
                      <a:pt x="14709" y="13464"/>
                    </a:lnTo>
                    <a:lnTo>
                      <a:pt x="14165" y="13464"/>
                    </a:lnTo>
                    <a:lnTo>
                      <a:pt x="13620" y="13464"/>
                    </a:lnTo>
                    <a:lnTo>
                      <a:pt x="13075" y="13464"/>
                    </a:lnTo>
                    <a:lnTo>
                      <a:pt x="12530" y="13464"/>
                    </a:lnTo>
                    <a:lnTo>
                      <a:pt x="11985" y="13464"/>
                    </a:lnTo>
                    <a:lnTo>
                      <a:pt x="11440" y="13464"/>
                    </a:lnTo>
                    <a:lnTo>
                      <a:pt x="10896" y="13464"/>
                    </a:lnTo>
                    <a:lnTo>
                      <a:pt x="10351" y="13464"/>
                    </a:lnTo>
                    <a:lnTo>
                      <a:pt x="9806" y="13464"/>
                    </a:lnTo>
                    <a:lnTo>
                      <a:pt x="9262" y="13464"/>
                    </a:lnTo>
                    <a:lnTo>
                      <a:pt x="8717" y="13464"/>
                    </a:lnTo>
                    <a:lnTo>
                      <a:pt x="8172" y="13464"/>
                    </a:lnTo>
                    <a:lnTo>
                      <a:pt x="7627" y="13464"/>
                    </a:lnTo>
                    <a:lnTo>
                      <a:pt x="7082" y="13464"/>
                    </a:lnTo>
                    <a:lnTo>
                      <a:pt x="6538" y="13464"/>
                    </a:lnTo>
                    <a:lnTo>
                      <a:pt x="5993" y="13464"/>
                    </a:lnTo>
                    <a:lnTo>
                      <a:pt x="5448" y="13464"/>
                    </a:lnTo>
                    <a:lnTo>
                      <a:pt x="4904" y="13464"/>
                    </a:lnTo>
                    <a:lnTo>
                      <a:pt x="4359" y="13464"/>
                    </a:lnTo>
                    <a:lnTo>
                      <a:pt x="3813" y="13464"/>
                    </a:lnTo>
                    <a:lnTo>
                      <a:pt x="3269" y="13464"/>
                    </a:lnTo>
                    <a:lnTo>
                      <a:pt x="2724" y="13464"/>
                    </a:lnTo>
                    <a:lnTo>
                      <a:pt x="2179" y="13464"/>
                    </a:lnTo>
                    <a:lnTo>
                      <a:pt x="1635" y="13464"/>
                    </a:lnTo>
                    <a:lnTo>
                      <a:pt x="1090" y="13464"/>
                    </a:lnTo>
                    <a:lnTo>
                      <a:pt x="546" y="13464"/>
                    </a:lnTo>
                    <a:lnTo>
                      <a:pt x="0" y="13464"/>
                    </a:lnTo>
                    <a:lnTo>
                      <a:pt x="0" y="10322"/>
                    </a:lnTo>
                    <a:close/>
                  </a:path>
                </a:pathLst>
              </a:custGeom>
              <a:solidFill>
                <a:srgbClr val="c5e0b4"/>
              </a:solidFill>
              <a:ln w="0">
                <a:noFill/>
              </a:ln>
            </p:spPr>
            <p:txBody>
              <a:bodyPr lIns="90000" rIns="90000" tIns="45000" bIns="45000" anchor="ctr" anchorCtr="1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60" name=""/>
              <p:cNvSpPr/>
              <p:nvPr/>
            </p:nvSpPr>
            <p:spPr>
              <a:xfrm>
                <a:off x="1866960" y="1380600"/>
                <a:ext cx="8678160" cy="3598200"/>
              </a:xfrm>
              <a:custGeom>
                <a:avLst/>
                <a:gdLst/>
                <a:ahLst/>
                <a:rect l="0" t="0" r="r" b="b"/>
                <a:pathLst>
                  <a:path fill="none" w="24106" h="9995">
                    <a:moveTo>
                      <a:pt x="0" y="9995"/>
                    </a:moveTo>
                    <a:lnTo>
                      <a:pt x="549" y="9707"/>
                    </a:lnTo>
                    <a:lnTo>
                      <a:pt x="1096" y="7098"/>
                    </a:lnTo>
                    <a:lnTo>
                      <a:pt x="1644" y="6953"/>
                    </a:lnTo>
                    <a:lnTo>
                      <a:pt x="2192" y="6374"/>
                    </a:lnTo>
                    <a:lnTo>
                      <a:pt x="2740" y="5795"/>
                    </a:lnTo>
                    <a:lnTo>
                      <a:pt x="3287" y="5505"/>
                    </a:lnTo>
                    <a:lnTo>
                      <a:pt x="3835" y="4202"/>
                    </a:lnTo>
                    <a:lnTo>
                      <a:pt x="4384" y="3477"/>
                    </a:lnTo>
                    <a:lnTo>
                      <a:pt x="4931" y="2897"/>
                    </a:lnTo>
                    <a:lnTo>
                      <a:pt x="5479" y="1303"/>
                    </a:lnTo>
                    <a:lnTo>
                      <a:pt x="6027" y="1738"/>
                    </a:lnTo>
                    <a:lnTo>
                      <a:pt x="6575" y="1738"/>
                    </a:lnTo>
                    <a:lnTo>
                      <a:pt x="7122" y="1593"/>
                    </a:lnTo>
                    <a:lnTo>
                      <a:pt x="7670" y="1593"/>
                    </a:lnTo>
                    <a:lnTo>
                      <a:pt x="8218" y="1448"/>
                    </a:lnTo>
                    <a:lnTo>
                      <a:pt x="8767" y="1448"/>
                    </a:lnTo>
                    <a:lnTo>
                      <a:pt x="9314" y="1738"/>
                    </a:lnTo>
                    <a:lnTo>
                      <a:pt x="9862" y="1738"/>
                    </a:lnTo>
                    <a:lnTo>
                      <a:pt x="10410" y="1593"/>
                    </a:lnTo>
                    <a:lnTo>
                      <a:pt x="10958" y="1593"/>
                    </a:lnTo>
                    <a:lnTo>
                      <a:pt x="11505" y="1448"/>
                    </a:lnTo>
                    <a:lnTo>
                      <a:pt x="12053" y="1448"/>
                    </a:lnTo>
                    <a:lnTo>
                      <a:pt x="12601" y="1303"/>
                    </a:lnTo>
                    <a:lnTo>
                      <a:pt x="13149" y="1013"/>
                    </a:lnTo>
                    <a:lnTo>
                      <a:pt x="13697" y="868"/>
                    </a:lnTo>
                    <a:lnTo>
                      <a:pt x="14245" y="580"/>
                    </a:lnTo>
                    <a:lnTo>
                      <a:pt x="14793" y="435"/>
                    </a:lnTo>
                    <a:lnTo>
                      <a:pt x="15340" y="290"/>
                    </a:lnTo>
                    <a:lnTo>
                      <a:pt x="15888" y="145"/>
                    </a:lnTo>
                    <a:lnTo>
                      <a:pt x="16436" y="145"/>
                    </a:lnTo>
                    <a:lnTo>
                      <a:pt x="16984" y="145"/>
                    </a:lnTo>
                    <a:lnTo>
                      <a:pt x="17532" y="0"/>
                    </a:lnTo>
                    <a:lnTo>
                      <a:pt x="18080" y="145"/>
                    </a:lnTo>
                    <a:lnTo>
                      <a:pt x="18628" y="145"/>
                    </a:lnTo>
                    <a:lnTo>
                      <a:pt x="19175" y="435"/>
                    </a:lnTo>
                    <a:lnTo>
                      <a:pt x="19723" y="145"/>
                    </a:lnTo>
                    <a:lnTo>
                      <a:pt x="20271" y="0"/>
                    </a:lnTo>
                    <a:lnTo>
                      <a:pt x="20819" y="0"/>
                    </a:lnTo>
                    <a:lnTo>
                      <a:pt x="21367" y="145"/>
                    </a:lnTo>
                    <a:lnTo>
                      <a:pt x="21915" y="580"/>
                    </a:lnTo>
                    <a:lnTo>
                      <a:pt x="22463" y="725"/>
                    </a:lnTo>
                    <a:lnTo>
                      <a:pt x="23011" y="290"/>
                    </a:lnTo>
                    <a:lnTo>
                      <a:pt x="23558" y="435"/>
                    </a:lnTo>
                    <a:lnTo>
                      <a:pt x="24106" y="290"/>
                    </a:lnTo>
                    <a:lnTo>
                      <a:pt x="24106" y="290"/>
                    </a:lnTo>
                  </a:path>
                </a:pathLst>
              </a:custGeom>
              <a:ln w="101520">
                <a:solidFill>
                  <a:srgbClr val="05b050"/>
                </a:solidFill>
                <a:miter/>
                <a:headEnd len="med" type="oval" w="med"/>
                <a:tailEnd len="med" type="triangle" w="med"/>
              </a:ln>
            </p:spPr>
            <p:txBody>
              <a:bodyPr lIns="140040" rIns="140040" tIns="95040" bIns="95040" anchor="ctr" anchorCtr="1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sp>
          <p:nvSpPr>
            <p:cNvPr id="161" name=""/>
            <p:cNvSpPr/>
            <p:nvPr/>
          </p:nvSpPr>
          <p:spPr>
            <a:xfrm>
              <a:off x="5579280" y="2653560"/>
              <a:ext cx="4954680" cy="3553560"/>
            </a:xfrm>
            <a:custGeom>
              <a:avLst/>
              <a:gdLst>
                <a:gd name="textAreaLeft" fmla="*/ 0 w 4954680"/>
                <a:gd name="textAreaRight" fmla="*/ 4955040 w 4954680"/>
                <a:gd name="textAreaTop" fmla="*/ 0 h 3553560"/>
                <a:gd name="textAreaBottom" fmla="*/ 3553920 h 3553560"/>
              </a:gdLst>
              <a:ahLst/>
              <a:rect l="textAreaLeft" t="textAreaTop" r="textAreaRight" b="textAreaBottom"/>
              <a:pathLst>
                <a:path w="13764" h="9872">
                  <a:moveTo>
                    <a:pt x="0" y="8053"/>
                  </a:moveTo>
                  <a:lnTo>
                    <a:pt x="599" y="7793"/>
                  </a:lnTo>
                  <a:lnTo>
                    <a:pt x="1197" y="7664"/>
                  </a:lnTo>
                  <a:lnTo>
                    <a:pt x="1796" y="7404"/>
                  </a:lnTo>
                  <a:lnTo>
                    <a:pt x="2394" y="7275"/>
                  </a:lnTo>
                  <a:lnTo>
                    <a:pt x="2992" y="7145"/>
                  </a:lnTo>
                  <a:lnTo>
                    <a:pt x="3591" y="6755"/>
                  </a:lnTo>
                  <a:lnTo>
                    <a:pt x="4189" y="6365"/>
                  </a:lnTo>
                  <a:lnTo>
                    <a:pt x="4787" y="4937"/>
                  </a:lnTo>
                  <a:lnTo>
                    <a:pt x="5386" y="4677"/>
                  </a:lnTo>
                  <a:lnTo>
                    <a:pt x="5985" y="4287"/>
                  </a:lnTo>
                  <a:lnTo>
                    <a:pt x="6583" y="4027"/>
                  </a:lnTo>
                  <a:lnTo>
                    <a:pt x="7181" y="3378"/>
                  </a:lnTo>
                  <a:lnTo>
                    <a:pt x="7780" y="2728"/>
                  </a:lnTo>
                  <a:lnTo>
                    <a:pt x="8378" y="1689"/>
                  </a:lnTo>
                  <a:lnTo>
                    <a:pt x="8977" y="1169"/>
                  </a:lnTo>
                  <a:lnTo>
                    <a:pt x="9575" y="1040"/>
                  </a:lnTo>
                  <a:lnTo>
                    <a:pt x="10173" y="780"/>
                  </a:lnTo>
                  <a:lnTo>
                    <a:pt x="10772" y="650"/>
                  </a:lnTo>
                  <a:lnTo>
                    <a:pt x="11371" y="650"/>
                  </a:lnTo>
                  <a:lnTo>
                    <a:pt x="11969" y="650"/>
                  </a:lnTo>
                  <a:lnTo>
                    <a:pt x="12567" y="390"/>
                  </a:lnTo>
                  <a:lnTo>
                    <a:pt x="13166" y="260"/>
                  </a:lnTo>
                  <a:lnTo>
                    <a:pt x="13764" y="0"/>
                  </a:lnTo>
                  <a:lnTo>
                    <a:pt x="13764" y="9872"/>
                  </a:lnTo>
                  <a:lnTo>
                    <a:pt x="13166" y="9872"/>
                  </a:lnTo>
                  <a:lnTo>
                    <a:pt x="12567" y="9872"/>
                  </a:lnTo>
                  <a:lnTo>
                    <a:pt x="11969" y="9872"/>
                  </a:lnTo>
                  <a:lnTo>
                    <a:pt x="11371" y="9872"/>
                  </a:lnTo>
                  <a:lnTo>
                    <a:pt x="10772" y="9872"/>
                  </a:lnTo>
                  <a:lnTo>
                    <a:pt x="10173" y="9872"/>
                  </a:lnTo>
                  <a:lnTo>
                    <a:pt x="9575" y="9872"/>
                  </a:lnTo>
                  <a:lnTo>
                    <a:pt x="8977" y="9872"/>
                  </a:lnTo>
                  <a:lnTo>
                    <a:pt x="8378" y="9872"/>
                  </a:lnTo>
                  <a:lnTo>
                    <a:pt x="7780" y="9872"/>
                  </a:lnTo>
                  <a:lnTo>
                    <a:pt x="7181" y="9872"/>
                  </a:lnTo>
                  <a:lnTo>
                    <a:pt x="6583" y="9872"/>
                  </a:lnTo>
                  <a:lnTo>
                    <a:pt x="5985" y="9872"/>
                  </a:lnTo>
                  <a:lnTo>
                    <a:pt x="5386" y="9872"/>
                  </a:lnTo>
                  <a:lnTo>
                    <a:pt x="4787" y="9872"/>
                  </a:lnTo>
                  <a:lnTo>
                    <a:pt x="4189" y="9872"/>
                  </a:lnTo>
                  <a:lnTo>
                    <a:pt x="3591" y="9872"/>
                  </a:lnTo>
                  <a:lnTo>
                    <a:pt x="2992" y="9872"/>
                  </a:lnTo>
                  <a:lnTo>
                    <a:pt x="2394" y="9872"/>
                  </a:lnTo>
                  <a:lnTo>
                    <a:pt x="1796" y="9872"/>
                  </a:lnTo>
                  <a:lnTo>
                    <a:pt x="1197" y="9872"/>
                  </a:lnTo>
                  <a:lnTo>
                    <a:pt x="599" y="9872"/>
                  </a:lnTo>
                  <a:lnTo>
                    <a:pt x="0" y="9872"/>
                  </a:lnTo>
                  <a:lnTo>
                    <a:pt x="0" y="8053"/>
                  </a:lnTo>
                  <a:close/>
                </a:path>
              </a:pathLst>
            </a:custGeom>
            <a:solidFill>
              <a:srgbClr val="05b050">
                <a:alpha val="15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2" name=""/>
            <p:cNvSpPr/>
            <p:nvPr/>
          </p:nvSpPr>
          <p:spPr>
            <a:xfrm>
              <a:off x="5579280" y="2687760"/>
              <a:ext cx="4897800" cy="2834280"/>
            </a:xfrm>
            <a:custGeom>
              <a:avLst/>
              <a:gdLst>
                <a:gd name="textAreaLeft" fmla="*/ 0 w 4897800"/>
                <a:gd name="textAreaRight" fmla="*/ 4898160 w 4897800"/>
                <a:gd name="textAreaTop" fmla="*/ 0 h 2834280"/>
                <a:gd name="textAreaBottom" fmla="*/ 2834640 h 2834280"/>
              </a:gdLst>
              <a:ahLst/>
              <a:rect l="textAreaLeft" t="textAreaTop" r="textAreaRight" b="textAreaBottom"/>
              <a:pathLst>
                <a:path fill="none" w="13606" h="7874">
                  <a:moveTo>
                    <a:pt x="0" y="7874"/>
                  </a:moveTo>
                  <a:lnTo>
                    <a:pt x="592" y="7620"/>
                  </a:lnTo>
                  <a:lnTo>
                    <a:pt x="1183" y="7494"/>
                  </a:lnTo>
                  <a:lnTo>
                    <a:pt x="1775" y="7240"/>
                  </a:lnTo>
                  <a:lnTo>
                    <a:pt x="2366" y="7113"/>
                  </a:lnTo>
                  <a:lnTo>
                    <a:pt x="2958" y="6986"/>
                  </a:lnTo>
                  <a:lnTo>
                    <a:pt x="3549" y="6604"/>
                  </a:lnTo>
                  <a:lnTo>
                    <a:pt x="4141" y="6223"/>
                  </a:lnTo>
                  <a:lnTo>
                    <a:pt x="4732" y="4827"/>
                  </a:lnTo>
                  <a:lnTo>
                    <a:pt x="5324" y="4573"/>
                  </a:lnTo>
                  <a:lnTo>
                    <a:pt x="5916" y="4191"/>
                  </a:lnTo>
                  <a:lnTo>
                    <a:pt x="6507" y="3937"/>
                  </a:lnTo>
                  <a:lnTo>
                    <a:pt x="7099" y="3303"/>
                  </a:lnTo>
                  <a:lnTo>
                    <a:pt x="7690" y="2667"/>
                  </a:lnTo>
                  <a:lnTo>
                    <a:pt x="8282" y="1651"/>
                  </a:lnTo>
                  <a:lnTo>
                    <a:pt x="8873" y="1143"/>
                  </a:lnTo>
                  <a:lnTo>
                    <a:pt x="9465" y="1017"/>
                  </a:lnTo>
                  <a:lnTo>
                    <a:pt x="10056" y="763"/>
                  </a:lnTo>
                  <a:lnTo>
                    <a:pt x="10648" y="636"/>
                  </a:lnTo>
                  <a:lnTo>
                    <a:pt x="11240" y="636"/>
                  </a:lnTo>
                  <a:lnTo>
                    <a:pt x="11831" y="636"/>
                  </a:lnTo>
                  <a:lnTo>
                    <a:pt x="12423" y="381"/>
                  </a:lnTo>
                  <a:lnTo>
                    <a:pt x="13014" y="254"/>
                  </a:lnTo>
                  <a:lnTo>
                    <a:pt x="13606" y="0"/>
                  </a:lnTo>
                  <a:lnTo>
                    <a:pt x="13606" y="0"/>
                  </a:lnTo>
                </a:path>
              </a:pathLst>
            </a:custGeom>
            <a:noFill/>
            <a:ln w="76320">
              <a:solidFill>
                <a:srgbClr val="05b05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127800" rIns="127800" tIns="82800" bIns="828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63" name="TextBox 24"/>
          <p:cNvSpPr/>
          <p:nvPr/>
        </p:nvSpPr>
        <p:spPr>
          <a:xfrm>
            <a:off x="9031320" y="2855520"/>
            <a:ext cx="153828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76%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TextBox 25"/>
          <p:cNvSpPr/>
          <p:nvPr/>
        </p:nvSpPr>
        <p:spPr>
          <a:xfrm>
            <a:off x="8696160" y="3392640"/>
            <a:ext cx="1806840" cy="944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28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All six vaccines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TextBox 22"/>
          <p:cNvSpPr/>
          <p:nvPr/>
        </p:nvSpPr>
        <p:spPr>
          <a:xfrm>
            <a:off x="1967400" y="4994640"/>
            <a:ext cx="15382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21%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Box 4"/>
          <p:cNvSpPr/>
          <p:nvPr/>
        </p:nvSpPr>
        <p:spPr>
          <a:xfrm>
            <a:off x="878760" y="2062080"/>
            <a:ext cx="10437840" cy="161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7" name="TextBox 5"/>
          <p:cNvSpPr/>
          <p:nvPr/>
        </p:nvSpPr>
        <p:spPr>
          <a:xfrm>
            <a:off x="3248280" y="3936960"/>
            <a:ext cx="5698800" cy="57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gapminder.org/35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Shape 818"/>
          <p:cNvSpPr/>
          <p:nvPr/>
        </p:nvSpPr>
        <p:spPr>
          <a:xfrm>
            <a:off x="4681440" y="1582560"/>
            <a:ext cx="2832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9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120" cy="73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0" name="TextBox 9"/>
          <p:cNvSpPr/>
          <p:nvPr/>
        </p:nvSpPr>
        <p:spPr>
          <a:xfrm>
            <a:off x="1994040" y="4767480"/>
            <a:ext cx="8206920" cy="100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"/>
          <p:cNvGrpSpPr/>
          <p:nvPr/>
        </p:nvGrpSpPr>
        <p:grpSpPr>
          <a:xfrm>
            <a:off x="529560" y="1378440"/>
            <a:ext cx="11185560" cy="4849920"/>
            <a:chOff x="529560" y="1378440"/>
            <a:chExt cx="11185560" cy="4849920"/>
          </a:xfrm>
        </p:grpSpPr>
        <p:grpSp>
          <p:nvGrpSpPr>
            <p:cNvPr id="172" name=""/>
            <p:cNvGrpSpPr/>
            <p:nvPr/>
          </p:nvGrpSpPr>
          <p:grpSpPr>
            <a:xfrm>
              <a:off x="529560" y="1378440"/>
              <a:ext cx="11185560" cy="4847040"/>
              <a:chOff x="529560" y="1378440"/>
              <a:chExt cx="11185560" cy="4847040"/>
            </a:xfrm>
          </p:grpSpPr>
          <p:sp>
            <p:nvSpPr>
              <p:cNvPr id="173" name=""/>
              <p:cNvSpPr/>
              <p:nvPr/>
            </p:nvSpPr>
            <p:spPr>
              <a:xfrm>
                <a:off x="545760" y="1378440"/>
                <a:ext cx="11122920" cy="4847040"/>
              </a:xfrm>
              <a:custGeom>
                <a:avLst/>
                <a:gdLst/>
                <a:ahLst/>
                <a:rect l="0" t="0" r="r" b="b"/>
                <a:pathLst>
                  <a:path w="30897" h="13464">
                    <a:moveTo>
                      <a:pt x="0" y="10322"/>
                    </a:moveTo>
                    <a:lnTo>
                      <a:pt x="704" y="10024"/>
                    </a:lnTo>
                    <a:lnTo>
                      <a:pt x="1406" y="7330"/>
                    </a:lnTo>
                    <a:lnTo>
                      <a:pt x="2108" y="7180"/>
                    </a:lnTo>
                    <a:lnTo>
                      <a:pt x="2810" y="6582"/>
                    </a:lnTo>
                    <a:lnTo>
                      <a:pt x="3512" y="5984"/>
                    </a:lnTo>
                    <a:lnTo>
                      <a:pt x="4214" y="5685"/>
                    </a:lnTo>
                    <a:lnTo>
                      <a:pt x="4916" y="4339"/>
                    </a:lnTo>
                    <a:lnTo>
                      <a:pt x="5619" y="3590"/>
                    </a:lnTo>
                    <a:lnTo>
                      <a:pt x="6321" y="2991"/>
                    </a:lnTo>
                    <a:lnTo>
                      <a:pt x="7023" y="1346"/>
                    </a:lnTo>
                    <a:lnTo>
                      <a:pt x="7725" y="1795"/>
                    </a:lnTo>
                    <a:lnTo>
                      <a:pt x="8427" y="1795"/>
                    </a:lnTo>
                    <a:lnTo>
                      <a:pt x="9129" y="1645"/>
                    </a:lnTo>
                    <a:lnTo>
                      <a:pt x="9831" y="1645"/>
                    </a:lnTo>
                    <a:lnTo>
                      <a:pt x="10533" y="1495"/>
                    </a:lnTo>
                    <a:lnTo>
                      <a:pt x="11237" y="1495"/>
                    </a:lnTo>
                    <a:lnTo>
                      <a:pt x="11939" y="1795"/>
                    </a:lnTo>
                    <a:lnTo>
                      <a:pt x="12641" y="1795"/>
                    </a:lnTo>
                    <a:lnTo>
                      <a:pt x="13343" y="1645"/>
                    </a:lnTo>
                    <a:lnTo>
                      <a:pt x="14045" y="1645"/>
                    </a:lnTo>
                    <a:lnTo>
                      <a:pt x="14747" y="1495"/>
                    </a:lnTo>
                    <a:lnTo>
                      <a:pt x="15449" y="1495"/>
                    </a:lnTo>
                    <a:lnTo>
                      <a:pt x="16151" y="1346"/>
                    </a:lnTo>
                    <a:lnTo>
                      <a:pt x="16854" y="1046"/>
                    </a:lnTo>
                    <a:lnTo>
                      <a:pt x="17556" y="897"/>
                    </a:lnTo>
                    <a:lnTo>
                      <a:pt x="18258" y="599"/>
                    </a:lnTo>
                    <a:lnTo>
                      <a:pt x="18960" y="449"/>
                    </a:lnTo>
                    <a:lnTo>
                      <a:pt x="19662" y="299"/>
                    </a:lnTo>
                    <a:lnTo>
                      <a:pt x="20364" y="149"/>
                    </a:lnTo>
                    <a:lnTo>
                      <a:pt x="21066" y="149"/>
                    </a:lnTo>
                    <a:lnTo>
                      <a:pt x="21768" y="149"/>
                    </a:lnTo>
                    <a:lnTo>
                      <a:pt x="22472" y="0"/>
                    </a:lnTo>
                    <a:lnTo>
                      <a:pt x="23174" y="149"/>
                    </a:lnTo>
                    <a:lnTo>
                      <a:pt x="23876" y="149"/>
                    </a:lnTo>
                    <a:lnTo>
                      <a:pt x="24578" y="449"/>
                    </a:lnTo>
                    <a:lnTo>
                      <a:pt x="25280" y="149"/>
                    </a:lnTo>
                    <a:lnTo>
                      <a:pt x="25982" y="0"/>
                    </a:lnTo>
                    <a:lnTo>
                      <a:pt x="26684" y="0"/>
                    </a:lnTo>
                    <a:lnTo>
                      <a:pt x="27387" y="149"/>
                    </a:lnTo>
                    <a:lnTo>
                      <a:pt x="28089" y="599"/>
                    </a:lnTo>
                    <a:lnTo>
                      <a:pt x="28791" y="748"/>
                    </a:lnTo>
                    <a:lnTo>
                      <a:pt x="29493" y="299"/>
                    </a:lnTo>
                    <a:lnTo>
                      <a:pt x="30195" y="449"/>
                    </a:lnTo>
                    <a:lnTo>
                      <a:pt x="30897" y="299"/>
                    </a:lnTo>
                    <a:lnTo>
                      <a:pt x="30897" y="13464"/>
                    </a:lnTo>
                    <a:lnTo>
                      <a:pt x="30195" y="13464"/>
                    </a:lnTo>
                    <a:lnTo>
                      <a:pt x="29493" y="13464"/>
                    </a:lnTo>
                    <a:lnTo>
                      <a:pt x="28791" y="13464"/>
                    </a:lnTo>
                    <a:lnTo>
                      <a:pt x="28089" y="13464"/>
                    </a:lnTo>
                    <a:lnTo>
                      <a:pt x="27387" y="13464"/>
                    </a:lnTo>
                    <a:lnTo>
                      <a:pt x="26684" y="13464"/>
                    </a:lnTo>
                    <a:lnTo>
                      <a:pt x="25982" y="13464"/>
                    </a:lnTo>
                    <a:lnTo>
                      <a:pt x="25280" y="13464"/>
                    </a:lnTo>
                    <a:lnTo>
                      <a:pt x="24578" y="13464"/>
                    </a:lnTo>
                    <a:lnTo>
                      <a:pt x="23876" y="13464"/>
                    </a:lnTo>
                    <a:lnTo>
                      <a:pt x="23174" y="13464"/>
                    </a:lnTo>
                    <a:lnTo>
                      <a:pt x="22472" y="13464"/>
                    </a:lnTo>
                    <a:lnTo>
                      <a:pt x="21768" y="13464"/>
                    </a:lnTo>
                    <a:lnTo>
                      <a:pt x="21066" y="13464"/>
                    </a:lnTo>
                    <a:lnTo>
                      <a:pt x="20364" y="13464"/>
                    </a:lnTo>
                    <a:lnTo>
                      <a:pt x="19662" y="13464"/>
                    </a:lnTo>
                    <a:lnTo>
                      <a:pt x="18960" y="13464"/>
                    </a:lnTo>
                    <a:lnTo>
                      <a:pt x="18258" y="13464"/>
                    </a:lnTo>
                    <a:lnTo>
                      <a:pt x="17556" y="13464"/>
                    </a:lnTo>
                    <a:lnTo>
                      <a:pt x="16854" y="13464"/>
                    </a:lnTo>
                    <a:lnTo>
                      <a:pt x="16151" y="13464"/>
                    </a:lnTo>
                    <a:lnTo>
                      <a:pt x="15449" y="13464"/>
                    </a:lnTo>
                    <a:lnTo>
                      <a:pt x="14747" y="13464"/>
                    </a:lnTo>
                    <a:lnTo>
                      <a:pt x="14045" y="13464"/>
                    </a:lnTo>
                    <a:lnTo>
                      <a:pt x="13343" y="13464"/>
                    </a:lnTo>
                    <a:lnTo>
                      <a:pt x="12641" y="13464"/>
                    </a:lnTo>
                    <a:lnTo>
                      <a:pt x="11939" y="13464"/>
                    </a:lnTo>
                    <a:lnTo>
                      <a:pt x="11237" y="13464"/>
                    </a:lnTo>
                    <a:lnTo>
                      <a:pt x="10533" y="13464"/>
                    </a:lnTo>
                    <a:lnTo>
                      <a:pt x="9831" y="13464"/>
                    </a:lnTo>
                    <a:lnTo>
                      <a:pt x="9129" y="13464"/>
                    </a:lnTo>
                    <a:lnTo>
                      <a:pt x="8427" y="13464"/>
                    </a:lnTo>
                    <a:lnTo>
                      <a:pt x="7725" y="13464"/>
                    </a:lnTo>
                    <a:lnTo>
                      <a:pt x="7023" y="13464"/>
                    </a:lnTo>
                    <a:lnTo>
                      <a:pt x="6321" y="13464"/>
                    </a:lnTo>
                    <a:lnTo>
                      <a:pt x="5619" y="13464"/>
                    </a:lnTo>
                    <a:lnTo>
                      <a:pt x="4916" y="13464"/>
                    </a:lnTo>
                    <a:lnTo>
                      <a:pt x="4214" y="13464"/>
                    </a:lnTo>
                    <a:lnTo>
                      <a:pt x="3512" y="13464"/>
                    </a:lnTo>
                    <a:lnTo>
                      <a:pt x="2810" y="13464"/>
                    </a:lnTo>
                    <a:lnTo>
                      <a:pt x="2108" y="13464"/>
                    </a:lnTo>
                    <a:lnTo>
                      <a:pt x="1406" y="13464"/>
                    </a:lnTo>
                    <a:lnTo>
                      <a:pt x="704" y="13464"/>
                    </a:lnTo>
                    <a:lnTo>
                      <a:pt x="0" y="13464"/>
                    </a:lnTo>
                    <a:lnTo>
                      <a:pt x="0" y="10322"/>
                    </a:lnTo>
                    <a:close/>
                  </a:path>
                </a:pathLst>
              </a:custGeom>
              <a:solidFill>
                <a:srgbClr val="c5e0b4"/>
              </a:solidFill>
              <a:ln w="0">
                <a:noFill/>
              </a:ln>
            </p:spPr>
            <p:txBody>
              <a:bodyPr lIns="90000" rIns="90000" tIns="45000" bIns="45000" anchor="ctr" anchorCtr="1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74" name=""/>
              <p:cNvSpPr/>
              <p:nvPr/>
            </p:nvSpPr>
            <p:spPr>
              <a:xfrm>
                <a:off x="529560" y="1401840"/>
                <a:ext cx="11185560" cy="3598200"/>
              </a:xfrm>
              <a:custGeom>
                <a:avLst/>
                <a:gdLst/>
                <a:ahLst/>
                <a:rect l="0" t="0" r="r" b="b"/>
                <a:pathLst>
                  <a:path fill="none" w="31071" h="9995">
                    <a:moveTo>
                      <a:pt x="0" y="9995"/>
                    </a:moveTo>
                    <a:lnTo>
                      <a:pt x="706" y="9707"/>
                    </a:lnTo>
                    <a:lnTo>
                      <a:pt x="1412" y="7098"/>
                    </a:lnTo>
                    <a:lnTo>
                      <a:pt x="2118" y="6953"/>
                    </a:lnTo>
                    <a:lnTo>
                      <a:pt x="2824" y="6374"/>
                    </a:lnTo>
                    <a:lnTo>
                      <a:pt x="3530" y="5795"/>
                    </a:lnTo>
                    <a:lnTo>
                      <a:pt x="4236" y="5505"/>
                    </a:lnTo>
                    <a:lnTo>
                      <a:pt x="4942" y="4202"/>
                    </a:lnTo>
                    <a:lnTo>
                      <a:pt x="5650" y="3477"/>
                    </a:lnTo>
                    <a:lnTo>
                      <a:pt x="6356" y="2897"/>
                    </a:lnTo>
                    <a:lnTo>
                      <a:pt x="7062" y="1303"/>
                    </a:lnTo>
                    <a:lnTo>
                      <a:pt x="7768" y="1738"/>
                    </a:lnTo>
                    <a:lnTo>
                      <a:pt x="8474" y="1738"/>
                    </a:lnTo>
                    <a:lnTo>
                      <a:pt x="9180" y="1593"/>
                    </a:lnTo>
                    <a:lnTo>
                      <a:pt x="9886" y="1593"/>
                    </a:lnTo>
                    <a:lnTo>
                      <a:pt x="10592" y="1448"/>
                    </a:lnTo>
                    <a:lnTo>
                      <a:pt x="11299" y="1448"/>
                    </a:lnTo>
                    <a:lnTo>
                      <a:pt x="12005" y="1738"/>
                    </a:lnTo>
                    <a:lnTo>
                      <a:pt x="12711" y="1738"/>
                    </a:lnTo>
                    <a:lnTo>
                      <a:pt x="13417" y="1593"/>
                    </a:lnTo>
                    <a:lnTo>
                      <a:pt x="14123" y="1593"/>
                    </a:lnTo>
                    <a:lnTo>
                      <a:pt x="14829" y="1448"/>
                    </a:lnTo>
                    <a:lnTo>
                      <a:pt x="15535" y="1448"/>
                    </a:lnTo>
                    <a:lnTo>
                      <a:pt x="16241" y="1303"/>
                    </a:lnTo>
                    <a:lnTo>
                      <a:pt x="16948" y="1013"/>
                    </a:lnTo>
                    <a:lnTo>
                      <a:pt x="17654" y="868"/>
                    </a:lnTo>
                    <a:lnTo>
                      <a:pt x="18360" y="580"/>
                    </a:lnTo>
                    <a:lnTo>
                      <a:pt x="19066" y="435"/>
                    </a:lnTo>
                    <a:lnTo>
                      <a:pt x="19772" y="290"/>
                    </a:lnTo>
                    <a:lnTo>
                      <a:pt x="20478" y="145"/>
                    </a:lnTo>
                    <a:lnTo>
                      <a:pt x="21184" y="145"/>
                    </a:lnTo>
                    <a:lnTo>
                      <a:pt x="21890" y="145"/>
                    </a:lnTo>
                    <a:lnTo>
                      <a:pt x="22598" y="0"/>
                    </a:lnTo>
                    <a:lnTo>
                      <a:pt x="23304" y="145"/>
                    </a:lnTo>
                    <a:lnTo>
                      <a:pt x="24010" y="145"/>
                    </a:lnTo>
                    <a:lnTo>
                      <a:pt x="24716" y="435"/>
                    </a:lnTo>
                    <a:lnTo>
                      <a:pt x="25422" y="145"/>
                    </a:lnTo>
                    <a:lnTo>
                      <a:pt x="26128" y="0"/>
                    </a:lnTo>
                    <a:lnTo>
                      <a:pt x="26834" y="0"/>
                    </a:lnTo>
                    <a:lnTo>
                      <a:pt x="27541" y="145"/>
                    </a:lnTo>
                    <a:lnTo>
                      <a:pt x="28247" y="580"/>
                    </a:lnTo>
                    <a:lnTo>
                      <a:pt x="28953" y="725"/>
                    </a:lnTo>
                    <a:lnTo>
                      <a:pt x="29659" y="290"/>
                    </a:lnTo>
                    <a:lnTo>
                      <a:pt x="30365" y="435"/>
                    </a:lnTo>
                    <a:lnTo>
                      <a:pt x="31071" y="290"/>
                    </a:lnTo>
                    <a:lnTo>
                      <a:pt x="31071" y="290"/>
                    </a:lnTo>
                  </a:path>
                </a:pathLst>
              </a:custGeom>
              <a:ln w="101520">
                <a:solidFill>
                  <a:srgbClr val="05b050"/>
                </a:solidFill>
                <a:miter/>
                <a:headEnd len="med" type="oval" w="med"/>
                <a:tailEnd len="med" type="triangle" w="med"/>
              </a:ln>
            </p:spPr>
            <p:txBody>
              <a:bodyPr lIns="140040" rIns="140040" tIns="95040" bIns="95040" anchor="ctr" anchorCtr="1">
                <a:noAutofit/>
              </a:bodyPr>
              <a:p>
                <a:endParaRPr b="0" lang="en-US" sz="18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</p:grpSp>
        <p:sp>
          <p:nvSpPr>
            <p:cNvPr id="175" name=""/>
            <p:cNvSpPr/>
            <p:nvPr/>
          </p:nvSpPr>
          <p:spPr>
            <a:xfrm>
              <a:off x="5313960" y="2674800"/>
              <a:ext cx="6386760" cy="3553560"/>
            </a:xfrm>
            <a:custGeom>
              <a:avLst/>
              <a:gdLst>
                <a:gd name="textAreaLeft" fmla="*/ 0 w 6386760"/>
                <a:gd name="textAreaRight" fmla="*/ 6387120 w 6386760"/>
                <a:gd name="textAreaTop" fmla="*/ 0 h 3553560"/>
                <a:gd name="textAreaBottom" fmla="*/ 3553920 h 3553560"/>
              </a:gdLst>
              <a:ahLst/>
              <a:rect l="textAreaLeft" t="textAreaTop" r="textAreaRight" b="textAreaBottom"/>
              <a:pathLst>
                <a:path w="13764" h="9872">
                  <a:moveTo>
                    <a:pt x="0" y="8053"/>
                  </a:moveTo>
                  <a:lnTo>
                    <a:pt x="599" y="7793"/>
                  </a:lnTo>
                  <a:lnTo>
                    <a:pt x="1197" y="7664"/>
                  </a:lnTo>
                  <a:lnTo>
                    <a:pt x="1796" y="7404"/>
                  </a:lnTo>
                  <a:lnTo>
                    <a:pt x="2394" y="7275"/>
                  </a:lnTo>
                  <a:lnTo>
                    <a:pt x="2992" y="7145"/>
                  </a:lnTo>
                  <a:lnTo>
                    <a:pt x="3591" y="6755"/>
                  </a:lnTo>
                  <a:lnTo>
                    <a:pt x="4189" y="6365"/>
                  </a:lnTo>
                  <a:lnTo>
                    <a:pt x="4787" y="4937"/>
                  </a:lnTo>
                  <a:lnTo>
                    <a:pt x="5386" y="4677"/>
                  </a:lnTo>
                  <a:lnTo>
                    <a:pt x="5985" y="4287"/>
                  </a:lnTo>
                  <a:lnTo>
                    <a:pt x="6583" y="4027"/>
                  </a:lnTo>
                  <a:lnTo>
                    <a:pt x="7181" y="3378"/>
                  </a:lnTo>
                  <a:lnTo>
                    <a:pt x="7780" y="2728"/>
                  </a:lnTo>
                  <a:lnTo>
                    <a:pt x="8378" y="1689"/>
                  </a:lnTo>
                  <a:lnTo>
                    <a:pt x="8977" y="1169"/>
                  </a:lnTo>
                  <a:lnTo>
                    <a:pt x="9575" y="1040"/>
                  </a:lnTo>
                  <a:lnTo>
                    <a:pt x="10173" y="780"/>
                  </a:lnTo>
                  <a:lnTo>
                    <a:pt x="10772" y="650"/>
                  </a:lnTo>
                  <a:lnTo>
                    <a:pt x="11371" y="650"/>
                  </a:lnTo>
                  <a:lnTo>
                    <a:pt x="11969" y="650"/>
                  </a:lnTo>
                  <a:lnTo>
                    <a:pt x="12567" y="390"/>
                  </a:lnTo>
                  <a:lnTo>
                    <a:pt x="13166" y="260"/>
                  </a:lnTo>
                  <a:lnTo>
                    <a:pt x="13764" y="0"/>
                  </a:lnTo>
                  <a:lnTo>
                    <a:pt x="13764" y="9872"/>
                  </a:lnTo>
                  <a:lnTo>
                    <a:pt x="13166" y="9872"/>
                  </a:lnTo>
                  <a:lnTo>
                    <a:pt x="12567" y="9872"/>
                  </a:lnTo>
                  <a:lnTo>
                    <a:pt x="11969" y="9872"/>
                  </a:lnTo>
                  <a:lnTo>
                    <a:pt x="11371" y="9872"/>
                  </a:lnTo>
                  <a:lnTo>
                    <a:pt x="10772" y="9872"/>
                  </a:lnTo>
                  <a:lnTo>
                    <a:pt x="10173" y="9872"/>
                  </a:lnTo>
                  <a:lnTo>
                    <a:pt x="9575" y="9872"/>
                  </a:lnTo>
                  <a:lnTo>
                    <a:pt x="8977" y="9872"/>
                  </a:lnTo>
                  <a:lnTo>
                    <a:pt x="8378" y="9872"/>
                  </a:lnTo>
                  <a:lnTo>
                    <a:pt x="7780" y="9872"/>
                  </a:lnTo>
                  <a:lnTo>
                    <a:pt x="7181" y="9872"/>
                  </a:lnTo>
                  <a:lnTo>
                    <a:pt x="6583" y="9872"/>
                  </a:lnTo>
                  <a:lnTo>
                    <a:pt x="5985" y="9872"/>
                  </a:lnTo>
                  <a:lnTo>
                    <a:pt x="5386" y="9872"/>
                  </a:lnTo>
                  <a:lnTo>
                    <a:pt x="4787" y="9872"/>
                  </a:lnTo>
                  <a:lnTo>
                    <a:pt x="4189" y="9872"/>
                  </a:lnTo>
                  <a:lnTo>
                    <a:pt x="3591" y="9872"/>
                  </a:lnTo>
                  <a:lnTo>
                    <a:pt x="2992" y="9872"/>
                  </a:lnTo>
                  <a:lnTo>
                    <a:pt x="2394" y="9872"/>
                  </a:lnTo>
                  <a:lnTo>
                    <a:pt x="1796" y="9872"/>
                  </a:lnTo>
                  <a:lnTo>
                    <a:pt x="1197" y="9872"/>
                  </a:lnTo>
                  <a:lnTo>
                    <a:pt x="599" y="9872"/>
                  </a:lnTo>
                  <a:lnTo>
                    <a:pt x="0" y="9872"/>
                  </a:lnTo>
                  <a:lnTo>
                    <a:pt x="0" y="8053"/>
                  </a:lnTo>
                  <a:close/>
                </a:path>
              </a:pathLst>
            </a:custGeom>
            <a:solidFill>
              <a:srgbClr val="05b050">
                <a:alpha val="15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rgbClr val="ffffff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6" name=""/>
            <p:cNvSpPr/>
            <p:nvPr/>
          </p:nvSpPr>
          <p:spPr>
            <a:xfrm>
              <a:off x="5313960" y="2709000"/>
              <a:ext cx="6313320" cy="2834280"/>
            </a:xfrm>
            <a:custGeom>
              <a:avLst/>
              <a:gdLst>
                <a:gd name="textAreaLeft" fmla="*/ 0 w 6313320"/>
                <a:gd name="textAreaRight" fmla="*/ 6313680 w 6313320"/>
                <a:gd name="textAreaTop" fmla="*/ 0 h 2834280"/>
                <a:gd name="textAreaBottom" fmla="*/ 2834640 h 2834280"/>
              </a:gdLst>
              <a:ahLst/>
              <a:rect l="textAreaLeft" t="textAreaTop" r="textAreaRight" b="textAreaBottom"/>
              <a:pathLst>
                <a:path fill="none" w="13606" h="7874">
                  <a:moveTo>
                    <a:pt x="0" y="7874"/>
                  </a:moveTo>
                  <a:lnTo>
                    <a:pt x="592" y="7620"/>
                  </a:lnTo>
                  <a:lnTo>
                    <a:pt x="1183" y="7494"/>
                  </a:lnTo>
                  <a:lnTo>
                    <a:pt x="1775" y="7240"/>
                  </a:lnTo>
                  <a:lnTo>
                    <a:pt x="2366" y="7113"/>
                  </a:lnTo>
                  <a:lnTo>
                    <a:pt x="2958" y="6986"/>
                  </a:lnTo>
                  <a:lnTo>
                    <a:pt x="3549" y="6604"/>
                  </a:lnTo>
                  <a:lnTo>
                    <a:pt x="4141" y="6223"/>
                  </a:lnTo>
                  <a:lnTo>
                    <a:pt x="4732" y="4827"/>
                  </a:lnTo>
                  <a:lnTo>
                    <a:pt x="5324" y="4573"/>
                  </a:lnTo>
                  <a:lnTo>
                    <a:pt x="5916" y="4191"/>
                  </a:lnTo>
                  <a:lnTo>
                    <a:pt x="6507" y="3937"/>
                  </a:lnTo>
                  <a:lnTo>
                    <a:pt x="7099" y="3303"/>
                  </a:lnTo>
                  <a:lnTo>
                    <a:pt x="7690" y="2667"/>
                  </a:lnTo>
                  <a:lnTo>
                    <a:pt x="8282" y="1651"/>
                  </a:lnTo>
                  <a:lnTo>
                    <a:pt x="8873" y="1143"/>
                  </a:lnTo>
                  <a:lnTo>
                    <a:pt x="9465" y="1017"/>
                  </a:lnTo>
                  <a:lnTo>
                    <a:pt x="10056" y="763"/>
                  </a:lnTo>
                  <a:lnTo>
                    <a:pt x="10648" y="636"/>
                  </a:lnTo>
                  <a:lnTo>
                    <a:pt x="11240" y="636"/>
                  </a:lnTo>
                  <a:lnTo>
                    <a:pt x="11831" y="636"/>
                  </a:lnTo>
                  <a:lnTo>
                    <a:pt x="12423" y="381"/>
                  </a:lnTo>
                  <a:lnTo>
                    <a:pt x="13014" y="254"/>
                  </a:lnTo>
                  <a:lnTo>
                    <a:pt x="13606" y="0"/>
                  </a:lnTo>
                  <a:lnTo>
                    <a:pt x="13606" y="0"/>
                  </a:lnTo>
                </a:path>
              </a:pathLst>
            </a:custGeom>
            <a:noFill/>
            <a:ln w="76320">
              <a:solidFill>
                <a:srgbClr val="05b05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127800" rIns="127800" tIns="82800" bIns="82800" anchor="ctr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77" name="Image 5"/>
          <p:cNvGrpSpPr/>
          <p:nvPr/>
        </p:nvGrpSpPr>
        <p:grpSpPr>
          <a:xfrm>
            <a:off x="510480" y="6086160"/>
            <a:ext cx="10019880" cy="160920"/>
            <a:chOff x="510480" y="6086160"/>
            <a:chExt cx="10019880" cy="160920"/>
          </a:xfrm>
        </p:grpSpPr>
        <p:sp>
          <p:nvSpPr>
            <p:cNvPr id="178" name="Freeform 14"/>
            <p:cNvSpPr/>
            <p:nvPr/>
          </p:nvSpPr>
          <p:spPr>
            <a:xfrm flipH="1">
              <a:off x="510120" y="6094800"/>
              <a:ext cx="45000" cy="152280"/>
            </a:xfrm>
            <a:custGeom>
              <a:avLst/>
              <a:gdLst>
                <a:gd name="textAreaLeft" fmla="*/ 360 w 45000"/>
                <a:gd name="textAreaRight" fmla="*/ 46080 w 4500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41" y="530"/>
                  </a:moveTo>
                  <a:lnTo>
                    <a:pt x="41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179" name="Freeform 15"/>
            <p:cNvSpPr/>
            <p:nvPr/>
          </p:nvSpPr>
          <p:spPr>
            <a:xfrm>
              <a:off x="305856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267" y="530"/>
                  </a:moveTo>
                  <a:lnTo>
                    <a:pt x="267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180" name="Freeform 16"/>
            <p:cNvSpPr/>
            <p:nvPr/>
          </p:nvSpPr>
          <p:spPr>
            <a:xfrm>
              <a:off x="525816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493" y="530"/>
                  </a:moveTo>
                  <a:lnTo>
                    <a:pt x="493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181" name="Freeform 17"/>
            <p:cNvSpPr/>
            <p:nvPr/>
          </p:nvSpPr>
          <p:spPr>
            <a:xfrm>
              <a:off x="778248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719" y="530"/>
                  </a:moveTo>
                  <a:lnTo>
                    <a:pt x="719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  <p:sp>
          <p:nvSpPr>
            <p:cNvPr id="182" name="Freeform 20"/>
            <p:cNvSpPr/>
            <p:nvPr/>
          </p:nvSpPr>
          <p:spPr>
            <a:xfrm>
              <a:off x="10522080" y="6086160"/>
              <a:ext cx="8280" cy="15228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152280"/>
                <a:gd name="textAreaBottom" fmla="*/ 153000 h 152280"/>
              </a:gdLst>
              <a:ahLst/>
              <a:rect l="textAreaLeft" t="textAreaTop" r="textAreaRight" b="textAreaBottom"/>
              <a:pathLst>
                <a:path w="9598" h="55761">
                  <a:moveTo>
                    <a:pt x="945" y="530"/>
                  </a:moveTo>
                  <a:lnTo>
                    <a:pt x="945" y="56292"/>
                  </a:lnTo>
                </a:path>
              </a:pathLst>
            </a:custGeom>
            <a:noFill/>
            <a:ln w="97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endParaRPr>
            </a:p>
          </p:txBody>
        </p:sp>
      </p:grpSp>
      <p:grpSp>
        <p:nvGrpSpPr>
          <p:cNvPr id="183" name="Image 6"/>
          <p:cNvGrpSpPr/>
          <p:nvPr/>
        </p:nvGrpSpPr>
        <p:grpSpPr>
          <a:xfrm>
            <a:off x="155160" y="6158160"/>
            <a:ext cx="10821600" cy="469800"/>
            <a:chOff x="155160" y="6158160"/>
            <a:chExt cx="10821600" cy="469800"/>
          </a:xfrm>
        </p:grpSpPr>
        <p:sp>
          <p:nvSpPr>
            <p:cNvPr id="184" name="TextBox 12"/>
            <p:cNvSpPr/>
            <p:nvPr/>
          </p:nvSpPr>
          <p:spPr>
            <a:xfrm>
              <a:off x="155160" y="6167880"/>
              <a:ext cx="85212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5" name="TextBox 43"/>
            <p:cNvSpPr/>
            <p:nvPr/>
          </p:nvSpPr>
          <p:spPr>
            <a:xfrm>
              <a:off x="2657160" y="6166800"/>
              <a:ext cx="83808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6" name="TextBox 44"/>
            <p:cNvSpPr/>
            <p:nvPr/>
          </p:nvSpPr>
          <p:spPr>
            <a:xfrm>
              <a:off x="4843800" y="6171480"/>
              <a:ext cx="9144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7" name="TextBox 45"/>
            <p:cNvSpPr/>
            <p:nvPr/>
          </p:nvSpPr>
          <p:spPr>
            <a:xfrm>
              <a:off x="7332120" y="6171480"/>
              <a:ext cx="8478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88" name="TextBox 46"/>
            <p:cNvSpPr/>
            <p:nvPr/>
          </p:nvSpPr>
          <p:spPr>
            <a:xfrm>
              <a:off x="10079640" y="6158160"/>
              <a:ext cx="89712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  <a:ea typeface="DejaVu Sans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89" name="Freeform 21"/>
          <p:cNvSpPr/>
          <p:nvPr/>
        </p:nvSpPr>
        <p:spPr>
          <a:xfrm>
            <a:off x="519480" y="6206400"/>
            <a:ext cx="11127960" cy="8640"/>
          </a:xfrm>
          <a:custGeom>
            <a:avLst/>
            <a:gdLst>
              <a:gd name="textAreaLeft" fmla="*/ 0 w 11127960"/>
              <a:gd name="textAreaRight" fmla="*/ 11128680 w 11127960"/>
              <a:gd name="textAreaTop" fmla="*/ 0 h 8640"/>
              <a:gd name="textAreaBottom" fmla="*/ 9360 h 8640"/>
            </a:gdLst>
            <a:ahLst/>
            <a:rect l="textAreaLeft" t="textAreaTop" r="textAreaRight" b="textAreaBottom"/>
            <a:pathLst>
              <a:path w="9118532" h="9293">
                <a:moveTo>
                  <a:pt x="0" y="1"/>
                </a:moveTo>
                <a:lnTo>
                  <a:pt x="9118532" y="1"/>
                </a:lnTo>
              </a:path>
            </a:pathLst>
          </a:custGeom>
          <a:noFill/>
          <a:ln w="1908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640" bIns="-35640" anchor="ctr">
            <a:noAutofit/>
          </a:bodyPr>
          <a:p>
            <a:pPr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  <a:ea typeface="DejaVu Sans"/>
            </a:endParaRPr>
          </a:p>
        </p:txBody>
      </p:sp>
      <p:sp>
        <p:nvSpPr>
          <p:cNvPr id="190" name="TextBox 47"/>
          <p:cNvSpPr/>
          <p:nvPr/>
        </p:nvSpPr>
        <p:spPr>
          <a:xfrm>
            <a:off x="8915400" y="6512040"/>
            <a:ext cx="3240360" cy="36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ore info: gapminder.org/35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1" name="TextBox 48"/>
          <p:cNvSpPr/>
          <p:nvPr/>
        </p:nvSpPr>
        <p:spPr>
          <a:xfrm>
            <a:off x="11520" y="6499080"/>
            <a:ext cx="3063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  <a:ea typeface="DejaVu Sans"/>
              </a:rPr>
              <a:t>Source: WHO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2" name="TextBox 49"/>
          <p:cNvSpPr/>
          <p:nvPr/>
        </p:nvSpPr>
        <p:spPr>
          <a:xfrm>
            <a:off x="403560" y="144360"/>
            <a:ext cx="9681840" cy="76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rgbClr val="05b050"/>
                </a:solidFill>
                <a:effectLst/>
                <a:uFillTx/>
                <a:latin typeface="Rubik Medium"/>
                <a:ea typeface="DejaVu Sans"/>
              </a:rPr>
              <a:t>Vaccinated Babies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3" name="TextBox 51"/>
          <p:cNvSpPr/>
          <p:nvPr/>
        </p:nvSpPr>
        <p:spPr>
          <a:xfrm>
            <a:off x="10622880" y="208080"/>
            <a:ext cx="15382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  <a:ea typeface="DejaVu Sans"/>
              </a:rPr>
              <a:t>88%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4" name=""/>
          <p:cNvSpPr/>
          <p:nvPr/>
        </p:nvSpPr>
        <p:spPr>
          <a:xfrm>
            <a:off x="13030200" y="257760"/>
            <a:ext cx="10095480" cy="5228280"/>
          </a:xfrm>
          <a:custGeom>
            <a:avLst/>
            <a:gdLst>
              <a:gd name="textAreaLeft" fmla="*/ 0 w 10095480"/>
              <a:gd name="textAreaRight" fmla="*/ 10095840 w 10095480"/>
              <a:gd name="textAreaTop" fmla="*/ 0 h 5228280"/>
              <a:gd name="textAreaBottom" fmla="*/ 5228640 h 5228280"/>
            </a:gdLst>
            <a:ahLst/>
            <a:rect l="textAreaLeft" t="textAreaTop" r="textAreaRight" b="textAreaBottom"/>
            <a:pathLst>
              <a:path w="28044" h="14524">
                <a:moveTo>
                  <a:pt x="0" y="0"/>
                </a:moveTo>
                <a:lnTo>
                  <a:pt x="28044" y="0"/>
                </a:lnTo>
                <a:lnTo>
                  <a:pt x="28044" y="14524"/>
                </a:lnTo>
                <a:lnTo>
                  <a:pt x="0" y="145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20987640" y="986400"/>
            <a:ext cx="360" cy="37425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6" name=""/>
          <p:cNvSpPr/>
          <p:nvPr/>
        </p:nvSpPr>
        <p:spPr>
          <a:xfrm>
            <a:off x="13292280" y="4728960"/>
            <a:ext cx="931464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7" name=""/>
          <p:cNvSpPr/>
          <p:nvPr/>
        </p:nvSpPr>
        <p:spPr>
          <a:xfrm>
            <a:off x="13292280" y="379584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8" name=""/>
          <p:cNvSpPr/>
          <p:nvPr/>
        </p:nvSpPr>
        <p:spPr>
          <a:xfrm>
            <a:off x="13292280" y="286272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9" name=""/>
          <p:cNvSpPr/>
          <p:nvPr/>
        </p:nvSpPr>
        <p:spPr>
          <a:xfrm>
            <a:off x="13292280" y="191988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0" name=""/>
          <p:cNvSpPr/>
          <p:nvPr/>
        </p:nvSpPr>
        <p:spPr>
          <a:xfrm>
            <a:off x="13292280" y="986400"/>
            <a:ext cx="931464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1" name="TextBox 50"/>
          <p:cNvSpPr/>
          <p:nvPr/>
        </p:nvSpPr>
        <p:spPr>
          <a:xfrm>
            <a:off x="747720" y="4800600"/>
            <a:ext cx="153828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  <a:ea typeface="Noto Sans CJK SC"/>
              </a:rPr>
              <a:t>21%</a:t>
            </a:r>
            <a:br>
              <a:rPr sz="4000"/>
            </a:b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2" name="TextBox 52"/>
          <p:cNvSpPr/>
          <p:nvPr/>
        </p:nvSpPr>
        <p:spPr>
          <a:xfrm>
            <a:off x="10219320" y="2819520"/>
            <a:ext cx="153828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rgbClr val="05b050"/>
                </a:solidFill>
                <a:effectLst/>
                <a:uFillTx/>
                <a:latin typeface="Rubik"/>
                <a:ea typeface="DejaVu Sans"/>
              </a:rPr>
              <a:t>76%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3" name="TextBox 26"/>
          <p:cNvSpPr/>
          <p:nvPr/>
        </p:nvSpPr>
        <p:spPr>
          <a:xfrm>
            <a:off x="6865560" y="3481920"/>
            <a:ext cx="4777560" cy="20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sv-SE" sz="2400" strike="noStrike" u="none">
                <a:solidFill>
                  <a:srgbClr val="05b050"/>
                </a:solidFill>
                <a:effectLst/>
                <a:uFillTx/>
                <a:latin typeface="Rubik"/>
                <a:ea typeface="DejaVu Sans"/>
              </a:rPr>
              <a:t>GET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sv-SE" sz="2400" strike="noStrike" u="none">
                <a:solidFill>
                  <a:srgbClr val="05b050"/>
                </a:solidFill>
                <a:effectLst/>
                <a:uFillTx/>
                <a:latin typeface="Rubik"/>
                <a:ea typeface="DejaVu Sans"/>
              </a:rPr>
              <a:t>ALL SIX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sv-SE" sz="20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VACCINATIONS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sv-SE" sz="20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IN THE STANDARD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sv-SE" sz="20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VACCINATION PROGRAM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sv-SE" sz="20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AGAINST COMMON CHILD DISEASES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4" name="TextBox 27"/>
          <p:cNvSpPr/>
          <p:nvPr/>
        </p:nvSpPr>
        <p:spPr>
          <a:xfrm>
            <a:off x="3206880" y="2684520"/>
            <a:ext cx="3951000" cy="2559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Today, most babies across the world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get at least some basic healthcare. They get at least one vaccination to protect against some of the common child diseases.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05b050"/>
                </a:solidFill>
                <a:effectLst/>
                <a:uFillTx/>
                <a:latin typeface="Rubik Light"/>
                <a:ea typeface="DejaVu Sans"/>
              </a:rPr>
              <a:t>The level of vaccination is MUCH higher than people think, but the trend hasn’t increased much during the past 20 years.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5" name="TextBox 28"/>
          <p:cNvSpPr/>
          <p:nvPr/>
        </p:nvSpPr>
        <p:spPr>
          <a:xfrm rot="21445200">
            <a:off x="5166360" y="1945080"/>
            <a:ext cx="6485760" cy="63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 defTabSz="914400">
              <a:lnSpc>
                <a:spcPct val="100000"/>
              </a:lnSpc>
            </a:pPr>
            <a:r>
              <a:rPr b="0" lang="sv-SE" sz="3600" strike="noStrike" u="none">
                <a:solidFill>
                  <a:srgbClr val="05b050"/>
                </a:solidFill>
                <a:effectLst/>
                <a:uFillTx/>
                <a:latin typeface="Rubik Medium"/>
                <a:ea typeface="DejaVu Sans"/>
              </a:rPr>
              <a:t>GET AT LEAST ONE VACCINE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6" name="TextBox 30"/>
          <p:cNvSpPr/>
          <p:nvPr/>
        </p:nvSpPr>
        <p:spPr>
          <a:xfrm>
            <a:off x="438480" y="832320"/>
            <a:ext cx="9821160" cy="63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Light"/>
                <a:ea typeface="DejaVu Sans"/>
              </a:rPr>
              <a:t>Most babies get some vaccination!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19124</TotalTime>
  <Application>LibreOffice/25.2.0.3$Linux_X86_64 LibreOffice_project/e1cf4a87eb02d755bce1a01209907ea5ddc8f069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2025-12-25T23:33:46Z</dcterms:modified>
  <cp:revision>399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4</vt:r8>
  </property>
  <property fmtid="{D5CDD505-2E9C-101B-9397-08002B2CF9AE}" pid="3" name="PresentationFormat">
    <vt:lpwstr>Widescreen</vt:lpwstr>
  </property>
  <property fmtid="{D5CDD505-2E9C-101B-9397-08002B2CF9AE}" pid="4" name="Slides">
    <vt:r8>5</vt:r8>
  </property>
</Properties>
</file>