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9ED16059-C5C0-4C55-86DF-A43A08223A4A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0FAC64A-48F1-45A9-A022-BA4A8B6243DE}" type="slidenum">
              <a:rPr b="0" lang="en-SE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</p:spPr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00" name="Custom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C04388F-5B28-45BA-AB99-99EDC346BF4D}" type="slidenum">
              <a:rPr b="0" lang="en-SE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</p:spPr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15F3618-1200-4D2D-954E-5D9B0AF6F22A}" type="slidenum">
              <a:rPr b="0" lang="en-SE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</p:spPr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206" name="CustomShape 3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00CA8582-EFE5-404E-BD15-59933A163ABC}" type="slidenum">
              <a:rPr b="0" lang="en-SE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1228320" y="294120"/>
            <a:ext cx="8794080" cy="149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Roboto Medium"/>
                <a:ea typeface="DejaVu Sans"/>
              </a:rPr>
              <a:t>Evaluated Species</a:t>
            </a:r>
            <a:br/>
            <a:r>
              <a:rPr b="0" lang="en-SE" sz="2400" spc="-1" strike="noStrike">
                <a:solidFill>
                  <a:srgbClr val="000000"/>
                </a:solidFill>
                <a:latin typeface="Rubik Light"/>
                <a:ea typeface="DejaVu Sans"/>
              </a:rPr>
              <a:t>Number of species of animals, plants and fungi</a:t>
            </a:r>
            <a:br/>
            <a:r>
              <a:rPr b="0" lang="en-SE" sz="2400" spc="-1" strike="noStrike">
                <a:solidFill>
                  <a:srgbClr val="000000"/>
                </a:solidFill>
                <a:latin typeface="Rubik Light"/>
                <a:ea typeface="DejaVu Sans"/>
              </a:rPr>
              <a:t>with a status evaluation in the Red List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 rot="16200000">
            <a:off x="5551560" y="406080"/>
            <a:ext cx="86868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3"/>
          <p:cNvSpPr/>
          <p:nvPr/>
        </p:nvSpPr>
        <p:spPr>
          <a:xfrm rot="16200000">
            <a:off x="5948280" y="614520"/>
            <a:ext cx="50904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4"/>
          <p:cNvSpPr/>
          <p:nvPr/>
        </p:nvSpPr>
        <p:spPr>
          <a:xfrm>
            <a:off x="252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5"/>
          <p:cNvSpPr/>
          <p:nvPr/>
        </p:nvSpPr>
        <p:spPr>
          <a:xfrm rot="16200000">
            <a:off x="5838840" y="-5894280"/>
            <a:ext cx="509040" cy="1219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6"/>
          <p:cNvSpPr/>
          <p:nvPr/>
        </p:nvSpPr>
        <p:spPr>
          <a:xfrm>
            <a:off x="144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7"/>
          <p:cNvSpPr/>
          <p:nvPr/>
        </p:nvSpPr>
        <p:spPr>
          <a:xfrm>
            <a:off x="8915400" y="6509520"/>
            <a:ext cx="3249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M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ore info: </a:t>
            </a: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gapminder.org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/57</a:t>
            </a:r>
            <a:endParaRPr b="0" lang="en-US" sz="1800" spc="-1" strike="noStrike">
              <a:latin typeface="Arial"/>
            </a:endParaRPr>
          </a:p>
        </p:txBody>
      </p:sp>
      <p:grpSp>
        <p:nvGrpSpPr>
          <p:cNvPr id="51" name="Group 8"/>
          <p:cNvGrpSpPr/>
          <p:nvPr/>
        </p:nvGrpSpPr>
        <p:grpSpPr>
          <a:xfrm>
            <a:off x="9451080" y="5959440"/>
            <a:ext cx="896400" cy="509400"/>
            <a:chOff x="9451080" y="5959440"/>
            <a:chExt cx="896400" cy="509400"/>
          </a:xfrm>
        </p:grpSpPr>
        <p:sp>
          <p:nvSpPr>
            <p:cNvPr id="52" name="CustomShape 9"/>
            <p:cNvSpPr/>
            <p:nvPr/>
          </p:nvSpPr>
          <p:spPr>
            <a:xfrm>
              <a:off x="9451080" y="6013440"/>
              <a:ext cx="89640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53" name="CustomShape 10"/>
            <p:cNvSpPr/>
            <p:nvPr/>
          </p:nvSpPr>
          <p:spPr>
            <a:xfrm flipV="1">
              <a:off x="98859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4" name="CustomShape 11"/>
          <p:cNvSpPr/>
          <p:nvPr/>
        </p:nvSpPr>
        <p:spPr>
          <a:xfrm>
            <a:off x="-2160" y="581760"/>
            <a:ext cx="13233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5" name="Group 12"/>
          <p:cNvGrpSpPr/>
          <p:nvPr/>
        </p:nvGrpSpPr>
        <p:grpSpPr>
          <a:xfrm>
            <a:off x="3506040" y="5959440"/>
            <a:ext cx="851760" cy="510120"/>
            <a:chOff x="3506040" y="5959440"/>
            <a:chExt cx="851760" cy="510120"/>
          </a:xfrm>
        </p:grpSpPr>
        <p:sp>
          <p:nvSpPr>
            <p:cNvPr id="56" name="CustomShape 13"/>
            <p:cNvSpPr/>
            <p:nvPr/>
          </p:nvSpPr>
          <p:spPr>
            <a:xfrm>
              <a:off x="3506040" y="6013440"/>
              <a:ext cx="8517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57" name="CustomShape 14"/>
            <p:cNvSpPr/>
            <p:nvPr/>
          </p:nvSpPr>
          <p:spPr>
            <a:xfrm flipV="1">
              <a:off x="39243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8" name="CustomShape 15"/>
          <p:cNvSpPr/>
          <p:nvPr/>
        </p:nvSpPr>
        <p:spPr>
          <a:xfrm>
            <a:off x="950760" y="4342320"/>
            <a:ext cx="1853640" cy="152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1959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34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59" name="CustomShape 16"/>
          <p:cNvSpPr/>
          <p:nvPr/>
        </p:nvSpPr>
        <p:spPr>
          <a:xfrm>
            <a:off x="175680" y="6489000"/>
            <a:ext cx="6103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Source: IUCN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60" name="Line 17"/>
          <p:cNvSpPr/>
          <p:nvPr/>
        </p:nvSpPr>
        <p:spPr>
          <a:xfrm>
            <a:off x="132498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Line 18"/>
          <p:cNvSpPr/>
          <p:nvPr/>
        </p:nvSpPr>
        <p:spPr>
          <a:xfrm>
            <a:off x="1476396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Line 19"/>
          <p:cNvSpPr/>
          <p:nvPr/>
        </p:nvSpPr>
        <p:spPr>
          <a:xfrm>
            <a:off x="1628748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Line 20"/>
          <p:cNvSpPr/>
          <p:nvPr/>
        </p:nvSpPr>
        <p:spPr>
          <a:xfrm>
            <a:off x="178020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Line 21"/>
          <p:cNvSpPr/>
          <p:nvPr/>
        </p:nvSpPr>
        <p:spPr>
          <a:xfrm>
            <a:off x="13173480" y="-524520"/>
            <a:ext cx="493308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Line 22"/>
          <p:cNvSpPr/>
          <p:nvPr/>
        </p:nvSpPr>
        <p:spPr>
          <a:xfrm>
            <a:off x="13173480" y="-111528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Line 23"/>
          <p:cNvSpPr/>
          <p:nvPr/>
        </p:nvSpPr>
        <p:spPr>
          <a:xfrm>
            <a:off x="13173480" y="-17053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Line 24"/>
          <p:cNvSpPr/>
          <p:nvPr/>
        </p:nvSpPr>
        <p:spPr>
          <a:xfrm>
            <a:off x="13173480" y="-22957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Line 25"/>
          <p:cNvSpPr/>
          <p:nvPr/>
        </p:nvSpPr>
        <p:spPr>
          <a:xfrm>
            <a:off x="13173480" y="-28861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26"/>
          <p:cNvSpPr/>
          <p:nvPr/>
        </p:nvSpPr>
        <p:spPr>
          <a:xfrm>
            <a:off x="1324800" y="2137320"/>
            <a:ext cx="9610920" cy="3813480"/>
          </a:xfrm>
          <a:custGeom>
            <a:avLst/>
            <a:gdLst/>
            <a:ahLst/>
            <a:rect l="l" t="t" r="r" b="b"/>
            <a:pathLst>
              <a:path w="26699" h="10595">
                <a:moveTo>
                  <a:pt x="26698" y="0"/>
                </a:moveTo>
                <a:lnTo>
                  <a:pt x="26286" y="567"/>
                </a:lnTo>
                <a:lnTo>
                  <a:pt x="25875" y="1000"/>
                </a:lnTo>
                <a:lnTo>
                  <a:pt x="25466" y="1499"/>
                </a:lnTo>
                <a:lnTo>
                  <a:pt x="25055" y="2370"/>
                </a:lnTo>
                <a:lnTo>
                  <a:pt x="24644" y="3422"/>
                </a:lnTo>
                <a:lnTo>
                  <a:pt x="24233" y="4410"/>
                </a:lnTo>
                <a:lnTo>
                  <a:pt x="23821" y="4757"/>
                </a:lnTo>
                <a:lnTo>
                  <a:pt x="23412" y="5133"/>
                </a:lnTo>
                <a:lnTo>
                  <a:pt x="23001" y="5501"/>
                </a:lnTo>
                <a:lnTo>
                  <a:pt x="22590" y="5733"/>
                </a:lnTo>
                <a:lnTo>
                  <a:pt x="22179" y="6029"/>
                </a:lnTo>
                <a:lnTo>
                  <a:pt x="21770" y="6415"/>
                </a:lnTo>
                <a:lnTo>
                  <a:pt x="21358" y="6645"/>
                </a:lnTo>
                <a:lnTo>
                  <a:pt x="20947" y="7027"/>
                </a:lnTo>
                <a:lnTo>
                  <a:pt x="20536" y="7553"/>
                </a:lnTo>
                <a:lnTo>
                  <a:pt x="20125" y="7734"/>
                </a:lnTo>
                <a:lnTo>
                  <a:pt x="19716" y="7952"/>
                </a:lnTo>
                <a:lnTo>
                  <a:pt x="19305" y="8032"/>
                </a:lnTo>
                <a:lnTo>
                  <a:pt x="18893" y="8168"/>
                </a:lnTo>
                <a:lnTo>
                  <a:pt x="18482" y="8168"/>
                </a:lnTo>
                <a:lnTo>
                  <a:pt x="18071" y="9164"/>
                </a:lnTo>
                <a:lnTo>
                  <a:pt x="17662" y="9530"/>
                </a:lnTo>
                <a:lnTo>
                  <a:pt x="17251" y="9542"/>
                </a:lnTo>
                <a:lnTo>
                  <a:pt x="16840" y="9542"/>
                </a:lnTo>
                <a:lnTo>
                  <a:pt x="15197" y="9922"/>
                </a:lnTo>
                <a:lnTo>
                  <a:pt x="12732" y="10275"/>
                </a:lnTo>
                <a:lnTo>
                  <a:pt x="11089" y="10396"/>
                </a:lnTo>
                <a:lnTo>
                  <a:pt x="0" y="10592"/>
                </a:lnTo>
                <a:lnTo>
                  <a:pt x="0" y="10594"/>
                </a:lnTo>
                <a:lnTo>
                  <a:pt x="11089" y="10594"/>
                </a:lnTo>
                <a:lnTo>
                  <a:pt x="12732" y="10594"/>
                </a:lnTo>
                <a:lnTo>
                  <a:pt x="15197" y="10594"/>
                </a:lnTo>
                <a:lnTo>
                  <a:pt x="16840" y="10594"/>
                </a:lnTo>
                <a:lnTo>
                  <a:pt x="17251" y="10594"/>
                </a:lnTo>
                <a:lnTo>
                  <a:pt x="17662" y="10594"/>
                </a:lnTo>
                <a:lnTo>
                  <a:pt x="18071" y="10594"/>
                </a:lnTo>
                <a:lnTo>
                  <a:pt x="18482" y="10594"/>
                </a:lnTo>
                <a:lnTo>
                  <a:pt x="18893" y="10594"/>
                </a:lnTo>
                <a:lnTo>
                  <a:pt x="19305" y="10594"/>
                </a:lnTo>
                <a:lnTo>
                  <a:pt x="19716" y="10594"/>
                </a:lnTo>
                <a:lnTo>
                  <a:pt x="20125" y="10594"/>
                </a:lnTo>
                <a:lnTo>
                  <a:pt x="20536" y="10594"/>
                </a:lnTo>
                <a:lnTo>
                  <a:pt x="20947" y="10594"/>
                </a:lnTo>
                <a:lnTo>
                  <a:pt x="21358" y="10594"/>
                </a:lnTo>
                <a:lnTo>
                  <a:pt x="21770" y="10594"/>
                </a:lnTo>
                <a:lnTo>
                  <a:pt x="22179" y="10594"/>
                </a:lnTo>
                <a:lnTo>
                  <a:pt x="22590" y="10594"/>
                </a:lnTo>
                <a:lnTo>
                  <a:pt x="23001" y="10594"/>
                </a:lnTo>
                <a:lnTo>
                  <a:pt x="23412" y="10594"/>
                </a:lnTo>
                <a:lnTo>
                  <a:pt x="23821" y="10594"/>
                </a:lnTo>
                <a:lnTo>
                  <a:pt x="24233" y="10594"/>
                </a:lnTo>
                <a:lnTo>
                  <a:pt x="24644" y="10594"/>
                </a:lnTo>
                <a:lnTo>
                  <a:pt x="25055" y="10594"/>
                </a:lnTo>
                <a:lnTo>
                  <a:pt x="25466" y="10594"/>
                </a:lnTo>
                <a:lnTo>
                  <a:pt x="25875" y="10594"/>
                </a:lnTo>
                <a:lnTo>
                  <a:pt x="26286" y="10594"/>
                </a:lnTo>
                <a:lnTo>
                  <a:pt x="26698" y="10594"/>
                </a:lnTo>
                <a:lnTo>
                  <a:pt x="26698" y="0"/>
                </a:lnTo>
                <a:close/>
              </a:path>
            </a:pathLst>
          </a:custGeom>
          <a:solidFill>
            <a:srgbClr val="c5e0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27"/>
          <p:cNvSpPr/>
          <p:nvPr/>
        </p:nvSpPr>
        <p:spPr>
          <a:xfrm>
            <a:off x="1222200" y="2038680"/>
            <a:ext cx="9795600" cy="3886200"/>
          </a:xfrm>
          <a:custGeom>
            <a:avLst/>
            <a:gdLst/>
            <a:ahLst/>
            <a:rect l="l" t="t" r="r" b="b"/>
            <a:pathLst>
              <a:path w="27212" h="10797">
                <a:moveTo>
                  <a:pt x="27211" y="0"/>
                </a:moveTo>
                <a:lnTo>
                  <a:pt x="26792" y="578"/>
                </a:lnTo>
                <a:lnTo>
                  <a:pt x="26373" y="1019"/>
                </a:lnTo>
                <a:lnTo>
                  <a:pt x="25956" y="1528"/>
                </a:lnTo>
                <a:lnTo>
                  <a:pt x="25536" y="2415"/>
                </a:lnTo>
                <a:lnTo>
                  <a:pt x="25117" y="3488"/>
                </a:lnTo>
                <a:lnTo>
                  <a:pt x="24698" y="4495"/>
                </a:lnTo>
                <a:lnTo>
                  <a:pt x="24279" y="4848"/>
                </a:lnTo>
                <a:lnTo>
                  <a:pt x="23862" y="5232"/>
                </a:lnTo>
                <a:lnTo>
                  <a:pt x="23443" y="5607"/>
                </a:lnTo>
                <a:lnTo>
                  <a:pt x="23024" y="5843"/>
                </a:lnTo>
                <a:lnTo>
                  <a:pt x="22605" y="6145"/>
                </a:lnTo>
                <a:lnTo>
                  <a:pt x="22188" y="6538"/>
                </a:lnTo>
                <a:lnTo>
                  <a:pt x="21769" y="6773"/>
                </a:lnTo>
                <a:lnTo>
                  <a:pt x="21350" y="7162"/>
                </a:lnTo>
                <a:lnTo>
                  <a:pt x="20931" y="7698"/>
                </a:lnTo>
                <a:lnTo>
                  <a:pt x="20512" y="7883"/>
                </a:lnTo>
                <a:lnTo>
                  <a:pt x="20095" y="8105"/>
                </a:lnTo>
                <a:lnTo>
                  <a:pt x="19676" y="8187"/>
                </a:lnTo>
                <a:lnTo>
                  <a:pt x="19257" y="8326"/>
                </a:lnTo>
                <a:lnTo>
                  <a:pt x="18837" y="8326"/>
                </a:lnTo>
                <a:lnTo>
                  <a:pt x="18418" y="9341"/>
                </a:lnTo>
                <a:lnTo>
                  <a:pt x="18001" y="9714"/>
                </a:lnTo>
                <a:lnTo>
                  <a:pt x="17582" y="9726"/>
                </a:lnTo>
                <a:lnTo>
                  <a:pt x="17163" y="9726"/>
                </a:lnTo>
                <a:lnTo>
                  <a:pt x="15489" y="10113"/>
                </a:lnTo>
                <a:lnTo>
                  <a:pt x="12977" y="10473"/>
                </a:lnTo>
                <a:lnTo>
                  <a:pt x="11302" y="10596"/>
                </a:lnTo>
                <a:lnTo>
                  <a:pt x="0" y="10796"/>
                </a:lnTo>
              </a:path>
            </a:pathLst>
          </a:custGeom>
          <a:noFill/>
          <a:ln w="101520">
            <a:solidFill>
              <a:srgbClr val="18a303"/>
            </a:solidFill>
            <a:miter/>
            <a:headEnd len="med" type="triangle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28"/>
          <p:cNvSpPr/>
          <p:nvPr/>
        </p:nvSpPr>
        <p:spPr>
          <a:xfrm>
            <a:off x="986400" y="2057400"/>
            <a:ext cx="10058040" cy="4078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29"/>
          <p:cNvSpPr/>
          <p:nvPr/>
        </p:nvSpPr>
        <p:spPr>
          <a:xfrm>
            <a:off x="8229600" y="727560"/>
            <a:ext cx="297108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166,061</a:t>
            </a:r>
            <a:endParaRPr b="0" lang="en-US" sz="5400" spc="-1" strike="noStrike">
              <a:latin typeface="Arial"/>
            </a:endParaRPr>
          </a:p>
        </p:txBody>
      </p:sp>
      <p:grpSp>
        <p:nvGrpSpPr>
          <p:cNvPr id="73" name="Group 30"/>
          <p:cNvGrpSpPr/>
          <p:nvPr/>
        </p:nvGrpSpPr>
        <p:grpSpPr>
          <a:xfrm>
            <a:off x="6535440" y="5959080"/>
            <a:ext cx="913320" cy="509400"/>
            <a:chOff x="6535440" y="5959080"/>
            <a:chExt cx="913320" cy="509400"/>
          </a:xfrm>
        </p:grpSpPr>
        <p:sp>
          <p:nvSpPr>
            <p:cNvPr id="74" name="CustomShape 31"/>
            <p:cNvSpPr/>
            <p:nvPr/>
          </p:nvSpPr>
          <p:spPr>
            <a:xfrm>
              <a:off x="6535440" y="6013080"/>
              <a:ext cx="9133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75" name="CustomShape 32"/>
            <p:cNvSpPr/>
            <p:nvPr/>
          </p:nvSpPr>
          <p:spPr>
            <a:xfrm flipV="1">
              <a:off x="6984360" y="595872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76" name="Group 33"/>
          <p:cNvGrpSpPr/>
          <p:nvPr/>
        </p:nvGrpSpPr>
        <p:grpSpPr>
          <a:xfrm>
            <a:off x="1091520" y="5959440"/>
            <a:ext cx="763920" cy="509400"/>
            <a:chOff x="1091520" y="5959440"/>
            <a:chExt cx="763920" cy="509400"/>
          </a:xfrm>
        </p:grpSpPr>
        <p:sp>
          <p:nvSpPr>
            <p:cNvPr id="77" name="CustomShape 34"/>
            <p:cNvSpPr/>
            <p:nvPr/>
          </p:nvSpPr>
          <p:spPr>
            <a:xfrm>
              <a:off x="1091520" y="6013440"/>
              <a:ext cx="7639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1961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78" name="CustomShape 35"/>
            <p:cNvSpPr/>
            <p:nvPr/>
          </p:nvSpPr>
          <p:spPr>
            <a:xfrm flipV="1">
              <a:off x="146592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9" name="CustomShape 36"/>
          <p:cNvSpPr/>
          <p:nvPr/>
        </p:nvSpPr>
        <p:spPr>
          <a:xfrm>
            <a:off x="1072080" y="5964480"/>
            <a:ext cx="98107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5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5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0" fill="hold">
                                          <p:stCondLst>
                                            <p:cond delay="498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228320" y="294120"/>
            <a:ext cx="8794080" cy="149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Roboto Medium"/>
                <a:ea typeface="DejaVu Sans"/>
              </a:rPr>
              <a:t>Evaluated Species</a:t>
            </a:r>
            <a:br/>
            <a:r>
              <a:rPr b="0" lang="en-SE" sz="2400" spc="-1" strike="noStrike">
                <a:solidFill>
                  <a:srgbClr val="000000"/>
                </a:solidFill>
                <a:latin typeface="Rubik Light"/>
                <a:ea typeface="DejaVu Sans"/>
              </a:rPr>
              <a:t>Number of species of animals, plants and fungi</a:t>
            </a:r>
            <a:br/>
            <a:r>
              <a:rPr b="0" lang="en-SE" sz="2400" spc="-1" strike="noStrike">
                <a:solidFill>
                  <a:srgbClr val="000000"/>
                </a:solidFill>
                <a:latin typeface="Rubik Light"/>
                <a:ea typeface="DejaVu Sans"/>
              </a:rPr>
              <a:t>with a status evaluation in the Red List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 rot="16200000">
            <a:off x="5551560" y="406080"/>
            <a:ext cx="86868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CustomShape 3"/>
          <p:cNvSpPr/>
          <p:nvPr/>
        </p:nvSpPr>
        <p:spPr>
          <a:xfrm rot="16200000">
            <a:off x="5948280" y="614520"/>
            <a:ext cx="50904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4"/>
          <p:cNvSpPr/>
          <p:nvPr/>
        </p:nvSpPr>
        <p:spPr>
          <a:xfrm>
            <a:off x="252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CustomShape 5"/>
          <p:cNvSpPr/>
          <p:nvPr/>
        </p:nvSpPr>
        <p:spPr>
          <a:xfrm rot="16200000">
            <a:off x="5838840" y="-5894280"/>
            <a:ext cx="509040" cy="1219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6"/>
          <p:cNvSpPr/>
          <p:nvPr/>
        </p:nvSpPr>
        <p:spPr>
          <a:xfrm>
            <a:off x="144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CustomShape 7"/>
          <p:cNvSpPr/>
          <p:nvPr/>
        </p:nvSpPr>
        <p:spPr>
          <a:xfrm>
            <a:off x="8915400" y="6509520"/>
            <a:ext cx="3249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M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ore info: </a:t>
            </a: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gapminder.org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/57</a:t>
            </a:r>
            <a:endParaRPr b="0" lang="en-US" sz="1800" spc="-1" strike="noStrike">
              <a:latin typeface="Arial"/>
            </a:endParaRPr>
          </a:p>
        </p:txBody>
      </p:sp>
      <p:grpSp>
        <p:nvGrpSpPr>
          <p:cNvPr id="87" name="Group 8"/>
          <p:cNvGrpSpPr/>
          <p:nvPr/>
        </p:nvGrpSpPr>
        <p:grpSpPr>
          <a:xfrm>
            <a:off x="9451080" y="5959440"/>
            <a:ext cx="896400" cy="509400"/>
            <a:chOff x="9451080" y="5959440"/>
            <a:chExt cx="896400" cy="509400"/>
          </a:xfrm>
        </p:grpSpPr>
        <p:sp>
          <p:nvSpPr>
            <p:cNvPr id="88" name="CustomShape 9"/>
            <p:cNvSpPr/>
            <p:nvPr/>
          </p:nvSpPr>
          <p:spPr>
            <a:xfrm>
              <a:off x="9451080" y="6013440"/>
              <a:ext cx="89640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89" name="CustomShape 10"/>
            <p:cNvSpPr/>
            <p:nvPr/>
          </p:nvSpPr>
          <p:spPr>
            <a:xfrm flipV="1">
              <a:off x="98859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0" name="CustomShape 11"/>
          <p:cNvSpPr/>
          <p:nvPr/>
        </p:nvSpPr>
        <p:spPr>
          <a:xfrm>
            <a:off x="1072080" y="5964480"/>
            <a:ext cx="98107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12"/>
          <p:cNvSpPr/>
          <p:nvPr/>
        </p:nvSpPr>
        <p:spPr>
          <a:xfrm>
            <a:off x="-2160" y="581760"/>
            <a:ext cx="13233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92" name="Group 13"/>
          <p:cNvGrpSpPr/>
          <p:nvPr/>
        </p:nvGrpSpPr>
        <p:grpSpPr>
          <a:xfrm>
            <a:off x="3506040" y="5959440"/>
            <a:ext cx="851760" cy="509760"/>
            <a:chOff x="3506040" y="5959440"/>
            <a:chExt cx="851760" cy="509760"/>
          </a:xfrm>
        </p:grpSpPr>
        <p:sp>
          <p:nvSpPr>
            <p:cNvPr id="93" name="CustomShape 14"/>
            <p:cNvSpPr/>
            <p:nvPr/>
          </p:nvSpPr>
          <p:spPr>
            <a:xfrm>
              <a:off x="3506040" y="6013440"/>
              <a:ext cx="851760" cy="455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94" name="CustomShape 15"/>
            <p:cNvSpPr/>
            <p:nvPr/>
          </p:nvSpPr>
          <p:spPr>
            <a:xfrm flipV="1">
              <a:off x="39243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5" name="CustomShape 16"/>
          <p:cNvSpPr/>
          <p:nvPr/>
        </p:nvSpPr>
        <p:spPr>
          <a:xfrm>
            <a:off x="950760" y="4342320"/>
            <a:ext cx="1853640" cy="152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1959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34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96" name="CustomShape 17"/>
          <p:cNvSpPr/>
          <p:nvPr/>
        </p:nvSpPr>
        <p:spPr>
          <a:xfrm>
            <a:off x="8229600" y="727920"/>
            <a:ext cx="2971080" cy="1522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166,061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97" name="CustomShape 18"/>
          <p:cNvSpPr/>
          <p:nvPr/>
        </p:nvSpPr>
        <p:spPr>
          <a:xfrm>
            <a:off x="175680" y="6489000"/>
            <a:ext cx="6103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Source: IUCN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98" name="Line 19"/>
          <p:cNvSpPr/>
          <p:nvPr/>
        </p:nvSpPr>
        <p:spPr>
          <a:xfrm>
            <a:off x="132498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Line 20"/>
          <p:cNvSpPr/>
          <p:nvPr/>
        </p:nvSpPr>
        <p:spPr>
          <a:xfrm>
            <a:off x="1476396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Line 21"/>
          <p:cNvSpPr/>
          <p:nvPr/>
        </p:nvSpPr>
        <p:spPr>
          <a:xfrm>
            <a:off x="1628748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Line 22"/>
          <p:cNvSpPr/>
          <p:nvPr/>
        </p:nvSpPr>
        <p:spPr>
          <a:xfrm>
            <a:off x="178020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Line 23"/>
          <p:cNvSpPr/>
          <p:nvPr/>
        </p:nvSpPr>
        <p:spPr>
          <a:xfrm>
            <a:off x="13173480" y="-524520"/>
            <a:ext cx="493308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Line 24"/>
          <p:cNvSpPr/>
          <p:nvPr/>
        </p:nvSpPr>
        <p:spPr>
          <a:xfrm>
            <a:off x="13173480" y="-111528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Line 25"/>
          <p:cNvSpPr/>
          <p:nvPr/>
        </p:nvSpPr>
        <p:spPr>
          <a:xfrm>
            <a:off x="13173480" y="-17053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Line 26"/>
          <p:cNvSpPr/>
          <p:nvPr/>
        </p:nvSpPr>
        <p:spPr>
          <a:xfrm>
            <a:off x="13173480" y="-22957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Line 27"/>
          <p:cNvSpPr/>
          <p:nvPr/>
        </p:nvSpPr>
        <p:spPr>
          <a:xfrm>
            <a:off x="13173480" y="-28861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28"/>
          <p:cNvSpPr/>
          <p:nvPr/>
        </p:nvSpPr>
        <p:spPr>
          <a:xfrm>
            <a:off x="1324800" y="2137320"/>
            <a:ext cx="9610920" cy="3813480"/>
          </a:xfrm>
          <a:custGeom>
            <a:avLst/>
            <a:gdLst/>
            <a:ahLst/>
            <a:rect l="l" t="t" r="r" b="b"/>
            <a:pathLst>
              <a:path w="26699" h="10595">
                <a:moveTo>
                  <a:pt x="26698" y="0"/>
                </a:moveTo>
                <a:lnTo>
                  <a:pt x="26286" y="567"/>
                </a:lnTo>
                <a:lnTo>
                  <a:pt x="25875" y="1000"/>
                </a:lnTo>
                <a:lnTo>
                  <a:pt x="25466" y="1499"/>
                </a:lnTo>
                <a:lnTo>
                  <a:pt x="25055" y="2370"/>
                </a:lnTo>
                <a:lnTo>
                  <a:pt x="24644" y="3422"/>
                </a:lnTo>
                <a:lnTo>
                  <a:pt x="24233" y="4410"/>
                </a:lnTo>
                <a:lnTo>
                  <a:pt x="23821" y="4757"/>
                </a:lnTo>
                <a:lnTo>
                  <a:pt x="23412" y="5133"/>
                </a:lnTo>
                <a:lnTo>
                  <a:pt x="23001" y="5501"/>
                </a:lnTo>
                <a:lnTo>
                  <a:pt x="22590" y="5733"/>
                </a:lnTo>
                <a:lnTo>
                  <a:pt x="22179" y="6029"/>
                </a:lnTo>
                <a:lnTo>
                  <a:pt x="21770" y="6415"/>
                </a:lnTo>
                <a:lnTo>
                  <a:pt x="21358" y="6645"/>
                </a:lnTo>
                <a:lnTo>
                  <a:pt x="20947" y="7027"/>
                </a:lnTo>
                <a:lnTo>
                  <a:pt x="20536" y="7553"/>
                </a:lnTo>
                <a:lnTo>
                  <a:pt x="20125" y="7734"/>
                </a:lnTo>
                <a:lnTo>
                  <a:pt x="19716" y="7952"/>
                </a:lnTo>
                <a:lnTo>
                  <a:pt x="19305" y="8032"/>
                </a:lnTo>
                <a:lnTo>
                  <a:pt x="18893" y="8168"/>
                </a:lnTo>
                <a:lnTo>
                  <a:pt x="18482" y="8168"/>
                </a:lnTo>
                <a:lnTo>
                  <a:pt x="18071" y="9164"/>
                </a:lnTo>
                <a:lnTo>
                  <a:pt x="17662" y="9530"/>
                </a:lnTo>
                <a:lnTo>
                  <a:pt x="17251" y="9542"/>
                </a:lnTo>
                <a:lnTo>
                  <a:pt x="16840" y="9542"/>
                </a:lnTo>
                <a:lnTo>
                  <a:pt x="15197" y="9922"/>
                </a:lnTo>
                <a:lnTo>
                  <a:pt x="12732" y="10275"/>
                </a:lnTo>
                <a:lnTo>
                  <a:pt x="11089" y="10396"/>
                </a:lnTo>
                <a:lnTo>
                  <a:pt x="0" y="10592"/>
                </a:lnTo>
                <a:lnTo>
                  <a:pt x="0" y="10594"/>
                </a:lnTo>
                <a:lnTo>
                  <a:pt x="11089" y="10594"/>
                </a:lnTo>
                <a:lnTo>
                  <a:pt x="12732" y="10594"/>
                </a:lnTo>
                <a:lnTo>
                  <a:pt x="15197" y="10594"/>
                </a:lnTo>
                <a:lnTo>
                  <a:pt x="16840" y="10594"/>
                </a:lnTo>
                <a:lnTo>
                  <a:pt x="17251" y="10594"/>
                </a:lnTo>
                <a:lnTo>
                  <a:pt x="17662" y="10594"/>
                </a:lnTo>
                <a:lnTo>
                  <a:pt x="18071" y="10594"/>
                </a:lnTo>
                <a:lnTo>
                  <a:pt x="18482" y="10594"/>
                </a:lnTo>
                <a:lnTo>
                  <a:pt x="18893" y="10594"/>
                </a:lnTo>
                <a:lnTo>
                  <a:pt x="19305" y="10594"/>
                </a:lnTo>
                <a:lnTo>
                  <a:pt x="19716" y="10594"/>
                </a:lnTo>
                <a:lnTo>
                  <a:pt x="20125" y="10594"/>
                </a:lnTo>
                <a:lnTo>
                  <a:pt x="20536" y="10594"/>
                </a:lnTo>
                <a:lnTo>
                  <a:pt x="20947" y="10594"/>
                </a:lnTo>
                <a:lnTo>
                  <a:pt x="21358" y="10594"/>
                </a:lnTo>
                <a:lnTo>
                  <a:pt x="21770" y="10594"/>
                </a:lnTo>
                <a:lnTo>
                  <a:pt x="22179" y="10594"/>
                </a:lnTo>
                <a:lnTo>
                  <a:pt x="22590" y="10594"/>
                </a:lnTo>
                <a:lnTo>
                  <a:pt x="23001" y="10594"/>
                </a:lnTo>
                <a:lnTo>
                  <a:pt x="23412" y="10594"/>
                </a:lnTo>
                <a:lnTo>
                  <a:pt x="23821" y="10594"/>
                </a:lnTo>
                <a:lnTo>
                  <a:pt x="24233" y="10594"/>
                </a:lnTo>
                <a:lnTo>
                  <a:pt x="24644" y="10594"/>
                </a:lnTo>
                <a:lnTo>
                  <a:pt x="25055" y="10594"/>
                </a:lnTo>
                <a:lnTo>
                  <a:pt x="25466" y="10594"/>
                </a:lnTo>
                <a:lnTo>
                  <a:pt x="25875" y="10594"/>
                </a:lnTo>
                <a:lnTo>
                  <a:pt x="26286" y="10594"/>
                </a:lnTo>
                <a:lnTo>
                  <a:pt x="26698" y="10594"/>
                </a:lnTo>
                <a:lnTo>
                  <a:pt x="26698" y="0"/>
                </a:lnTo>
                <a:close/>
              </a:path>
            </a:pathLst>
          </a:custGeom>
          <a:solidFill>
            <a:srgbClr val="c5e0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29"/>
          <p:cNvSpPr/>
          <p:nvPr/>
        </p:nvSpPr>
        <p:spPr>
          <a:xfrm>
            <a:off x="1222200" y="2038680"/>
            <a:ext cx="9795600" cy="3886200"/>
          </a:xfrm>
          <a:custGeom>
            <a:avLst/>
            <a:gdLst/>
            <a:ahLst/>
            <a:rect l="l" t="t" r="r" b="b"/>
            <a:pathLst>
              <a:path w="27212" h="10797">
                <a:moveTo>
                  <a:pt x="27211" y="0"/>
                </a:moveTo>
                <a:lnTo>
                  <a:pt x="26792" y="578"/>
                </a:lnTo>
                <a:lnTo>
                  <a:pt x="26373" y="1019"/>
                </a:lnTo>
                <a:lnTo>
                  <a:pt x="25956" y="1528"/>
                </a:lnTo>
                <a:lnTo>
                  <a:pt x="25536" y="2415"/>
                </a:lnTo>
                <a:lnTo>
                  <a:pt x="25117" y="3488"/>
                </a:lnTo>
                <a:lnTo>
                  <a:pt x="24698" y="4495"/>
                </a:lnTo>
                <a:lnTo>
                  <a:pt x="24279" y="4848"/>
                </a:lnTo>
                <a:lnTo>
                  <a:pt x="23862" y="5232"/>
                </a:lnTo>
                <a:lnTo>
                  <a:pt x="23443" y="5607"/>
                </a:lnTo>
                <a:lnTo>
                  <a:pt x="23024" y="5843"/>
                </a:lnTo>
                <a:lnTo>
                  <a:pt x="22605" y="6145"/>
                </a:lnTo>
                <a:lnTo>
                  <a:pt x="22188" y="6538"/>
                </a:lnTo>
                <a:lnTo>
                  <a:pt x="21769" y="6773"/>
                </a:lnTo>
                <a:lnTo>
                  <a:pt x="21350" y="7162"/>
                </a:lnTo>
                <a:lnTo>
                  <a:pt x="20931" y="7698"/>
                </a:lnTo>
                <a:lnTo>
                  <a:pt x="20512" y="7883"/>
                </a:lnTo>
                <a:lnTo>
                  <a:pt x="20095" y="8105"/>
                </a:lnTo>
                <a:lnTo>
                  <a:pt x="19676" y="8187"/>
                </a:lnTo>
                <a:lnTo>
                  <a:pt x="19257" y="8326"/>
                </a:lnTo>
                <a:lnTo>
                  <a:pt x="18837" y="8326"/>
                </a:lnTo>
                <a:lnTo>
                  <a:pt x="18418" y="9341"/>
                </a:lnTo>
                <a:lnTo>
                  <a:pt x="18001" y="9714"/>
                </a:lnTo>
                <a:lnTo>
                  <a:pt x="17582" y="9726"/>
                </a:lnTo>
                <a:lnTo>
                  <a:pt x="17163" y="9726"/>
                </a:lnTo>
                <a:lnTo>
                  <a:pt x="15489" y="10113"/>
                </a:lnTo>
                <a:lnTo>
                  <a:pt x="12977" y="10473"/>
                </a:lnTo>
                <a:lnTo>
                  <a:pt x="11302" y="10596"/>
                </a:lnTo>
                <a:lnTo>
                  <a:pt x="0" y="10796"/>
                </a:lnTo>
              </a:path>
            </a:pathLst>
          </a:custGeom>
          <a:noFill/>
          <a:ln w="101520">
            <a:solidFill>
              <a:srgbClr val="18a303"/>
            </a:solidFill>
            <a:miter/>
            <a:headEnd len="med" type="triangle" w="med"/>
            <a:tailEnd len="med" type="oval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9" name="Group 30"/>
          <p:cNvGrpSpPr/>
          <p:nvPr/>
        </p:nvGrpSpPr>
        <p:grpSpPr>
          <a:xfrm>
            <a:off x="6535440" y="5959080"/>
            <a:ext cx="913320" cy="509400"/>
            <a:chOff x="6535440" y="5959080"/>
            <a:chExt cx="913320" cy="509400"/>
          </a:xfrm>
        </p:grpSpPr>
        <p:sp>
          <p:nvSpPr>
            <p:cNvPr id="110" name="CustomShape 31"/>
            <p:cNvSpPr/>
            <p:nvPr/>
          </p:nvSpPr>
          <p:spPr>
            <a:xfrm>
              <a:off x="6535440" y="6013080"/>
              <a:ext cx="9133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11" name="CustomShape 32"/>
            <p:cNvSpPr/>
            <p:nvPr/>
          </p:nvSpPr>
          <p:spPr>
            <a:xfrm flipV="1">
              <a:off x="6984360" y="595872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2" name="Group 33"/>
          <p:cNvGrpSpPr/>
          <p:nvPr/>
        </p:nvGrpSpPr>
        <p:grpSpPr>
          <a:xfrm>
            <a:off x="1091520" y="5959440"/>
            <a:ext cx="763920" cy="509400"/>
            <a:chOff x="1091520" y="5959440"/>
            <a:chExt cx="763920" cy="509400"/>
          </a:xfrm>
        </p:grpSpPr>
        <p:sp>
          <p:nvSpPr>
            <p:cNvPr id="113" name="CustomShape 34"/>
            <p:cNvSpPr/>
            <p:nvPr/>
          </p:nvSpPr>
          <p:spPr>
            <a:xfrm>
              <a:off x="1091520" y="6013440"/>
              <a:ext cx="7639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1961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14" name="CustomShape 35"/>
            <p:cNvSpPr/>
            <p:nvPr/>
          </p:nvSpPr>
          <p:spPr>
            <a:xfrm flipV="1">
              <a:off x="146592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228320" y="294120"/>
            <a:ext cx="8794080" cy="149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Roboto Medium"/>
                <a:ea typeface="DejaVu Sans"/>
              </a:rPr>
              <a:t>Evaluated Species</a:t>
            </a:r>
            <a:br/>
            <a:r>
              <a:rPr b="0" lang="en-SE" sz="2400" spc="-1" strike="noStrike">
                <a:solidFill>
                  <a:srgbClr val="000000"/>
                </a:solidFill>
                <a:latin typeface="Rubik Light"/>
                <a:ea typeface="DejaVu Sans"/>
              </a:rPr>
              <a:t>Number of species of animals, plants and fungi</a:t>
            </a:r>
            <a:br/>
            <a:r>
              <a:rPr b="0" lang="en-SE" sz="2400" spc="-1" strike="noStrike">
                <a:solidFill>
                  <a:srgbClr val="000000"/>
                </a:solidFill>
                <a:latin typeface="Rubik Light"/>
                <a:ea typeface="DejaVu Sans"/>
              </a:rPr>
              <a:t>with a status evaluation in the Red List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 rot="16200000">
            <a:off x="5551560" y="406080"/>
            <a:ext cx="86868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CustomShape 3"/>
          <p:cNvSpPr/>
          <p:nvPr/>
        </p:nvSpPr>
        <p:spPr>
          <a:xfrm rot="16200000">
            <a:off x="5948280" y="614520"/>
            <a:ext cx="50904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4"/>
          <p:cNvSpPr/>
          <p:nvPr/>
        </p:nvSpPr>
        <p:spPr>
          <a:xfrm>
            <a:off x="252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5"/>
          <p:cNvSpPr/>
          <p:nvPr/>
        </p:nvSpPr>
        <p:spPr>
          <a:xfrm rot="16200000">
            <a:off x="5838840" y="-5894280"/>
            <a:ext cx="509040" cy="1219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6"/>
          <p:cNvSpPr/>
          <p:nvPr/>
        </p:nvSpPr>
        <p:spPr>
          <a:xfrm>
            <a:off x="144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7"/>
          <p:cNvSpPr/>
          <p:nvPr/>
        </p:nvSpPr>
        <p:spPr>
          <a:xfrm>
            <a:off x="8915400" y="6509520"/>
            <a:ext cx="3249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M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ore info: </a:t>
            </a: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gapminder.org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/57</a:t>
            </a:r>
            <a:endParaRPr b="0" lang="en-US" sz="1800" spc="-1" strike="noStrike">
              <a:latin typeface="Arial"/>
            </a:endParaRPr>
          </a:p>
        </p:txBody>
      </p:sp>
      <p:grpSp>
        <p:nvGrpSpPr>
          <p:cNvPr id="122" name="Group 8"/>
          <p:cNvGrpSpPr/>
          <p:nvPr/>
        </p:nvGrpSpPr>
        <p:grpSpPr>
          <a:xfrm>
            <a:off x="9451080" y="5959440"/>
            <a:ext cx="896400" cy="509400"/>
            <a:chOff x="9451080" y="5959440"/>
            <a:chExt cx="896400" cy="509400"/>
          </a:xfrm>
        </p:grpSpPr>
        <p:sp>
          <p:nvSpPr>
            <p:cNvPr id="123" name="CustomShape 9"/>
            <p:cNvSpPr/>
            <p:nvPr/>
          </p:nvSpPr>
          <p:spPr>
            <a:xfrm>
              <a:off x="9451080" y="6013440"/>
              <a:ext cx="89640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24" name="CustomShape 10"/>
            <p:cNvSpPr/>
            <p:nvPr/>
          </p:nvSpPr>
          <p:spPr>
            <a:xfrm flipV="1">
              <a:off x="98859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25" name="CustomShape 11"/>
          <p:cNvSpPr/>
          <p:nvPr/>
        </p:nvSpPr>
        <p:spPr>
          <a:xfrm>
            <a:off x="1072080" y="5964480"/>
            <a:ext cx="981072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12"/>
          <p:cNvSpPr/>
          <p:nvPr/>
        </p:nvSpPr>
        <p:spPr>
          <a:xfrm>
            <a:off x="-2160" y="581760"/>
            <a:ext cx="13233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27" name="Group 13"/>
          <p:cNvGrpSpPr/>
          <p:nvPr/>
        </p:nvGrpSpPr>
        <p:grpSpPr>
          <a:xfrm>
            <a:off x="3506040" y="5959440"/>
            <a:ext cx="851760" cy="510120"/>
            <a:chOff x="3506040" y="5959440"/>
            <a:chExt cx="851760" cy="510120"/>
          </a:xfrm>
        </p:grpSpPr>
        <p:sp>
          <p:nvSpPr>
            <p:cNvPr id="128" name="CustomShape 14"/>
            <p:cNvSpPr/>
            <p:nvPr/>
          </p:nvSpPr>
          <p:spPr>
            <a:xfrm>
              <a:off x="3506040" y="6013440"/>
              <a:ext cx="8517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29" name="CustomShape 15"/>
            <p:cNvSpPr/>
            <p:nvPr/>
          </p:nvSpPr>
          <p:spPr>
            <a:xfrm flipV="1">
              <a:off x="39243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0" name="CustomShape 16"/>
          <p:cNvSpPr/>
          <p:nvPr/>
        </p:nvSpPr>
        <p:spPr>
          <a:xfrm>
            <a:off x="950760" y="4342320"/>
            <a:ext cx="1853640" cy="152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1959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34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31" name="CustomShape 17"/>
          <p:cNvSpPr/>
          <p:nvPr/>
        </p:nvSpPr>
        <p:spPr>
          <a:xfrm>
            <a:off x="8229600" y="727560"/>
            <a:ext cx="297108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166,061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32" name="CustomShape 18"/>
          <p:cNvSpPr/>
          <p:nvPr/>
        </p:nvSpPr>
        <p:spPr>
          <a:xfrm>
            <a:off x="175680" y="6489000"/>
            <a:ext cx="6103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Source: IUCN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3" name="Line 19"/>
          <p:cNvSpPr/>
          <p:nvPr/>
        </p:nvSpPr>
        <p:spPr>
          <a:xfrm>
            <a:off x="132498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Line 20"/>
          <p:cNvSpPr/>
          <p:nvPr/>
        </p:nvSpPr>
        <p:spPr>
          <a:xfrm>
            <a:off x="1476396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Line 21"/>
          <p:cNvSpPr/>
          <p:nvPr/>
        </p:nvSpPr>
        <p:spPr>
          <a:xfrm>
            <a:off x="1628748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Line 22"/>
          <p:cNvSpPr/>
          <p:nvPr/>
        </p:nvSpPr>
        <p:spPr>
          <a:xfrm>
            <a:off x="178020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Line 23"/>
          <p:cNvSpPr/>
          <p:nvPr/>
        </p:nvSpPr>
        <p:spPr>
          <a:xfrm>
            <a:off x="13173480" y="-524520"/>
            <a:ext cx="493308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Line 24"/>
          <p:cNvSpPr/>
          <p:nvPr/>
        </p:nvSpPr>
        <p:spPr>
          <a:xfrm>
            <a:off x="13173480" y="-111528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Line 25"/>
          <p:cNvSpPr/>
          <p:nvPr/>
        </p:nvSpPr>
        <p:spPr>
          <a:xfrm>
            <a:off x="13173480" y="-17053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Line 26"/>
          <p:cNvSpPr/>
          <p:nvPr/>
        </p:nvSpPr>
        <p:spPr>
          <a:xfrm>
            <a:off x="13173480" y="-22957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Line 27"/>
          <p:cNvSpPr/>
          <p:nvPr/>
        </p:nvSpPr>
        <p:spPr>
          <a:xfrm>
            <a:off x="13173480" y="-28861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42" name="Group 28"/>
          <p:cNvGrpSpPr/>
          <p:nvPr/>
        </p:nvGrpSpPr>
        <p:grpSpPr>
          <a:xfrm>
            <a:off x="1222200" y="2058840"/>
            <a:ext cx="9795600" cy="3891960"/>
            <a:chOff x="1222200" y="2058840"/>
            <a:chExt cx="9795600" cy="3891960"/>
          </a:xfrm>
        </p:grpSpPr>
        <p:sp>
          <p:nvSpPr>
            <p:cNvPr id="143" name="CustomShape 29"/>
            <p:cNvSpPr/>
            <p:nvPr/>
          </p:nvSpPr>
          <p:spPr>
            <a:xfrm>
              <a:off x="1324800" y="2137320"/>
              <a:ext cx="9610920" cy="3813480"/>
            </a:xfrm>
            <a:custGeom>
              <a:avLst/>
              <a:gdLst/>
              <a:ahLst/>
              <a:rect l="l" t="t" r="r" b="b"/>
              <a:pathLst>
                <a:path w="26699" h="10595">
                  <a:moveTo>
                    <a:pt x="26698" y="0"/>
                  </a:moveTo>
                  <a:lnTo>
                    <a:pt x="26286" y="567"/>
                  </a:lnTo>
                  <a:lnTo>
                    <a:pt x="25875" y="1000"/>
                  </a:lnTo>
                  <a:lnTo>
                    <a:pt x="25466" y="1499"/>
                  </a:lnTo>
                  <a:lnTo>
                    <a:pt x="25055" y="2370"/>
                  </a:lnTo>
                  <a:lnTo>
                    <a:pt x="24644" y="3422"/>
                  </a:lnTo>
                  <a:lnTo>
                    <a:pt x="24233" y="4410"/>
                  </a:lnTo>
                  <a:lnTo>
                    <a:pt x="23821" y="4757"/>
                  </a:lnTo>
                  <a:lnTo>
                    <a:pt x="23412" y="5133"/>
                  </a:lnTo>
                  <a:lnTo>
                    <a:pt x="23001" y="5501"/>
                  </a:lnTo>
                  <a:lnTo>
                    <a:pt x="22590" y="5733"/>
                  </a:lnTo>
                  <a:lnTo>
                    <a:pt x="22179" y="6029"/>
                  </a:lnTo>
                  <a:lnTo>
                    <a:pt x="21770" y="6415"/>
                  </a:lnTo>
                  <a:lnTo>
                    <a:pt x="21358" y="6645"/>
                  </a:lnTo>
                  <a:lnTo>
                    <a:pt x="20947" y="7027"/>
                  </a:lnTo>
                  <a:lnTo>
                    <a:pt x="20536" y="7553"/>
                  </a:lnTo>
                  <a:lnTo>
                    <a:pt x="20125" y="7734"/>
                  </a:lnTo>
                  <a:lnTo>
                    <a:pt x="19716" y="7952"/>
                  </a:lnTo>
                  <a:lnTo>
                    <a:pt x="19305" y="8032"/>
                  </a:lnTo>
                  <a:lnTo>
                    <a:pt x="18893" y="8168"/>
                  </a:lnTo>
                  <a:lnTo>
                    <a:pt x="18482" y="8168"/>
                  </a:lnTo>
                  <a:lnTo>
                    <a:pt x="18071" y="9164"/>
                  </a:lnTo>
                  <a:lnTo>
                    <a:pt x="17662" y="9530"/>
                  </a:lnTo>
                  <a:lnTo>
                    <a:pt x="17251" y="9542"/>
                  </a:lnTo>
                  <a:lnTo>
                    <a:pt x="16840" y="9542"/>
                  </a:lnTo>
                  <a:lnTo>
                    <a:pt x="15197" y="9922"/>
                  </a:lnTo>
                  <a:lnTo>
                    <a:pt x="12732" y="10275"/>
                  </a:lnTo>
                  <a:lnTo>
                    <a:pt x="11089" y="10396"/>
                  </a:lnTo>
                  <a:lnTo>
                    <a:pt x="0" y="10592"/>
                  </a:lnTo>
                  <a:lnTo>
                    <a:pt x="0" y="10594"/>
                  </a:lnTo>
                  <a:lnTo>
                    <a:pt x="11089" y="10594"/>
                  </a:lnTo>
                  <a:lnTo>
                    <a:pt x="12732" y="10594"/>
                  </a:lnTo>
                  <a:lnTo>
                    <a:pt x="15197" y="10594"/>
                  </a:lnTo>
                  <a:lnTo>
                    <a:pt x="16840" y="10594"/>
                  </a:lnTo>
                  <a:lnTo>
                    <a:pt x="17251" y="10594"/>
                  </a:lnTo>
                  <a:lnTo>
                    <a:pt x="17662" y="10594"/>
                  </a:lnTo>
                  <a:lnTo>
                    <a:pt x="18071" y="10594"/>
                  </a:lnTo>
                  <a:lnTo>
                    <a:pt x="18482" y="10594"/>
                  </a:lnTo>
                  <a:lnTo>
                    <a:pt x="18893" y="10594"/>
                  </a:lnTo>
                  <a:lnTo>
                    <a:pt x="19305" y="10594"/>
                  </a:lnTo>
                  <a:lnTo>
                    <a:pt x="19716" y="10594"/>
                  </a:lnTo>
                  <a:lnTo>
                    <a:pt x="20125" y="10594"/>
                  </a:lnTo>
                  <a:lnTo>
                    <a:pt x="20536" y="10594"/>
                  </a:lnTo>
                  <a:lnTo>
                    <a:pt x="20947" y="10594"/>
                  </a:lnTo>
                  <a:lnTo>
                    <a:pt x="21358" y="10594"/>
                  </a:lnTo>
                  <a:lnTo>
                    <a:pt x="21770" y="10594"/>
                  </a:lnTo>
                  <a:lnTo>
                    <a:pt x="22179" y="10594"/>
                  </a:lnTo>
                  <a:lnTo>
                    <a:pt x="22590" y="10594"/>
                  </a:lnTo>
                  <a:lnTo>
                    <a:pt x="23001" y="10594"/>
                  </a:lnTo>
                  <a:lnTo>
                    <a:pt x="23412" y="10594"/>
                  </a:lnTo>
                  <a:lnTo>
                    <a:pt x="23821" y="10594"/>
                  </a:lnTo>
                  <a:lnTo>
                    <a:pt x="24233" y="10594"/>
                  </a:lnTo>
                  <a:lnTo>
                    <a:pt x="24644" y="10594"/>
                  </a:lnTo>
                  <a:lnTo>
                    <a:pt x="25055" y="10594"/>
                  </a:lnTo>
                  <a:lnTo>
                    <a:pt x="25466" y="10594"/>
                  </a:lnTo>
                  <a:lnTo>
                    <a:pt x="25875" y="10594"/>
                  </a:lnTo>
                  <a:lnTo>
                    <a:pt x="26286" y="10594"/>
                  </a:lnTo>
                  <a:lnTo>
                    <a:pt x="26698" y="10594"/>
                  </a:lnTo>
                  <a:lnTo>
                    <a:pt x="26698" y="0"/>
                  </a:lnTo>
                  <a:close/>
                </a:path>
              </a:pathLst>
            </a:custGeom>
            <a:solidFill>
              <a:srgbClr val="c5e0b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4" name="CustomShape 30"/>
            <p:cNvSpPr/>
            <p:nvPr/>
          </p:nvSpPr>
          <p:spPr>
            <a:xfrm>
              <a:off x="1222200" y="2058840"/>
              <a:ext cx="9795600" cy="3886200"/>
            </a:xfrm>
            <a:custGeom>
              <a:avLst/>
              <a:gdLst/>
              <a:ahLst/>
              <a:rect l="l" t="t" r="r" b="b"/>
              <a:pathLst>
                <a:path w="27212" h="10797">
                  <a:moveTo>
                    <a:pt x="27211" y="0"/>
                  </a:moveTo>
                  <a:lnTo>
                    <a:pt x="26792" y="578"/>
                  </a:lnTo>
                  <a:lnTo>
                    <a:pt x="26373" y="1019"/>
                  </a:lnTo>
                  <a:lnTo>
                    <a:pt x="25956" y="1528"/>
                  </a:lnTo>
                  <a:lnTo>
                    <a:pt x="25536" y="2415"/>
                  </a:lnTo>
                  <a:lnTo>
                    <a:pt x="25117" y="3488"/>
                  </a:lnTo>
                  <a:lnTo>
                    <a:pt x="24698" y="4495"/>
                  </a:lnTo>
                  <a:lnTo>
                    <a:pt x="24279" y="4848"/>
                  </a:lnTo>
                  <a:lnTo>
                    <a:pt x="23862" y="5232"/>
                  </a:lnTo>
                  <a:lnTo>
                    <a:pt x="23443" y="5607"/>
                  </a:lnTo>
                  <a:lnTo>
                    <a:pt x="23024" y="5843"/>
                  </a:lnTo>
                  <a:lnTo>
                    <a:pt x="22605" y="6145"/>
                  </a:lnTo>
                  <a:lnTo>
                    <a:pt x="22188" y="6538"/>
                  </a:lnTo>
                  <a:lnTo>
                    <a:pt x="21769" y="6773"/>
                  </a:lnTo>
                  <a:lnTo>
                    <a:pt x="21350" y="7162"/>
                  </a:lnTo>
                  <a:lnTo>
                    <a:pt x="20931" y="7698"/>
                  </a:lnTo>
                  <a:lnTo>
                    <a:pt x="20512" y="7883"/>
                  </a:lnTo>
                  <a:lnTo>
                    <a:pt x="20095" y="8105"/>
                  </a:lnTo>
                  <a:lnTo>
                    <a:pt x="19676" y="8187"/>
                  </a:lnTo>
                  <a:lnTo>
                    <a:pt x="19257" y="8326"/>
                  </a:lnTo>
                  <a:lnTo>
                    <a:pt x="18837" y="8326"/>
                  </a:lnTo>
                  <a:lnTo>
                    <a:pt x="18418" y="9341"/>
                  </a:lnTo>
                  <a:lnTo>
                    <a:pt x="18001" y="9714"/>
                  </a:lnTo>
                  <a:lnTo>
                    <a:pt x="17582" y="9726"/>
                  </a:lnTo>
                  <a:lnTo>
                    <a:pt x="17163" y="9726"/>
                  </a:lnTo>
                  <a:lnTo>
                    <a:pt x="15489" y="10113"/>
                  </a:lnTo>
                  <a:lnTo>
                    <a:pt x="12977" y="10473"/>
                  </a:lnTo>
                  <a:lnTo>
                    <a:pt x="11302" y="10596"/>
                  </a:lnTo>
                  <a:lnTo>
                    <a:pt x="0" y="10796"/>
                  </a:lnTo>
                </a:path>
              </a:pathLst>
            </a:custGeom>
            <a:noFill/>
            <a:ln w="101520">
              <a:solidFill>
                <a:srgbClr val="18a303"/>
              </a:solidFill>
              <a:miter/>
              <a:headEnd len="med" type="triangle" w="med"/>
              <a:tailEnd len="med" type="oval" w="med"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45" name="Group 31"/>
          <p:cNvGrpSpPr/>
          <p:nvPr/>
        </p:nvGrpSpPr>
        <p:grpSpPr>
          <a:xfrm>
            <a:off x="6535440" y="5959080"/>
            <a:ext cx="913320" cy="509400"/>
            <a:chOff x="6535440" y="5959080"/>
            <a:chExt cx="913320" cy="509400"/>
          </a:xfrm>
        </p:grpSpPr>
        <p:sp>
          <p:nvSpPr>
            <p:cNvPr id="146" name="CustomShape 32"/>
            <p:cNvSpPr/>
            <p:nvPr/>
          </p:nvSpPr>
          <p:spPr>
            <a:xfrm>
              <a:off x="6535440" y="6013080"/>
              <a:ext cx="9133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47" name="CustomShape 33"/>
            <p:cNvSpPr/>
            <p:nvPr/>
          </p:nvSpPr>
          <p:spPr>
            <a:xfrm flipV="1">
              <a:off x="6984360" y="595872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48" name="Group 34"/>
          <p:cNvGrpSpPr/>
          <p:nvPr/>
        </p:nvGrpSpPr>
        <p:grpSpPr>
          <a:xfrm>
            <a:off x="1091520" y="5959440"/>
            <a:ext cx="763920" cy="509400"/>
            <a:chOff x="1091520" y="5959440"/>
            <a:chExt cx="763920" cy="509400"/>
          </a:xfrm>
        </p:grpSpPr>
        <p:sp>
          <p:nvSpPr>
            <p:cNvPr id="149" name="CustomShape 35"/>
            <p:cNvSpPr/>
            <p:nvPr/>
          </p:nvSpPr>
          <p:spPr>
            <a:xfrm>
              <a:off x="1091520" y="6013440"/>
              <a:ext cx="7639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1961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50" name="CustomShape 36"/>
            <p:cNvSpPr/>
            <p:nvPr/>
          </p:nvSpPr>
          <p:spPr>
            <a:xfrm flipV="1">
              <a:off x="146592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51" name="CustomShape 37"/>
          <p:cNvSpPr/>
          <p:nvPr/>
        </p:nvSpPr>
        <p:spPr>
          <a:xfrm>
            <a:off x="3333960" y="2670120"/>
            <a:ext cx="5523840" cy="151776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Rubik Light"/>
                <a:ea typeface="DejaVu Sans"/>
              </a:rPr>
              <a:t>More info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ffffff"/>
                </a:solidFill>
                <a:latin typeface="Rubik Medium"/>
                <a:ea typeface="DejaVu Sans"/>
              </a:rPr>
              <a:t>g</a:t>
            </a:r>
            <a:r>
              <a:rPr b="0" lang="en-SE" sz="4000" spc="-1" strike="noStrike">
                <a:solidFill>
                  <a:srgbClr val="ffffff"/>
                </a:solidFill>
                <a:latin typeface="Rubik Medium"/>
                <a:ea typeface="DejaVu Sans"/>
              </a:rPr>
              <a:t>apminder.org/57</a:t>
            </a:r>
            <a:endParaRPr b="0" lang="en-US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878760" y="2062080"/>
            <a:ext cx="10436760" cy="1614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These slides are part of Gapminder’s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free teaching materials for an updated fact-based worldview.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Available under Creative Common BY License.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Which means you can copy, edit and share them as you like,</a:t>
            </a:r>
            <a:br/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as long as you mention: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3248280" y="3944160"/>
            <a:ext cx="56977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3200" spc="-1" strike="noStrike">
                <a:solidFill>
                  <a:srgbClr val="808080"/>
                </a:solidFill>
                <a:latin typeface="Rubik-Light"/>
                <a:ea typeface="DejaVu Sans"/>
              </a:rPr>
              <a:t>gapminder.org/57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54" name="CustomShape 3"/>
          <p:cNvSpPr/>
          <p:nvPr/>
        </p:nvSpPr>
        <p:spPr>
          <a:xfrm>
            <a:off x="4681440" y="1582560"/>
            <a:ext cx="2831040" cy="35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2400" spc="-1" strike="noStrike">
                <a:solidFill>
                  <a:srgbClr val="ffca34"/>
                </a:solidFill>
                <a:latin typeface="Rubik"/>
                <a:ea typeface="Trebuchet MS"/>
              </a:rPr>
              <a:t>FREE LICENSE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155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4040" cy="730080"/>
          </a:xfrm>
          <a:prstGeom prst="rect">
            <a:avLst/>
          </a:prstGeom>
          <a:ln>
            <a:noFill/>
          </a:ln>
        </p:spPr>
      </p:pic>
      <p:sp>
        <p:nvSpPr>
          <p:cNvPr id="156" name="CustomShape 4"/>
          <p:cNvSpPr/>
          <p:nvPr/>
        </p:nvSpPr>
        <p:spPr>
          <a:xfrm>
            <a:off x="1994040" y="4767480"/>
            <a:ext cx="8205840" cy="100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2000" spc="-1" strike="noStrike">
                <a:solidFill>
                  <a:srgbClr val="262626"/>
                </a:solidFill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 rot="16200000">
            <a:off x="5551560" y="406080"/>
            <a:ext cx="86868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 rot="16200000">
            <a:off x="5948280" y="614520"/>
            <a:ext cx="509040" cy="1198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3"/>
          <p:cNvSpPr/>
          <p:nvPr/>
        </p:nvSpPr>
        <p:spPr>
          <a:xfrm>
            <a:off x="252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4"/>
          <p:cNvSpPr/>
          <p:nvPr/>
        </p:nvSpPr>
        <p:spPr>
          <a:xfrm rot="16200000">
            <a:off x="5838840" y="-5894280"/>
            <a:ext cx="509040" cy="1219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5"/>
          <p:cNvSpPr/>
          <p:nvPr/>
        </p:nvSpPr>
        <p:spPr>
          <a:xfrm>
            <a:off x="1440" y="581760"/>
            <a:ext cx="8679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2" name="CustomShape 6"/>
          <p:cNvSpPr/>
          <p:nvPr/>
        </p:nvSpPr>
        <p:spPr>
          <a:xfrm>
            <a:off x="8915400" y="6509520"/>
            <a:ext cx="324900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M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ore info: </a:t>
            </a: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gapminder.org</a:t>
            </a:r>
            <a:r>
              <a:rPr b="0" lang="en-SE" sz="1800" spc="-1" strike="noStrike">
                <a:solidFill>
                  <a:srgbClr val="808080"/>
                </a:solidFill>
                <a:latin typeface="Rubik-Light"/>
                <a:ea typeface="DejaVu Sans"/>
              </a:rPr>
              <a:t>/57</a:t>
            </a:r>
            <a:endParaRPr b="0" lang="en-US" sz="1800" spc="-1" strike="noStrike">
              <a:latin typeface="Arial"/>
            </a:endParaRPr>
          </a:p>
        </p:txBody>
      </p:sp>
      <p:grpSp>
        <p:nvGrpSpPr>
          <p:cNvPr id="163" name="Group 7"/>
          <p:cNvGrpSpPr/>
          <p:nvPr/>
        </p:nvGrpSpPr>
        <p:grpSpPr>
          <a:xfrm>
            <a:off x="10063080" y="5959440"/>
            <a:ext cx="896400" cy="509400"/>
            <a:chOff x="10063080" y="5959440"/>
            <a:chExt cx="896400" cy="509400"/>
          </a:xfrm>
        </p:grpSpPr>
        <p:sp>
          <p:nvSpPr>
            <p:cNvPr id="164" name="CustomShape 8"/>
            <p:cNvSpPr/>
            <p:nvPr/>
          </p:nvSpPr>
          <p:spPr>
            <a:xfrm>
              <a:off x="10063080" y="6013440"/>
              <a:ext cx="89640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2020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65" name="CustomShape 9"/>
            <p:cNvSpPr/>
            <p:nvPr/>
          </p:nvSpPr>
          <p:spPr>
            <a:xfrm flipV="1">
              <a:off x="104979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66" name="CustomShape 10"/>
          <p:cNvSpPr/>
          <p:nvPr/>
        </p:nvSpPr>
        <p:spPr>
          <a:xfrm>
            <a:off x="-2160" y="581760"/>
            <a:ext cx="1323360" cy="5891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167" name="Group 11"/>
          <p:cNvGrpSpPr/>
          <p:nvPr/>
        </p:nvGrpSpPr>
        <p:grpSpPr>
          <a:xfrm>
            <a:off x="3614040" y="5959440"/>
            <a:ext cx="851760" cy="510120"/>
            <a:chOff x="3614040" y="5959440"/>
            <a:chExt cx="851760" cy="510120"/>
          </a:xfrm>
        </p:grpSpPr>
        <p:sp>
          <p:nvSpPr>
            <p:cNvPr id="168" name="CustomShape 12"/>
            <p:cNvSpPr/>
            <p:nvPr/>
          </p:nvSpPr>
          <p:spPr>
            <a:xfrm>
              <a:off x="3614040" y="6013440"/>
              <a:ext cx="851760" cy="45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1980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69" name="CustomShape 13"/>
            <p:cNvSpPr/>
            <p:nvPr/>
          </p:nvSpPr>
          <p:spPr>
            <a:xfrm flipV="1">
              <a:off x="403236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70" name="CustomShape 14"/>
          <p:cNvSpPr/>
          <p:nvPr/>
        </p:nvSpPr>
        <p:spPr>
          <a:xfrm>
            <a:off x="950760" y="4342320"/>
            <a:ext cx="1853640" cy="1522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1959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34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71" name="CustomShape 15"/>
          <p:cNvSpPr/>
          <p:nvPr/>
        </p:nvSpPr>
        <p:spPr>
          <a:xfrm>
            <a:off x="8229600" y="727560"/>
            <a:ext cx="2971080" cy="152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>
              <a:lnSpc>
                <a:spcPct val="100000"/>
              </a:lnSpc>
            </a:pPr>
            <a:r>
              <a:rPr b="0" lang="en-SE" sz="4000" spc="-1" strike="noStrike">
                <a:solidFill>
                  <a:srgbClr val="000000"/>
                </a:solidFill>
                <a:latin typeface="Rubik Light"/>
                <a:ea typeface="DejaVu Sans"/>
              </a:rPr>
              <a:t>2024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5400" spc="-1" strike="noStrike">
                <a:solidFill>
                  <a:srgbClr val="000000"/>
                </a:solidFill>
                <a:latin typeface="Rubik Medium"/>
                <a:ea typeface="DejaVu Sans"/>
              </a:rPr>
              <a:t>166,061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72" name="CustomShape 16"/>
          <p:cNvSpPr/>
          <p:nvPr/>
        </p:nvSpPr>
        <p:spPr>
          <a:xfrm>
            <a:off x="175680" y="6489000"/>
            <a:ext cx="61034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bfbfbf"/>
                </a:solidFill>
                <a:latin typeface="Rubik"/>
                <a:ea typeface="DejaVu Sans"/>
              </a:rPr>
              <a:t>Source: IUCN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3" name="Line 17"/>
          <p:cNvSpPr/>
          <p:nvPr/>
        </p:nvSpPr>
        <p:spPr>
          <a:xfrm>
            <a:off x="132498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Line 18"/>
          <p:cNvSpPr/>
          <p:nvPr/>
        </p:nvSpPr>
        <p:spPr>
          <a:xfrm>
            <a:off x="1476396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Line 19"/>
          <p:cNvSpPr/>
          <p:nvPr/>
        </p:nvSpPr>
        <p:spPr>
          <a:xfrm>
            <a:off x="1628748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Line 20"/>
          <p:cNvSpPr/>
          <p:nvPr/>
        </p:nvSpPr>
        <p:spPr>
          <a:xfrm>
            <a:off x="17802000" y="-28861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Line 21"/>
          <p:cNvSpPr/>
          <p:nvPr/>
        </p:nvSpPr>
        <p:spPr>
          <a:xfrm>
            <a:off x="13173480" y="-524520"/>
            <a:ext cx="493308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Line 22"/>
          <p:cNvSpPr/>
          <p:nvPr/>
        </p:nvSpPr>
        <p:spPr>
          <a:xfrm>
            <a:off x="13173480" y="-111528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Line 23"/>
          <p:cNvSpPr/>
          <p:nvPr/>
        </p:nvSpPr>
        <p:spPr>
          <a:xfrm>
            <a:off x="13173480" y="-17053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Line 24"/>
          <p:cNvSpPr/>
          <p:nvPr/>
        </p:nvSpPr>
        <p:spPr>
          <a:xfrm>
            <a:off x="13173480" y="-22957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Line 25"/>
          <p:cNvSpPr/>
          <p:nvPr/>
        </p:nvSpPr>
        <p:spPr>
          <a:xfrm>
            <a:off x="13173480" y="-2886120"/>
            <a:ext cx="493308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82" name="Group 26"/>
          <p:cNvGrpSpPr/>
          <p:nvPr/>
        </p:nvGrpSpPr>
        <p:grpSpPr>
          <a:xfrm>
            <a:off x="6715440" y="5959080"/>
            <a:ext cx="913320" cy="509400"/>
            <a:chOff x="6715440" y="5959080"/>
            <a:chExt cx="913320" cy="509400"/>
          </a:xfrm>
        </p:grpSpPr>
        <p:sp>
          <p:nvSpPr>
            <p:cNvPr id="183" name="CustomShape 27"/>
            <p:cNvSpPr/>
            <p:nvPr/>
          </p:nvSpPr>
          <p:spPr>
            <a:xfrm>
              <a:off x="6715440" y="6013080"/>
              <a:ext cx="9133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2000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84" name="CustomShape 28"/>
            <p:cNvSpPr/>
            <p:nvPr/>
          </p:nvSpPr>
          <p:spPr>
            <a:xfrm flipV="1">
              <a:off x="7164360" y="595872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85" name="Group 29"/>
          <p:cNvGrpSpPr/>
          <p:nvPr/>
        </p:nvGrpSpPr>
        <p:grpSpPr>
          <a:xfrm>
            <a:off x="551520" y="5959440"/>
            <a:ext cx="763920" cy="509400"/>
            <a:chOff x="551520" y="5959440"/>
            <a:chExt cx="763920" cy="509400"/>
          </a:xfrm>
        </p:grpSpPr>
        <p:sp>
          <p:nvSpPr>
            <p:cNvPr id="186" name="CustomShape 30"/>
            <p:cNvSpPr/>
            <p:nvPr/>
          </p:nvSpPr>
          <p:spPr>
            <a:xfrm>
              <a:off x="551520" y="6013440"/>
              <a:ext cx="763920" cy="4554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en-SE" sz="2400" spc="-1" strike="noStrike">
                  <a:solidFill>
                    <a:srgbClr val="262626"/>
                  </a:solidFill>
                  <a:latin typeface="Rubik Light"/>
                  <a:ea typeface="DejaVu Sans"/>
                </a:rPr>
                <a:t>1961</a:t>
              </a:r>
              <a:endParaRPr b="0" lang="en-US" sz="2400" spc="-1" strike="noStrike">
                <a:latin typeface="Arial"/>
              </a:endParaRPr>
            </a:p>
          </p:txBody>
        </p:sp>
        <p:sp>
          <p:nvSpPr>
            <p:cNvPr id="187" name="CustomShape 31"/>
            <p:cNvSpPr/>
            <p:nvPr/>
          </p:nvSpPr>
          <p:spPr>
            <a:xfrm flipV="1">
              <a:off x="925920" y="5959080"/>
              <a:ext cx="360" cy="716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9080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88" name="CustomShape 32"/>
          <p:cNvSpPr/>
          <p:nvPr/>
        </p:nvSpPr>
        <p:spPr>
          <a:xfrm>
            <a:off x="580320" y="294120"/>
            <a:ext cx="8794080" cy="149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18a303"/>
                </a:solidFill>
                <a:latin typeface="Roboto Medium"/>
                <a:ea typeface="DejaVu Sans"/>
              </a:rPr>
              <a:t>Evaluated Species</a:t>
            </a:r>
            <a:br/>
            <a:r>
              <a:rPr b="0" lang="en-SE" sz="2400" spc="-1" strike="noStrike">
                <a:solidFill>
                  <a:srgbClr val="18a303"/>
                </a:solidFill>
                <a:latin typeface="Rubik Light"/>
                <a:ea typeface="DejaVu Sans"/>
              </a:rPr>
              <a:t>Number of species of animals, plants and fungi</a:t>
            </a:r>
            <a:br/>
            <a:r>
              <a:rPr b="0" lang="en-SE" sz="2400" spc="-1" strike="noStrike">
                <a:solidFill>
                  <a:srgbClr val="18a303"/>
                </a:solidFill>
                <a:latin typeface="Rubik Light"/>
                <a:ea typeface="DejaVu Sans"/>
              </a:rPr>
              <a:t>with a status evaluation in the Red List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89" name="CustomShape 33"/>
          <p:cNvSpPr/>
          <p:nvPr/>
        </p:nvSpPr>
        <p:spPr>
          <a:xfrm>
            <a:off x="604080" y="5964480"/>
            <a:ext cx="109720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90" name="Group 34"/>
          <p:cNvGrpSpPr/>
          <p:nvPr/>
        </p:nvGrpSpPr>
        <p:grpSpPr>
          <a:xfrm>
            <a:off x="685440" y="2058840"/>
            <a:ext cx="10972800" cy="3891960"/>
            <a:chOff x="685440" y="2058840"/>
            <a:chExt cx="10972800" cy="3891960"/>
          </a:xfrm>
        </p:grpSpPr>
        <p:sp>
          <p:nvSpPr>
            <p:cNvPr id="191" name="CustomShape 35"/>
            <p:cNvSpPr/>
            <p:nvPr/>
          </p:nvSpPr>
          <p:spPr>
            <a:xfrm>
              <a:off x="800640" y="2137320"/>
              <a:ext cx="10765440" cy="3813480"/>
            </a:xfrm>
            <a:custGeom>
              <a:avLst/>
              <a:gdLst/>
              <a:ahLst/>
              <a:rect l="l" t="t" r="r" b="b"/>
              <a:pathLst>
                <a:path w="29906" h="10595">
                  <a:moveTo>
                    <a:pt x="29905" y="0"/>
                  </a:moveTo>
                  <a:lnTo>
                    <a:pt x="29445" y="567"/>
                  </a:lnTo>
                  <a:lnTo>
                    <a:pt x="28984" y="1000"/>
                  </a:lnTo>
                  <a:lnTo>
                    <a:pt x="28526" y="1499"/>
                  </a:lnTo>
                  <a:lnTo>
                    <a:pt x="28065" y="2370"/>
                  </a:lnTo>
                  <a:lnTo>
                    <a:pt x="27605" y="3422"/>
                  </a:lnTo>
                  <a:lnTo>
                    <a:pt x="27144" y="4410"/>
                  </a:lnTo>
                  <a:lnTo>
                    <a:pt x="26683" y="4757"/>
                  </a:lnTo>
                  <a:lnTo>
                    <a:pt x="26225" y="5133"/>
                  </a:lnTo>
                  <a:lnTo>
                    <a:pt x="25765" y="5501"/>
                  </a:lnTo>
                  <a:lnTo>
                    <a:pt x="25304" y="5733"/>
                  </a:lnTo>
                  <a:lnTo>
                    <a:pt x="24843" y="6029"/>
                  </a:lnTo>
                  <a:lnTo>
                    <a:pt x="24385" y="6415"/>
                  </a:lnTo>
                  <a:lnTo>
                    <a:pt x="23925" y="6645"/>
                  </a:lnTo>
                  <a:lnTo>
                    <a:pt x="23464" y="7027"/>
                  </a:lnTo>
                  <a:lnTo>
                    <a:pt x="23003" y="7553"/>
                  </a:lnTo>
                  <a:lnTo>
                    <a:pt x="22543" y="7734"/>
                  </a:lnTo>
                  <a:lnTo>
                    <a:pt x="22085" y="7952"/>
                  </a:lnTo>
                  <a:lnTo>
                    <a:pt x="21624" y="8032"/>
                  </a:lnTo>
                  <a:lnTo>
                    <a:pt x="21163" y="8168"/>
                  </a:lnTo>
                  <a:lnTo>
                    <a:pt x="20703" y="8168"/>
                  </a:lnTo>
                  <a:lnTo>
                    <a:pt x="20242" y="9164"/>
                  </a:lnTo>
                  <a:lnTo>
                    <a:pt x="19784" y="9530"/>
                  </a:lnTo>
                  <a:lnTo>
                    <a:pt x="19323" y="9542"/>
                  </a:lnTo>
                  <a:lnTo>
                    <a:pt x="18863" y="9542"/>
                  </a:lnTo>
                  <a:lnTo>
                    <a:pt x="17023" y="9922"/>
                  </a:lnTo>
                  <a:lnTo>
                    <a:pt x="14262" y="10275"/>
                  </a:lnTo>
                  <a:lnTo>
                    <a:pt x="12422" y="10396"/>
                  </a:lnTo>
                  <a:lnTo>
                    <a:pt x="0" y="10592"/>
                  </a:lnTo>
                  <a:lnTo>
                    <a:pt x="0" y="10594"/>
                  </a:lnTo>
                  <a:lnTo>
                    <a:pt x="12422" y="10594"/>
                  </a:lnTo>
                  <a:lnTo>
                    <a:pt x="14262" y="10594"/>
                  </a:lnTo>
                  <a:lnTo>
                    <a:pt x="17023" y="10594"/>
                  </a:lnTo>
                  <a:lnTo>
                    <a:pt x="18863" y="10594"/>
                  </a:lnTo>
                  <a:lnTo>
                    <a:pt x="19323" y="10594"/>
                  </a:lnTo>
                  <a:lnTo>
                    <a:pt x="19784" y="10594"/>
                  </a:lnTo>
                  <a:lnTo>
                    <a:pt x="20242" y="10594"/>
                  </a:lnTo>
                  <a:lnTo>
                    <a:pt x="20703" y="10594"/>
                  </a:lnTo>
                  <a:lnTo>
                    <a:pt x="21163" y="10594"/>
                  </a:lnTo>
                  <a:lnTo>
                    <a:pt x="21624" y="10594"/>
                  </a:lnTo>
                  <a:lnTo>
                    <a:pt x="22085" y="10594"/>
                  </a:lnTo>
                  <a:lnTo>
                    <a:pt x="22543" y="10594"/>
                  </a:lnTo>
                  <a:lnTo>
                    <a:pt x="23003" y="10594"/>
                  </a:lnTo>
                  <a:lnTo>
                    <a:pt x="23464" y="10594"/>
                  </a:lnTo>
                  <a:lnTo>
                    <a:pt x="23925" y="10594"/>
                  </a:lnTo>
                  <a:lnTo>
                    <a:pt x="24385" y="10594"/>
                  </a:lnTo>
                  <a:lnTo>
                    <a:pt x="24843" y="10594"/>
                  </a:lnTo>
                  <a:lnTo>
                    <a:pt x="25304" y="10594"/>
                  </a:lnTo>
                  <a:lnTo>
                    <a:pt x="25765" y="10594"/>
                  </a:lnTo>
                  <a:lnTo>
                    <a:pt x="26225" y="10594"/>
                  </a:lnTo>
                  <a:lnTo>
                    <a:pt x="26683" y="10594"/>
                  </a:lnTo>
                  <a:lnTo>
                    <a:pt x="27144" y="10594"/>
                  </a:lnTo>
                  <a:lnTo>
                    <a:pt x="27605" y="10594"/>
                  </a:lnTo>
                  <a:lnTo>
                    <a:pt x="28065" y="10594"/>
                  </a:lnTo>
                  <a:lnTo>
                    <a:pt x="28526" y="10594"/>
                  </a:lnTo>
                  <a:lnTo>
                    <a:pt x="28984" y="10594"/>
                  </a:lnTo>
                  <a:lnTo>
                    <a:pt x="29445" y="10594"/>
                  </a:lnTo>
                  <a:lnTo>
                    <a:pt x="29905" y="10594"/>
                  </a:lnTo>
                  <a:lnTo>
                    <a:pt x="29905" y="0"/>
                  </a:lnTo>
                  <a:close/>
                </a:path>
              </a:pathLst>
            </a:custGeom>
            <a:solidFill>
              <a:srgbClr val="c5e0b4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2" name="CustomShape 36"/>
            <p:cNvSpPr/>
            <p:nvPr/>
          </p:nvSpPr>
          <p:spPr>
            <a:xfrm>
              <a:off x="685440" y="2058840"/>
              <a:ext cx="10972800" cy="3886200"/>
            </a:xfrm>
            <a:custGeom>
              <a:avLst/>
              <a:gdLst/>
              <a:ahLst/>
              <a:rect l="l" t="t" r="r" b="b"/>
              <a:pathLst>
                <a:path w="30482" h="10797">
                  <a:moveTo>
                    <a:pt x="30481" y="0"/>
                  </a:moveTo>
                  <a:lnTo>
                    <a:pt x="30011" y="578"/>
                  </a:lnTo>
                  <a:lnTo>
                    <a:pt x="29542" y="1019"/>
                  </a:lnTo>
                  <a:lnTo>
                    <a:pt x="29075" y="1528"/>
                  </a:lnTo>
                  <a:lnTo>
                    <a:pt x="28605" y="2415"/>
                  </a:lnTo>
                  <a:lnTo>
                    <a:pt x="28136" y="3488"/>
                  </a:lnTo>
                  <a:lnTo>
                    <a:pt x="27667" y="4495"/>
                  </a:lnTo>
                  <a:lnTo>
                    <a:pt x="27197" y="4848"/>
                  </a:lnTo>
                  <a:lnTo>
                    <a:pt x="26730" y="5232"/>
                  </a:lnTo>
                  <a:lnTo>
                    <a:pt x="26261" y="5607"/>
                  </a:lnTo>
                  <a:lnTo>
                    <a:pt x="25791" y="5843"/>
                  </a:lnTo>
                  <a:lnTo>
                    <a:pt x="25322" y="6145"/>
                  </a:lnTo>
                  <a:lnTo>
                    <a:pt x="24855" y="6538"/>
                  </a:lnTo>
                  <a:lnTo>
                    <a:pt x="24385" y="6773"/>
                  </a:lnTo>
                  <a:lnTo>
                    <a:pt x="23916" y="7162"/>
                  </a:lnTo>
                  <a:lnTo>
                    <a:pt x="23446" y="7698"/>
                  </a:lnTo>
                  <a:lnTo>
                    <a:pt x="22977" y="7883"/>
                  </a:lnTo>
                  <a:lnTo>
                    <a:pt x="22510" y="8105"/>
                  </a:lnTo>
                  <a:lnTo>
                    <a:pt x="22040" y="8187"/>
                  </a:lnTo>
                  <a:lnTo>
                    <a:pt x="21571" y="8326"/>
                  </a:lnTo>
                  <a:lnTo>
                    <a:pt x="21101" y="8326"/>
                  </a:lnTo>
                  <a:lnTo>
                    <a:pt x="20632" y="9341"/>
                  </a:lnTo>
                  <a:lnTo>
                    <a:pt x="20165" y="9714"/>
                  </a:lnTo>
                  <a:lnTo>
                    <a:pt x="19696" y="9726"/>
                  </a:lnTo>
                  <a:lnTo>
                    <a:pt x="19226" y="9726"/>
                  </a:lnTo>
                  <a:lnTo>
                    <a:pt x="17351" y="10113"/>
                  </a:lnTo>
                  <a:lnTo>
                    <a:pt x="14536" y="10473"/>
                  </a:lnTo>
                  <a:lnTo>
                    <a:pt x="12661" y="10596"/>
                  </a:lnTo>
                  <a:lnTo>
                    <a:pt x="0" y="10796"/>
                  </a:lnTo>
                </a:path>
              </a:pathLst>
            </a:custGeom>
            <a:noFill/>
            <a:ln w="101520">
              <a:solidFill>
                <a:srgbClr val="18a303"/>
              </a:solidFill>
              <a:miter/>
              <a:headEnd len="med" type="triangle" w="med"/>
              <a:tailEnd len="med" type="oval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93" name="CustomShape 37"/>
          <p:cNvSpPr/>
          <p:nvPr/>
        </p:nvSpPr>
        <p:spPr>
          <a:xfrm>
            <a:off x="1465200" y="2561400"/>
            <a:ext cx="8794080" cy="17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SE" sz="5400" spc="-1" strike="noStrike">
                <a:solidFill>
                  <a:srgbClr val="000000"/>
                </a:solidFill>
                <a:latin typeface="Rubik Light"/>
                <a:ea typeface="DejaVu Sans"/>
              </a:rPr>
              <a:t>Biologists assess more</a:t>
            </a:r>
            <a:br/>
            <a:r>
              <a:rPr b="0" lang="en-SE" sz="5400" spc="-1" strike="noStrike">
                <a:solidFill>
                  <a:srgbClr val="000000"/>
                </a:solidFill>
                <a:latin typeface="Rubik Light"/>
                <a:ea typeface="DejaVu Sans"/>
              </a:rPr>
              <a:t>species every year!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94" name="CustomShape 38"/>
          <p:cNvSpPr/>
          <p:nvPr/>
        </p:nvSpPr>
        <p:spPr>
          <a:xfrm>
            <a:off x="3495600" y="4786200"/>
            <a:ext cx="479952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1600" spc="-1" strike="noStrike">
                <a:solidFill>
                  <a:srgbClr val="05b050"/>
                </a:solidFill>
                <a:latin typeface="Rubik Light"/>
                <a:ea typeface="DejaVu Sans"/>
              </a:rPr>
              <a:t>Today biologists across the world have </a:t>
            </a:r>
            <a:br/>
            <a:r>
              <a:rPr b="0" lang="en-GB" sz="1600" spc="-1" strike="noStrike">
                <a:solidFill>
                  <a:srgbClr val="05b050"/>
                </a:solidFill>
                <a:latin typeface="Rubik Light"/>
                <a:ea typeface="DejaVu Sans"/>
              </a:rPr>
              <a:t>evaluated seven times more species than</a:t>
            </a:r>
            <a:br/>
            <a:r>
              <a:rPr b="0" lang="en-GB" sz="1600" spc="-1" strike="noStrike">
                <a:solidFill>
                  <a:srgbClr val="05b050"/>
                </a:solidFill>
                <a:latin typeface="Rubik Light"/>
                <a:ea typeface="DejaVu Sans"/>
              </a:rPr>
              <a:t> they had in 2000. 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Application>LibreOffice/6.4.7.2$Linux_X86_64 LibreOffice_project/40$Build-2</Application>
  <Words>385</Words>
  <Paragraphs>138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2023-11-28T13:47:15Z</dcterms:created>
  <dc:creator>Lewis Day</dc:creator>
  <dc:description/>
  <dc:language>en-US</dc:language>
  <cp:lastModifiedBy/>
  <dcterms:modified xsi:type="dcterms:W3CDTF">2025-12-29T00:35:31Z</dcterms:modified>
  <cp:revision>98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Notes">
    <vt:i4>10</vt:i4>
  </property>
  <property fmtid="{D5CDD505-2E9C-101B-9397-08002B2CF9AE}" pid="4" name="PresentationFormat">
    <vt:lpwstr>Widescreen</vt:lpwstr>
  </property>
  <property fmtid="{D5CDD505-2E9C-101B-9397-08002B2CF9AE}" pid="5" name="Slides">
    <vt:i4>11</vt:i4>
  </property>
</Properties>
</file>