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12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13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2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12.xml" ContentType="application/vnd.openxmlformats-officedocument.theme+xml"/>
  <Override PartName="/ppt/theme/theme3.xml" ContentType="application/vnd.openxmlformats-officedocument.theme+xml"/>
  <Override PartName="/ppt/theme/theme1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7.xml.rels" ContentType="application/vnd.openxmlformats-package.relationships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s/slide1.xml" ContentType="application/vnd.openxmlformats-officedocument.presentationml.slide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_rels/presentation.xml.rels" ContentType="application/vnd.openxmlformats-package.relationships+xml"/>
  <Override PartName="/ppt/media/image1.jpeg" ContentType="image/jpeg"/>
  <Override PartName="/ppt/media/image2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9" r:id="rId12"/>
    <p:sldMasterId id="2147483671" r:id="rId13"/>
    <p:sldMasterId id="2147483673" r:id="rId14"/>
  </p:sld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</p:sldIdLst>
  <p:sldSz cx="12188825" cy="68580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Master" Target="slideMasters/slideMaster13.xml"/><Relationship Id="rId15" Type="http://schemas.openxmlformats.org/officeDocument/2006/relationships/slide" Target="slides/slide1.xml"/><Relationship Id="rId16" Type="http://schemas.openxmlformats.org/officeDocument/2006/relationships/slide" Target="slides/slide2.xml"/><Relationship Id="rId17" Type="http://schemas.openxmlformats.org/officeDocument/2006/relationships/slide" Target="slides/slide3.xml"/><Relationship Id="rId18" Type="http://schemas.openxmlformats.org/officeDocument/2006/relationships/slide" Target="slides/slide4.xml"/><Relationship Id="rId19" Type="http://schemas.openxmlformats.org/officeDocument/2006/relationships/slide" Target="slides/slide5.xml"/><Relationship Id="rId20" Type="http://schemas.openxmlformats.org/officeDocument/2006/relationships/slide" Target="slides/slide6.xml"/><Relationship Id="rId21" Type="http://schemas.openxmlformats.org/officeDocument/2006/relationships/slide" Target="slides/slide7.xml"/><Relationship Id="rId22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B092E5B9-BC4A-4604-A964-7D3B514EF2B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9"/>
          </p:nvPr>
        </p:nvSpPr>
        <p:spPr/>
        <p:txBody>
          <a:bodyPr/>
          <a:p>
            <a:fld id="{E5A77F6F-9EF1-4366-B2CA-1AAA48AE0A9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0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9"/>
          </p:nvPr>
        </p:nvSpPr>
        <p:spPr/>
        <p:txBody>
          <a:bodyPr/>
          <a:p>
            <a:fld id="{3FECB135-D19C-4000-8643-05CBD465A02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0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3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2"/>
          </p:nvPr>
        </p:nvSpPr>
        <p:spPr/>
        <p:txBody>
          <a:bodyPr/>
          <a:p>
            <a:fld id="{BA768C10-9FAD-4A84-B7C8-5BD3633D26A5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3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5"/>
          </p:nvPr>
        </p:nvSpPr>
        <p:spPr/>
        <p:txBody>
          <a:bodyPr/>
          <a:p>
            <a:fld id="{640246BF-0324-4B30-B71D-37A08368973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6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and Content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3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8"/>
          </p:nvPr>
        </p:nvSpPr>
        <p:spPr/>
        <p:txBody>
          <a:bodyPr/>
          <a:p>
            <a:fld id="{9628E096-34E4-4CC8-8EE1-F67A7B6F2DE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9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1F57C31F-EEBB-4FEA-A8C1-17335F6701B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F08E7338-1C29-4DF0-A1F4-E8F43CAD380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"/>
          </p:nvPr>
        </p:nvSpPr>
        <p:spPr/>
        <p:txBody>
          <a:bodyPr/>
          <a:p>
            <a:fld id="{D7D16D00-4139-4CBD-BA29-72BC03316E6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2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4"/>
          </p:nvPr>
        </p:nvSpPr>
        <p:spPr/>
        <p:txBody>
          <a:bodyPr/>
          <a:p>
            <a:fld id="{C450CD0D-5F7A-4895-8225-961085BDBE9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7"/>
          </p:nvPr>
        </p:nvSpPr>
        <p:spPr/>
        <p:txBody>
          <a:bodyPr/>
          <a:p>
            <a:fld id="{4EF791F8-64BD-4AF8-80CF-05950205D8B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8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0"/>
          </p:nvPr>
        </p:nvSpPr>
        <p:spPr/>
        <p:txBody>
          <a:bodyPr/>
          <a:p>
            <a:fld id="{8269EE2B-0F82-45CB-8C96-A4F2B1887351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3"/>
          </p:nvPr>
        </p:nvSpPr>
        <p:spPr/>
        <p:txBody>
          <a:bodyPr/>
          <a:p>
            <a:fld id="{A1E364A9-FF1B-43AE-903B-0734F011292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6"/>
          </p:nvPr>
        </p:nvSpPr>
        <p:spPr/>
        <p:txBody>
          <a:bodyPr/>
          <a:p>
            <a:fld id="{AC9F655F-487F-455D-AA7E-8AFBB4E714F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7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0.xml"/><Relationship Id="rId3" Type="http://schemas.openxmlformats.org/officeDocument/2006/relationships/slideLayout" Target="../slideLayouts/slideLayout11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2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slideLayout" Target="../slideLayouts/slideLayout13.xml"/>
</Relationships>
</file>

<file path=ppt/slideMasters/_rels/slideMaster13.xml.rels><?xml version="1.0" encoding="UTF-8"?>
<Relationships xmlns="http://schemas.openxmlformats.org/package/2006/relationships"><Relationship Id="rId1" Type="http://schemas.openxmlformats.org/officeDocument/2006/relationships/theme" Target="../theme/theme13.xml"/><Relationship Id="rId2" Type="http://schemas.openxmlformats.org/officeDocument/2006/relationships/slideLayout" Target="../slideLayouts/slideLayout14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09120" y="708480"/>
            <a:ext cx="1096920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20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1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2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2C328471-0FF0-4697-950D-AB1BC49DD2FE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dt" idx="3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ftr" idx="28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sldNum" idx="29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D1E87C43-8D54-437F-8106-1C7648290C7C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dt" idx="30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7" name="PlaceHolder 5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2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2"/>
    <p:sldLayoutId id="2147483668" r:id="rId3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09120" y="708480"/>
            <a:ext cx="1096920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20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ftr" idx="31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sldNum" idx="32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90162A46-B97C-475E-999F-15300D58426F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dt" idx="33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2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609120" y="708480"/>
            <a:ext cx="1096920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20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ftr" idx="34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" name="PlaceHolder 4"/>
          <p:cNvSpPr>
            <a:spLocks noGrp="1"/>
          </p:cNvSpPr>
          <p:nvPr>
            <p:ph type="sldNum" idx="35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4D1F35D7-90F6-4303-9CE0-888F130F8922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" name="PlaceHolder 5"/>
          <p:cNvSpPr>
            <a:spLocks noGrp="1"/>
          </p:cNvSpPr>
          <p:nvPr>
            <p:ph type="dt" idx="36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2"/>
  </p:sldLayoutIdLst>
</p:sldMaster>
</file>

<file path=ppt/slideMasters/slideMaster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609120" y="708480"/>
            <a:ext cx="1096920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20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 type="ftr" idx="37"/>
          </p:nvPr>
        </p:nvSpPr>
        <p:spPr>
          <a:xfrm>
            <a:off x="4037400" y="6356520"/>
            <a:ext cx="411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" name="PlaceHolder 4"/>
          <p:cNvSpPr>
            <a:spLocks noGrp="1"/>
          </p:cNvSpPr>
          <p:nvPr>
            <p:ph type="sldNum" idx="38"/>
          </p:nvPr>
        </p:nvSpPr>
        <p:spPr>
          <a:xfrm>
            <a:off x="8607960" y="6356520"/>
            <a:ext cx="2741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9B7604C3-64E0-492B-B021-3F1C4617FEFC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" name="PlaceHolder 5"/>
          <p:cNvSpPr>
            <a:spLocks noGrp="1"/>
          </p:cNvSpPr>
          <p:nvPr>
            <p:ph type="dt" idx="39"/>
          </p:nvPr>
        </p:nvSpPr>
        <p:spPr>
          <a:xfrm>
            <a:off x="837720" y="6356520"/>
            <a:ext cx="2741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120" y="708480"/>
            <a:ext cx="1096920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20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 vert="eaVer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ftr" idx="4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" name="PlaceHolder 4"/>
          <p:cNvSpPr>
            <a:spLocks noGrp="1"/>
          </p:cNvSpPr>
          <p:nvPr>
            <p:ph type="sldNum" idx="5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B570B32A-C338-4AB1-9059-C0F162E6CD8C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dt" idx="6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20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 vert="eaVert">
            <a:no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20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 vert="eaVer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ftr" idx="7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sldNum" idx="8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9E8F05DD-0C63-4D77-9465-0F33695D45F2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" name="PlaceHolder 5"/>
          <p:cNvSpPr>
            <a:spLocks noGrp="1"/>
          </p:cNvSpPr>
          <p:nvPr>
            <p:ph type="dt" idx="9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609120" y="708480"/>
            <a:ext cx="1096920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20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ftr" idx="10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sldNum" idx="11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FE2EF271-5CCD-4966-BB1C-E4F1256262E4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" name="PlaceHolder 5"/>
          <p:cNvSpPr>
            <a:spLocks noGrp="1"/>
          </p:cNvSpPr>
          <p:nvPr>
            <p:ph type="dt" idx="12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09120" y="708480"/>
            <a:ext cx="1096920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20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ftr" idx="13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sldNum" idx="14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83BB151E-2F7A-456D-B2AE-88062ADD0E88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 type="dt" idx="15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09120" y="708480"/>
            <a:ext cx="1096920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20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ftr" idx="16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sldNum" idx="17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65E77C6C-1F8A-4911-B706-71D798FA0FE7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dt" idx="18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09120" y="708480"/>
            <a:ext cx="1096920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20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ftr" idx="19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sldNum" idx="20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96580925-350E-4DA5-A6DE-426B05971A32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dt" idx="21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2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120" y="708480"/>
            <a:ext cx="1096920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20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ftr" idx="22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sldNum" idx="23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C2FCB295-0BE9-4B03-90D6-C1481B1F70CB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" name="PlaceHolder 5"/>
          <p:cNvSpPr>
            <a:spLocks noGrp="1"/>
          </p:cNvSpPr>
          <p:nvPr>
            <p:ph type="dt" idx="24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2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609120" y="708480"/>
            <a:ext cx="1096920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20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ftr" idx="25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sldNum" idx="26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52F76B3E-6D5C-4247-8013-56F7B1432B08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" name="PlaceHolder 5"/>
          <p:cNvSpPr>
            <a:spLocks noGrp="1"/>
          </p:cNvSpPr>
          <p:nvPr>
            <p:ph type="dt" idx="27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4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Box 35"/>
          <p:cNvSpPr/>
          <p:nvPr/>
        </p:nvSpPr>
        <p:spPr>
          <a:xfrm>
            <a:off x="914400" y="365760"/>
            <a:ext cx="3669840" cy="761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Female CEOs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2" name="TextBox 36"/>
          <p:cNvSpPr/>
          <p:nvPr/>
        </p:nvSpPr>
        <p:spPr>
          <a:xfrm>
            <a:off x="914400" y="960120"/>
            <a:ext cx="41943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24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of richest 500 US Companies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3" name="TextBox 37"/>
          <p:cNvSpPr/>
          <p:nvPr/>
        </p:nvSpPr>
        <p:spPr>
          <a:xfrm>
            <a:off x="988560" y="4584600"/>
            <a:ext cx="1335240" cy="130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1972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 1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4" name="TextBox 38"/>
          <p:cNvSpPr/>
          <p:nvPr/>
        </p:nvSpPr>
        <p:spPr>
          <a:xfrm>
            <a:off x="91440" y="6629400"/>
            <a:ext cx="1353240" cy="24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  <a:ea typeface="DejaVu Sans"/>
              </a:rPr>
              <a:t>Source: Fortune 500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5" name="TextBox 39"/>
          <p:cNvSpPr/>
          <p:nvPr/>
        </p:nvSpPr>
        <p:spPr>
          <a:xfrm>
            <a:off x="10973520" y="6629400"/>
            <a:ext cx="1123200" cy="24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  <a:ea typeface="DejaVu Sans"/>
              </a:rPr>
              <a:t>gapminder.org/7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6" name="Rectangle 13"/>
          <p:cNvSpPr/>
          <p:nvPr/>
        </p:nvSpPr>
        <p:spPr>
          <a:xfrm>
            <a:off x="1620000" y="5963040"/>
            <a:ext cx="221400" cy="107280"/>
          </a:xfrm>
          <a:prstGeom prst="rect">
            <a:avLst/>
          </a:prstGeom>
          <a:solidFill>
            <a:srgbClr val="05b05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SE" sz="1800" strike="noStrike" u="none">
              <a:solidFill>
                <a:schemeClr val="lt1"/>
              </a:solidFill>
              <a:effectLst/>
              <a:uFillTx/>
              <a:latin typeface="Calibri"/>
              <a:ea typeface="DejaVu Sans"/>
            </a:endParaRPr>
          </a:p>
        </p:txBody>
      </p:sp>
      <p:sp>
        <p:nvSpPr>
          <p:cNvPr id="97" name=""/>
          <p:cNvSpPr/>
          <p:nvPr/>
        </p:nvSpPr>
        <p:spPr>
          <a:xfrm>
            <a:off x="1121760" y="6065640"/>
            <a:ext cx="9945360" cy="3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-51480" bIns="-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98" name=""/>
          <p:cNvSpPr/>
          <p:nvPr/>
        </p:nvSpPr>
        <p:spPr>
          <a:xfrm>
            <a:off x="112176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99" name=""/>
          <p:cNvSpPr/>
          <p:nvPr/>
        </p:nvSpPr>
        <p:spPr>
          <a:xfrm>
            <a:off x="801000" y="6171480"/>
            <a:ext cx="70488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1970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0" name=""/>
          <p:cNvSpPr/>
          <p:nvPr/>
        </p:nvSpPr>
        <p:spPr>
          <a:xfrm>
            <a:off x="293004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01" name=""/>
          <p:cNvSpPr/>
          <p:nvPr/>
        </p:nvSpPr>
        <p:spPr>
          <a:xfrm>
            <a:off x="2580840" y="6171480"/>
            <a:ext cx="74952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1980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2" name=""/>
          <p:cNvSpPr/>
          <p:nvPr/>
        </p:nvSpPr>
        <p:spPr>
          <a:xfrm>
            <a:off x="473832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03" name=""/>
          <p:cNvSpPr/>
          <p:nvPr/>
        </p:nvSpPr>
        <p:spPr>
          <a:xfrm>
            <a:off x="4399920" y="6171480"/>
            <a:ext cx="73368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1990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4" name=""/>
          <p:cNvSpPr/>
          <p:nvPr/>
        </p:nvSpPr>
        <p:spPr>
          <a:xfrm>
            <a:off x="654624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05" name=""/>
          <p:cNvSpPr/>
          <p:nvPr/>
        </p:nvSpPr>
        <p:spPr>
          <a:xfrm>
            <a:off x="6179400" y="6171480"/>
            <a:ext cx="81864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2000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6" name=""/>
          <p:cNvSpPr/>
          <p:nvPr/>
        </p:nvSpPr>
        <p:spPr>
          <a:xfrm>
            <a:off x="835452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07" name=""/>
          <p:cNvSpPr/>
          <p:nvPr/>
        </p:nvSpPr>
        <p:spPr>
          <a:xfrm>
            <a:off x="8011440" y="6171480"/>
            <a:ext cx="74448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2010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8" name=""/>
          <p:cNvSpPr/>
          <p:nvPr/>
        </p:nvSpPr>
        <p:spPr>
          <a:xfrm>
            <a:off x="1016316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09" name=""/>
          <p:cNvSpPr/>
          <p:nvPr/>
        </p:nvSpPr>
        <p:spPr>
          <a:xfrm>
            <a:off x="9804240" y="6171480"/>
            <a:ext cx="79956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2020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 additive="repl"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3" tm="0">
                                          <p:val>
                                            <p:strVal val="0.5"/>
                                          </p:val>
                                        </p:tav>
                                        <p:tav fmla="y-sin(pi*$)/3"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9" tm="0">
                                          <p:val>
                                            <p:strVal val="0"/>
                                          </p:val>
                                        </p:tav>
                                        <p:tav fmla="y-sin(pi*$)/9"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27" tm="0">
                                          <p:val>
                                            <p:strVal val="0"/>
                                          </p:val>
                                        </p:tav>
                                        <p:tav fmla="y-sin(pi*$)/27"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81" tm="0">
                                          <p:val>
                                            <p:strVal val="0"/>
                                          </p:val>
                                        </p:tav>
                                        <p:tav fmla="y-sin(pi*$)/81"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Box 7"/>
          <p:cNvSpPr/>
          <p:nvPr/>
        </p:nvSpPr>
        <p:spPr>
          <a:xfrm>
            <a:off x="914400" y="365760"/>
            <a:ext cx="3669840" cy="761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Female CEOs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1" name="TextBox 11"/>
          <p:cNvSpPr/>
          <p:nvPr/>
        </p:nvSpPr>
        <p:spPr>
          <a:xfrm>
            <a:off x="914400" y="960120"/>
            <a:ext cx="41943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24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of richest 500 US Companies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2" name="TextBox 14"/>
          <p:cNvSpPr/>
          <p:nvPr/>
        </p:nvSpPr>
        <p:spPr>
          <a:xfrm>
            <a:off x="988560" y="4584600"/>
            <a:ext cx="1335240" cy="130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1972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 1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3" name="TextBox 15"/>
          <p:cNvSpPr/>
          <p:nvPr/>
        </p:nvSpPr>
        <p:spPr>
          <a:xfrm>
            <a:off x="91440" y="6629400"/>
            <a:ext cx="1353240" cy="24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  <a:ea typeface="DejaVu Sans"/>
              </a:rPr>
              <a:t>Source: Fortune 500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4" name="TextBox 16"/>
          <p:cNvSpPr/>
          <p:nvPr/>
        </p:nvSpPr>
        <p:spPr>
          <a:xfrm>
            <a:off x="10973520" y="6629400"/>
            <a:ext cx="1123200" cy="24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  <a:ea typeface="DejaVu Sans"/>
              </a:rPr>
              <a:t>gapminder.org/7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5" name=""/>
          <p:cNvSpPr/>
          <p:nvPr/>
        </p:nvSpPr>
        <p:spPr>
          <a:xfrm>
            <a:off x="1121760" y="6065640"/>
            <a:ext cx="9945360" cy="3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-51480" bIns="-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16" name=""/>
          <p:cNvSpPr/>
          <p:nvPr/>
        </p:nvSpPr>
        <p:spPr>
          <a:xfrm>
            <a:off x="112176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17" name=""/>
          <p:cNvSpPr/>
          <p:nvPr/>
        </p:nvSpPr>
        <p:spPr>
          <a:xfrm>
            <a:off x="801000" y="6171480"/>
            <a:ext cx="70488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1970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8" name=""/>
          <p:cNvSpPr/>
          <p:nvPr/>
        </p:nvSpPr>
        <p:spPr>
          <a:xfrm>
            <a:off x="293004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19" name=""/>
          <p:cNvSpPr/>
          <p:nvPr/>
        </p:nvSpPr>
        <p:spPr>
          <a:xfrm>
            <a:off x="2580840" y="6171480"/>
            <a:ext cx="74952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1980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0" name=""/>
          <p:cNvSpPr/>
          <p:nvPr/>
        </p:nvSpPr>
        <p:spPr>
          <a:xfrm>
            <a:off x="473832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21" name=""/>
          <p:cNvSpPr/>
          <p:nvPr/>
        </p:nvSpPr>
        <p:spPr>
          <a:xfrm>
            <a:off x="4399920" y="6171480"/>
            <a:ext cx="73368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1990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2" name=""/>
          <p:cNvSpPr/>
          <p:nvPr/>
        </p:nvSpPr>
        <p:spPr>
          <a:xfrm>
            <a:off x="654624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23" name=""/>
          <p:cNvSpPr/>
          <p:nvPr/>
        </p:nvSpPr>
        <p:spPr>
          <a:xfrm>
            <a:off x="6179400" y="6171480"/>
            <a:ext cx="81864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2000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4" name=""/>
          <p:cNvSpPr/>
          <p:nvPr/>
        </p:nvSpPr>
        <p:spPr>
          <a:xfrm>
            <a:off x="835452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25" name=""/>
          <p:cNvSpPr/>
          <p:nvPr/>
        </p:nvSpPr>
        <p:spPr>
          <a:xfrm>
            <a:off x="8011440" y="6171480"/>
            <a:ext cx="74448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2010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6" name=""/>
          <p:cNvSpPr/>
          <p:nvPr/>
        </p:nvSpPr>
        <p:spPr>
          <a:xfrm>
            <a:off x="1016316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27" name=""/>
          <p:cNvSpPr/>
          <p:nvPr/>
        </p:nvSpPr>
        <p:spPr>
          <a:xfrm>
            <a:off x="9804240" y="6171480"/>
            <a:ext cx="79956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2020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8" name="Rectangle 7"/>
          <p:cNvSpPr/>
          <p:nvPr/>
        </p:nvSpPr>
        <p:spPr>
          <a:xfrm>
            <a:off x="1620000" y="5963040"/>
            <a:ext cx="221400" cy="107280"/>
          </a:xfrm>
          <a:prstGeom prst="rect">
            <a:avLst/>
          </a:prstGeom>
          <a:solidFill>
            <a:srgbClr val="05b05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SE" sz="1800" strike="noStrike" u="none">
              <a:solidFill>
                <a:schemeClr val="lt1"/>
              </a:solidFill>
              <a:effectLst/>
              <a:uFillTx/>
              <a:latin typeface="Calibri"/>
              <a:ea typeface="DejaVu Sans"/>
            </a:endParaRPr>
          </a:p>
        </p:txBody>
      </p:sp>
      <p:grpSp>
        <p:nvGrpSpPr>
          <p:cNvPr id="129" name="Group 3"/>
          <p:cNvGrpSpPr/>
          <p:nvPr/>
        </p:nvGrpSpPr>
        <p:grpSpPr>
          <a:xfrm>
            <a:off x="2531520" y="1814400"/>
            <a:ext cx="7108920" cy="4188240"/>
            <a:chOff x="2531520" y="1814400"/>
            <a:chExt cx="7108920" cy="4188240"/>
          </a:xfrm>
        </p:grpSpPr>
        <p:pic>
          <p:nvPicPr>
            <p:cNvPr id="130" name="Picture 1" descr=""/>
            <p:cNvPicPr/>
            <p:nvPr/>
          </p:nvPicPr>
          <p:blipFill>
            <a:blip r:embed="rId1"/>
            <a:srcRect l="11063" t="2922" r="8375" b="37431"/>
            <a:stretch/>
          </p:blipFill>
          <p:spPr>
            <a:xfrm>
              <a:off x="2531520" y="1814400"/>
              <a:ext cx="7108920" cy="4163400"/>
            </a:xfrm>
            <a:prstGeom prst="rect">
              <a:avLst/>
            </a:prstGeom>
            <a:noFill/>
            <a:ln w="0">
              <a:noFill/>
            </a:ln>
          </p:spPr>
        </p:pic>
        <p:sp>
          <p:nvSpPr>
            <p:cNvPr id="131" name="TextBox 17"/>
            <p:cNvSpPr/>
            <p:nvPr/>
          </p:nvSpPr>
          <p:spPr>
            <a:xfrm>
              <a:off x="3647880" y="4936680"/>
              <a:ext cx="5288040" cy="1065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 anchorCtr="1">
              <a:spAutoFit/>
            </a:bodyPr>
            <a:p>
              <a:pPr algn="r" defTabSz="914400">
                <a:lnSpc>
                  <a:spcPct val="100000"/>
                </a:lnSpc>
              </a:pPr>
              <a:r>
                <a:rPr b="0" lang="en-GB" sz="4400" strike="noStrike" u="none">
                  <a:solidFill>
                    <a:schemeClr val="lt1"/>
                  </a:solidFill>
                  <a:effectLst/>
                  <a:uFillTx/>
                  <a:latin typeface="Rubik Light"/>
                  <a:ea typeface="DejaVu Sans"/>
                </a:rPr>
                <a:t>Katharine Graham</a:t>
              </a:r>
              <a:endParaRPr b="0" lang="en-US" sz="4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  <a:p>
              <a:pPr algn="r" defTabSz="914400">
                <a:lnSpc>
                  <a:spcPct val="100000"/>
                </a:lnSpc>
              </a:pPr>
              <a:r>
                <a:rPr b="0" lang="en-GB" sz="2000" strike="noStrike" u="none">
                  <a:solidFill>
                    <a:schemeClr val="lt1"/>
                  </a:solidFill>
                  <a:effectLst/>
                  <a:uFillTx/>
                  <a:latin typeface="Rubik Light"/>
                  <a:ea typeface="DejaVu Sans"/>
                </a:rPr>
                <a:t>Publisher of The Washington Post</a:t>
              </a:r>
              <a:endParaRPr b="0" lang="en-US" sz="20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4" dur="indefinite" restart="never" nodeType="tmRoot">
          <p:childTnLst>
            <p:seq>
              <p:cTn id="25" dur="indefinite" nodeType="mainSeq">
                <p:childTnLst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0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"/>
          <p:cNvSpPr/>
          <p:nvPr/>
        </p:nvSpPr>
        <p:spPr>
          <a:xfrm>
            <a:off x="1302480" y="2057040"/>
            <a:ext cx="9764280" cy="4008240"/>
          </a:xfrm>
          <a:custGeom>
            <a:avLst/>
            <a:gdLst>
              <a:gd name="textAreaLeft" fmla="*/ 0 w 9764280"/>
              <a:gd name="textAreaRight" fmla="*/ 9764640 w 9764280"/>
              <a:gd name="textAreaTop" fmla="*/ 0 h 4008240"/>
              <a:gd name="textAreaBottom" fmla="*/ 4008600 h 4008240"/>
            </a:gdLst>
            <a:ahLst/>
            <a:rect l="textAreaLeft" t="textAreaTop" r="textAreaRight" b="textAreaBottom"/>
            <a:pathLst>
              <a:path w="27124" h="11135">
                <a:moveTo>
                  <a:pt x="502" y="10933"/>
                </a:moveTo>
                <a:lnTo>
                  <a:pt x="1005" y="10730"/>
                </a:lnTo>
                <a:lnTo>
                  <a:pt x="1507" y="10730"/>
                </a:lnTo>
                <a:lnTo>
                  <a:pt x="2009" y="10730"/>
                </a:lnTo>
                <a:lnTo>
                  <a:pt x="2512" y="10730"/>
                </a:lnTo>
                <a:lnTo>
                  <a:pt x="3014" y="10730"/>
                </a:lnTo>
                <a:lnTo>
                  <a:pt x="3516" y="10730"/>
                </a:lnTo>
                <a:lnTo>
                  <a:pt x="4019" y="10730"/>
                </a:lnTo>
                <a:lnTo>
                  <a:pt x="4521" y="10730"/>
                </a:lnTo>
                <a:lnTo>
                  <a:pt x="5023" y="10730"/>
                </a:lnTo>
                <a:lnTo>
                  <a:pt x="5526" y="10730"/>
                </a:lnTo>
                <a:lnTo>
                  <a:pt x="6028" y="10730"/>
                </a:lnTo>
                <a:lnTo>
                  <a:pt x="6530" y="10730"/>
                </a:lnTo>
                <a:lnTo>
                  <a:pt x="7033" y="10730"/>
                </a:lnTo>
                <a:lnTo>
                  <a:pt x="7535" y="10528"/>
                </a:lnTo>
                <a:lnTo>
                  <a:pt x="8037" y="10528"/>
                </a:lnTo>
                <a:lnTo>
                  <a:pt x="8539" y="10528"/>
                </a:lnTo>
                <a:lnTo>
                  <a:pt x="9042" y="10528"/>
                </a:lnTo>
                <a:lnTo>
                  <a:pt x="9544" y="10528"/>
                </a:lnTo>
                <a:lnTo>
                  <a:pt x="10046" y="10528"/>
                </a:lnTo>
                <a:lnTo>
                  <a:pt x="10549" y="10730"/>
                </a:lnTo>
                <a:lnTo>
                  <a:pt x="11051" y="10730"/>
                </a:lnTo>
                <a:lnTo>
                  <a:pt x="11553" y="11135"/>
                </a:lnTo>
                <a:lnTo>
                  <a:pt x="12056" y="10933"/>
                </a:lnTo>
                <a:lnTo>
                  <a:pt x="12558" y="10730"/>
                </a:lnTo>
                <a:lnTo>
                  <a:pt x="13060" y="10730"/>
                </a:lnTo>
                <a:lnTo>
                  <a:pt x="13563" y="10730"/>
                </a:lnTo>
                <a:lnTo>
                  <a:pt x="14065" y="10730"/>
                </a:lnTo>
                <a:lnTo>
                  <a:pt x="14567" y="10730"/>
                </a:lnTo>
                <a:lnTo>
                  <a:pt x="15069" y="10528"/>
                </a:lnTo>
                <a:lnTo>
                  <a:pt x="15571" y="9718"/>
                </a:lnTo>
                <a:lnTo>
                  <a:pt x="16073" y="9718"/>
                </a:lnTo>
                <a:lnTo>
                  <a:pt x="16576" y="9515"/>
                </a:lnTo>
                <a:lnTo>
                  <a:pt x="17078" y="9314"/>
                </a:lnTo>
                <a:lnTo>
                  <a:pt x="17580" y="9110"/>
                </a:lnTo>
                <a:lnTo>
                  <a:pt x="18083" y="8504"/>
                </a:lnTo>
                <a:lnTo>
                  <a:pt x="18585" y="8705"/>
                </a:lnTo>
                <a:lnTo>
                  <a:pt x="19087" y="8099"/>
                </a:lnTo>
                <a:lnTo>
                  <a:pt x="19589" y="8099"/>
                </a:lnTo>
                <a:lnTo>
                  <a:pt x="20092" y="8705"/>
                </a:lnTo>
                <a:lnTo>
                  <a:pt x="20594" y="7491"/>
                </a:lnTo>
                <a:lnTo>
                  <a:pt x="21096" y="7086"/>
                </a:lnTo>
                <a:lnTo>
                  <a:pt x="21599" y="6276"/>
                </a:lnTo>
                <a:lnTo>
                  <a:pt x="22101" y="6276"/>
                </a:lnTo>
                <a:lnTo>
                  <a:pt x="22603" y="6884"/>
                </a:lnTo>
                <a:lnTo>
                  <a:pt x="23106" y="4658"/>
                </a:lnTo>
                <a:lnTo>
                  <a:pt x="23608" y="6276"/>
                </a:lnTo>
                <a:lnTo>
                  <a:pt x="24110" y="4454"/>
                </a:lnTo>
                <a:lnTo>
                  <a:pt x="24613" y="3644"/>
                </a:lnTo>
                <a:lnTo>
                  <a:pt x="25115" y="2835"/>
                </a:lnTo>
                <a:lnTo>
                  <a:pt x="25617" y="2228"/>
                </a:lnTo>
                <a:lnTo>
                  <a:pt x="26120" y="608"/>
                </a:lnTo>
                <a:lnTo>
                  <a:pt x="26622" y="608"/>
                </a:lnTo>
                <a:lnTo>
                  <a:pt x="27124" y="0"/>
                </a:lnTo>
                <a:lnTo>
                  <a:pt x="27124" y="11135"/>
                </a:lnTo>
                <a:lnTo>
                  <a:pt x="11553" y="11135"/>
                </a:lnTo>
                <a:lnTo>
                  <a:pt x="0" y="11135"/>
                </a:lnTo>
                <a:lnTo>
                  <a:pt x="502" y="10933"/>
                </a:lnTo>
                <a:close/>
              </a:path>
            </a:pathLst>
          </a:custGeom>
          <a:solidFill>
            <a:srgbClr val="c5e0b4">
              <a:alpha val="8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3" name="TextBox 1"/>
          <p:cNvSpPr/>
          <p:nvPr/>
        </p:nvSpPr>
        <p:spPr>
          <a:xfrm>
            <a:off x="914400" y="365760"/>
            <a:ext cx="3669840" cy="761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Female CEOs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4" name="TextBox 3"/>
          <p:cNvSpPr/>
          <p:nvPr/>
        </p:nvSpPr>
        <p:spPr>
          <a:xfrm>
            <a:off x="988560" y="4584600"/>
            <a:ext cx="1335240" cy="130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1972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 1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5" name="TextBox 5"/>
          <p:cNvSpPr/>
          <p:nvPr/>
        </p:nvSpPr>
        <p:spPr>
          <a:xfrm>
            <a:off x="91440" y="6629400"/>
            <a:ext cx="1353240" cy="24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  <a:ea typeface="DejaVu Sans"/>
              </a:rPr>
              <a:t>Source: Fortune 500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6" name="TextBox 6"/>
          <p:cNvSpPr/>
          <p:nvPr/>
        </p:nvSpPr>
        <p:spPr>
          <a:xfrm>
            <a:off x="10973520" y="6629400"/>
            <a:ext cx="1123200" cy="24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  <a:ea typeface="DejaVu Sans"/>
              </a:rPr>
              <a:t>gapminder.org/7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7" name=""/>
          <p:cNvSpPr/>
          <p:nvPr/>
        </p:nvSpPr>
        <p:spPr>
          <a:xfrm>
            <a:off x="1121760" y="2057040"/>
            <a:ext cx="9945000" cy="4008240"/>
          </a:xfrm>
          <a:custGeom>
            <a:avLst/>
            <a:gdLst>
              <a:gd name="textAreaLeft" fmla="*/ 0 w 9945000"/>
              <a:gd name="textAreaRight" fmla="*/ 9945360 w 9945000"/>
              <a:gd name="textAreaTop" fmla="*/ 0 h 4008240"/>
              <a:gd name="textAreaBottom" fmla="*/ 4008600 h 4008240"/>
            </a:gdLst>
            <a:ahLst/>
            <a:rect l="textAreaLeft" t="textAreaTop" r="textAreaRight" b="textAreaBottom"/>
            <a:pathLst>
              <a:path fill="none" w="27626" h="11135">
                <a:moveTo>
                  <a:pt x="0" y="11135"/>
                </a:moveTo>
                <a:lnTo>
                  <a:pt x="502" y="11135"/>
                </a:lnTo>
                <a:lnTo>
                  <a:pt x="1004" y="10933"/>
                </a:lnTo>
                <a:lnTo>
                  <a:pt x="1507" y="10730"/>
                </a:lnTo>
                <a:lnTo>
                  <a:pt x="2009" y="10730"/>
                </a:lnTo>
                <a:lnTo>
                  <a:pt x="2511" y="10730"/>
                </a:lnTo>
                <a:lnTo>
                  <a:pt x="3014" y="10730"/>
                </a:lnTo>
                <a:lnTo>
                  <a:pt x="3516" y="10730"/>
                </a:lnTo>
                <a:lnTo>
                  <a:pt x="4018" y="10730"/>
                </a:lnTo>
                <a:lnTo>
                  <a:pt x="4521" y="10730"/>
                </a:lnTo>
                <a:lnTo>
                  <a:pt x="5023" y="10730"/>
                </a:lnTo>
                <a:lnTo>
                  <a:pt x="5525" y="10730"/>
                </a:lnTo>
                <a:lnTo>
                  <a:pt x="6028" y="10730"/>
                </a:lnTo>
                <a:lnTo>
                  <a:pt x="6530" y="10730"/>
                </a:lnTo>
                <a:lnTo>
                  <a:pt x="7032" y="10730"/>
                </a:lnTo>
                <a:lnTo>
                  <a:pt x="7535" y="10730"/>
                </a:lnTo>
                <a:lnTo>
                  <a:pt x="8037" y="10528"/>
                </a:lnTo>
                <a:lnTo>
                  <a:pt x="8539" y="10528"/>
                </a:lnTo>
                <a:lnTo>
                  <a:pt x="9041" y="10528"/>
                </a:lnTo>
                <a:lnTo>
                  <a:pt x="9544" y="10528"/>
                </a:lnTo>
                <a:lnTo>
                  <a:pt x="10046" y="10528"/>
                </a:lnTo>
                <a:lnTo>
                  <a:pt x="10548" y="10528"/>
                </a:lnTo>
                <a:lnTo>
                  <a:pt x="11051" y="10730"/>
                </a:lnTo>
                <a:lnTo>
                  <a:pt x="11553" y="10730"/>
                </a:lnTo>
                <a:lnTo>
                  <a:pt x="12055" y="11135"/>
                </a:lnTo>
                <a:lnTo>
                  <a:pt x="12558" y="10933"/>
                </a:lnTo>
                <a:lnTo>
                  <a:pt x="13060" y="10730"/>
                </a:lnTo>
                <a:lnTo>
                  <a:pt x="13562" y="10730"/>
                </a:lnTo>
                <a:lnTo>
                  <a:pt x="14065" y="10730"/>
                </a:lnTo>
                <a:lnTo>
                  <a:pt x="14567" y="10730"/>
                </a:lnTo>
                <a:lnTo>
                  <a:pt x="15068" y="10730"/>
                </a:lnTo>
                <a:lnTo>
                  <a:pt x="15571" y="10528"/>
                </a:lnTo>
                <a:lnTo>
                  <a:pt x="16073" y="9718"/>
                </a:lnTo>
                <a:lnTo>
                  <a:pt x="16575" y="9718"/>
                </a:lnTo>
                <a:lnTo>
                  <a:pt x="17078" y="9515"/>
                </a:lnTo>
                <a:lnTo>
                  <a:pt x="17580" y="9314"/>
                </a:lnTo>
                <a:lnTo>
                  <a:pt x="18082" y="9110"/>
                </a:lnTo>
                <a:lnTo>
                  <a:pt x="18585" y="8504"/>
                </a:lnTo>
                <a:lnTo>
                  <a:pt x="19087" y="8705"/>
                </a:lnTo>
                <a:lnTo>
                  <a:pt x="19589" y="8099"/>
                </a:lnTo>
                <a:lnTo>
                  <a:pt x="20091" y="8099"/>
                </a:lnTo>
                <a:lnTo>
                  <a:pt x="20594" y="8705"/>
                </a:lnTo>
                <a:lnTo>
                  <a:pt x="21096" y="7491"/>
                </a:lnTo>
                <a:lnTo>
                  <a:pt x="21598" y="7086"/>
                </a:lnTo>
                <a:lnTo>
                  <a:pt x="22101" y="6276"/>
                </a:lnTo>
                <a:lnTo>
                  <a:pt x="22603" y="6276"/>
                </a:lnTo>
                <a:lnTo>
                  <a:pt x="23105" y="6884"/>
                </a:lnTo>
                <a:lnTo>
                  <a:pt x="23608" y="4658"/>
                </a:lnTo>
                <a:lnTo>
                  <a:pt x="24110" y="6276"/>
                </a:lnTo>
                <a:lnTo>
                  <a:pt x="24612" y="4454"/>
                </a:lnTo>
                <a:lnTo>
                  <a:pt x="25115" y="3644"/>
                </a:lnTo>
                <a:lnTo>
                  <a:pt x="25617" y="2835"/>
                </a:lnTo>
                <a:lnTo>
                  <a:pt x="26119" y="2228"/>
                </a:lnTo>
                <a:lnTo>
                  <a:pt x="26622" y="608"/>
                </a:lnTo>
                <a:lnTo>
                  <a:pt x="27124" y="608"/>
                </a:lnTo>
                <a:lnTo>
                  <a:pt x="27626" y="0"/>
                </a:lnTo>
              </a:path>
            </a:pathLst>
          </a:custGeom>
          <a:noFill/>
          <a:ln w="104760">
            <a:solidFill>
              <a:srgbClr val="05b05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142200" rIns="142200" tIns="97200" bIns="972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8" name=""/>
          <p:cNvSpPr/>
          <p:nvPr/>
        </p:nvSpPr>
        <p:spPr>
          <a:xfrm>
            <a:off x="-201600" y="1271880"/>
            <a:ext cx="5714640" cy="500004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39" name=""/>
          <p:cNvSpPr/>
          <p:nvPr/>
        </p:nvSpPr>
        <p:spPr>
          <a:xfrm>
            <a:off x="5486400" y="1271880"/>
            <a:ext cx="5714640" cy="500004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40" name="TextBox 4"/>
          <p:cNvSpPr/>
          <p:nvPr/>
        </p:nvSpPr>
        <p:spPr>
          <a:xfrm>
            <a:off x="9971280" y="821880"/>
            <a:ext cx="1481760" cy="130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2025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 55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1" name=""/>
          <p:cNvSpPr/>
          <p:nvPr/>
        </p:nvSpPr>
        <p:spPr>
          <a:xfrm>
            <a:off x="1121760" y="6065640"/>
            <a:ext cx="9945360" cy="3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-51480" bIns="-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42" name=""/>
          <p:cNvSpPr/>
          <p:nvPr/>
        </p:nvSpPr>
        <p:spPr>
          <a:xfrm>
            <a:off x="112176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43" name=""/>
          <p:cNvSpPr/>
          <p:nvPr/>
        </p:nvSpPr>
        <p:spPr>
          <a:xfrm>
            <a:off x="801000" y="6171480"/>
            <a:ext cx="70488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1970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4" name=""/>
          <p:cNvSpPr/>
          <p:nvPr/>
        </p:nvSpPr>
        <p:spPr>
          <a:xfrm>
            <a:off x="293004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45" name=""/>
          <p:cNvSpPr/>
          <p:nvPr/>
        </p:nvSpPr>
        <p:spPr>
          <a:xfrm>
            <a:off x="2580840" y="6171480"/>
            <a:ext cx="74952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1980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6" name=""/>
          <p:cNvSpPr/>
          <p:nvPr/>
        </p:nvSpPr>
        <p:spPr>
          <a:xfrm>
            <a:off x="473832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47" name=""/>
          <p:cNvSpPr/>
          <p:nvPr/>
        </p:nvSpPr>
        <p:spPr>
          <a:xfrm>
            <a:off x="4399920" y="6171480"/>
            <a:ext cx="73368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1990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8" name=""/>
          <p:cNvSpPr/>
          <p:nvPr/>
        </p:nvSpPr>
        <p:spPr>
          <a:xfrm>
            <a:off x="654624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49" name=""/>
          <p:cNvSpPr/>
          <p:nvPr/>
        </p:nvSpPr>
        <p:spPr>
          <a:xfrm>
            <a:off x="6179400" y="6171480"/>
            <a:ext cx="81864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2000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0" name=""/>
          <p:cNvSpPr/>
          <p:nvPr/>
        </p:nvSpPr>
        <p:spPr>
          <a:xfrm>
            <a:off x="835452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51" name=""/>
          <p:cNvSpPr/>
          <p:nvPr/>
        </p:nvSpPr>
        <p:spPr>
          <a:xfrm>
            <a:off x="8011440" y="6171480"/>
            <a:ext cx="74448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2010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2" name=""/>
          <p:cNvSpPr/>
          <p:nvPr/>
        </p:nvSpPr>
        <p:spPr>
          <a:xfrm>
            <a:off x="1016316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53" name=""/>
          <p:cNvSpPr/>
          <p:nvPr/>
        </p:nvSpPr>
        <p:spPr>
          <a:xfrm>
            <a:off x="9804240" y="6171480"/>
            <a:ext cx="79956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2020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4" name="TextBox 2"/>
          <p:cNvSpPr/>
          <p:nvPr/>
        </p:nvSpPr>
        <p:spPr>
          <a:xfrm>
            <a:off x="914400" y="960120"/>
            <a:ext cx="41943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24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of richest 500 US Companies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5" name="TextBox 34"/>
          <p:cNvSpPr/>
          <p:nvPr/>
        </p:nvSpPr>
        <p:spPr>
          <a:xfrm>
            <a:off x="4552560" y="4221000"/>
            <a:ext cx="1854360" cy="1523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SE" sz="4000" strike="noStrike" u="none">
                <a:solidFill>
                  <a:schemeClr val="dk1"/>
                </a:solidFill>
                <a:effectLst/>
                <a:uFillTx/>
                <a:latin typeface="Rubik Light"/>
                <a:ea typeface="DejaVu Sans"/>
              </a:rPr>
              <a:t>1994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en-SE" sz="5400" strike="noStrike" u="none">
                <a:solidFill>
                  <a:schemeClr val="dk1"/>
                </a:solidFill>
                <a:effectLst/>
                <a:uFillTx/>
                <a:latin typeface="Rubik Medium"/>
                <a:ea typeface="DejaVu Sans"/>
              </a:rPr>
              <a:t>0</a:t>
            </a:r>
            <a:endParaRPr b="0" lang="en-US" sz="5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1" dur="indefinite" restart="never" nodeType="tmRoot">
          <p:childTnLst>
            <p:seq>
              <p:cTn id="32" dur="indefinite" nodeType="mainSeq">
                <p:childTnLst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nodeType="clickEffect" fill="hold" presetClass="exit" presetID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36" dur="125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7" dur="125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2" fill="hold">
                                          <p:stCondLst>
                                            <p:cond delay="1247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nodeType="clickEffect" fill="hold" presetClass="exit" presetID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46" dur="30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7" dur="30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6" fill="hold">
                                          <p:stCondLst>
                                            <p:cond delay="2993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nodeType="withEffect" fill="hold" presetClass="entr" presetID="1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"/>
          <p:cNvSpPr/>
          <p:nvPr/>
        </p:nvSpPr>
        <p:spPr>
          <a:xfrm>
            <a:off x="1302480" y="2057040"/>
            <a:ext cx="9764280" cy="4008240"/>
          </a:xfrm>
          <a:custGeom>
            <a:avLst/>
            <a:gdLst>
              <a:gd name="textAreaLeft" fmla="*/ 0 w 9764280"/>
              <a:gd name="textAreaRight" fmla="*/ 9764640 w 9764280"/>
              <a:gd name="textAreaTop" fmla="*/ 0 h 4008240"/>
              <a:gd name="textAreaBottom" fmla="*/ 4008600 h 4008240"/>
            </a:gdLst>
            <a:ahLst/>
            <a:rect l="textAreaLeft" t="textAreaTop" r="textAreaRight" b="textAreaBottom"/>
            <a:pathLst>
              <a:path w="27124" h="11135">
                <a:moveTo>
                  <a:pt x="502" y="10933"/>
                </a:moveTo>
                <a:lnTo>
                  <a:pt x="1005" y="10730"/>
                </a:lnTo>
                <a:lnTo>
                  <a:pt x="1507" y="10730"/>
                </a:lnTo>
                <a:lnTo>
                  <a:pt x="2009" y="10730"/>
                </a:lnTo>
                <a:lnTo>
                  <a:pt x="2512" y="10730"/>
                </a:lnTo>
                <a:lnTo>
                  <a:pt x="3014" y="10730"/>
                </a:lnTo>
                <a:lnTo>
                  <a:pt x="3516" y="10730"/>
                </a:lnTo>
                <a:lnTo>
                  <a:pt x="4019" y="10730"/>
                </a:lnTo>
                <a:lnTo>
                  <a:pt x="4521" y="10730"/>
                </a:lnTo>
                <a:lnTo>
                  <a:pt x="5023" y="10730"/>
                </a:lnTo>
                <a:lnTo>
                  <a:pt x="5526" y="10730"/>
                </a:lnTo>
                <a:lnTo>
                  <a:pt x="6028" y="10730"/>
                </a:lnTo>
                <a:lnTo>
                  <a:pt x="6530" y="10730"/>
                </a:lnTo>
                <a:lnTo>
                  <a:pt x="7033" y="10730"/>
                </a:lnTo>
                <a:lnTo>
                  <a:pt x="7535" y="10528"/>
                </a:lnTo>
                <a:lnTo>
                  <a:pt x="8037" y="10528"/>
                </a:lnTo>
                <a:lnTo>
                  <a:pt x="8539" y="10528"/>
                </a:lnTo>
                <a:lnTo>
                  <a:pt x="9042" y="10528"/>
                </a:lnTo>
                <a:lnTo>
                  <a:pt x="9544" y="10528"/>
                </a:lnTo>
                <a:lnTo>
                  <a:pt x="10046" y="10528"/>
                </a:lnTo>
                <a:lnTo>
                  <a:pt x="10549" y="10730"/>
                </a:lnTo>
                <a:lnTo>
                  <a:pt x="11051" y="10730"/>
                </a:lnTo>
                <a:lnTo>
                  <a:pt x="11553" y="11135"/>
                </a:lnTo>
                <a:lnTo>
                  <a:pt x="12056" y="10933"/>
                </a:lnTo>
                <a:lnTo>
                  <a:pt x="12558" y="10730"/>
                </a:lnTo>
                <a:lnTo>
                  <a:pt x="13060" y="10730"/>
                </a:lnTo>
                <a:lnTo>
                  <a:pt x="13563" y="10730"/>
                </a:lnTo>
                <a:lnTo>
                  <a:pt x="14065" y="10730"/>
                </a:lnTo>
                <a:lnTo>
                  <a:pt x="14567" y="10730"/>
                </a:lnTo>
                <a:lnTo>
                  <a:pt x="15069" y="10528"/>
                </a:lnTo>
                <a:lnTo>
                  <a:pt x="15571" y="9718"/>
                </a:lnTo>
                <a:lnTo>
                  <a:pt x="16073" y="9718"/>
                </a:lnTo>
                <a:lnTo>
                  <a:pt x="16576" y="9515"/>
                </a:lnTo>
                <a:lnTo>
                  <a:pt x="17078" y="9314"/>
                </a:lnTo>
                <a:lnTo>
                  <a:pt x="17580" y="9110"/>
                </a:lnTo>
                <a:lnTo>
                  <a:pt x="18083" y="8504"/>
                </a:lnTo>
                <a:lnTo>
                  <a:pt x="18585" y="8705"/>
                </a:lnTo>
                <a:lnTo>
                  <a:pt x="19087" y="8099"/>
                </a:lnTo>
                <a:lnTo>
                  <a:pt x="19589" y="8099"/>
                </a:lnTo>
                <a:lnTo>
                  <a:pt x="20092" y="8705"/>
                </a:lnTo>
                <a:lnTo>
                  <a:pt x="20594" y="7491"/>
                </a:lnTo>
                <a:lnTo>
                  <a:pt x="21096" y="7086"/>
                </a:lnTo>
                <a:lnTo>
                  <a:pt x="21599" y="6276"/>
                </a:lnTo>
                <a:lnTo>
                  <a:pt x="22101" y="6276"/>
                </a:lnTo>
                <a:lnTo>
                  <a:pt x="22603" y="6884"/>
                </a:lnTo>
                <a:lnTo>
                  <a:pt x="23106" y="4658"/>
                </a:lnTo>
                <a:lnTo>
                  <a:pt x="23608" y="6276"/>
                </a:lnTo>
                <a:lnTo>
                  <a:pt x="24110" y="4454"/>
                </a:lnTo>
                <a:lnTo>
                  <a:pt x="24613" y="3644"/>
                </a:lnTo>
                <a:lnTo>
                  <a:pt x="25115" y="2835"/>
                </a:lnTo>
                <a:lnTo>
                  <a:pt x="25617" y="2228"/>
                </a:lnTo>
                <a:lnTo>
                  <a:pt x="26120" y="608"/>
                </a:lnTo>
                <a:lnTo>
                  <a:pt x="26622" y="608"/>
                </a:lnTo>
                <a:lnTo>
                  <a:pt x="27124" y="0"/>
                </a:lnTo>
                <a:lnTo>
                  <a:pt x="27124" y="11135"/>
                </a:lnTo>
                <a:lnTo>
                  <a:pt x="11553" y="11135"/>
                </a:lnTo>
                <a:lnTo>
                  <a:pt x="0" y="11135"/>
                </a:lnTo>
                <a:lnTo>
                  <a:pt x="502" y="10933"/>
                </a:lnTo>
                <a:close/>
              </a:path>
            </a:pathLst>
          </a:custGeom>
          <a:solidFill>
            <a:srgbClr val="c5e0b4">
              <a:alpha val="8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7" name="TextBox 28"/>
          <p:cNvSpPr/>
          <p:nvPr/>
        </p:nvSpPr>
        <p:spPr>
          <a:xfrm>
            <a:off x="914400" y="365760"/>
            <a:ext cx="3669840" cy="761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Female CEOs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8" name="TextBox 29"/>
          <p:cNvSpPr/>
          <p:nvPr/>
        </p:nvSpPr>
        <p:spPr>
          <a:xfrm>
            <a:off x="914400" y="960120"/>
            <a:ext cx="41943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24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of richest 500 US Companies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9" name="TextBox 30"/>
          <p:cNvSpPr/>
          <p:nvPr/>
        </p:nvSpPr>
        <p:spPr>
          <a:xfrm>
            <a:off x="988560" y="4584600"/>
            <a:ext cx="1335240" cy="130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1972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 1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0" name="TextBox 31"/>
          <p:cNvSpPr/>
          <p:nvPr/>
        </p:nvSpPr>
        <p:spPr>
          <a:xfrm>
            <a:off x="91440" y="6629400"/>
            <a:ext cx="1353240" cy="24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  <a:ea typeface="DejaVu Sans"/>
              </a:rPr>
              <a:t>Source: Fortune 500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1" name="TextBox 32"/>
          <p:cNvSpPr/>
          <p:nvPr/>
        </p:nvSpPr>
        <p:spPr>
          <a:xfrm>
            <a:off x="10973520" y="6629400"/>
            <a:ext cx="1123200" cy="24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  <a:ea typeface="DejaVu Sans"/>
              </a:rPr>
              <a:t>gapminder.org/7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2" name="TextBox 33"/>
          <p:cNvSpPr/>
          <p:nvPr/>
        </p:nvSpPr>
        <p:spPr>
          <a:xfrm>
            <a:off x="9971280" y="821880"/>
            <a:ext cx="1481760" cy="130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2025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 55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3" name=""/>
          <p:cNvSpPr/>
          <p:nvPr/>
        </p:nvSpPr>
        <p:spPr>
          <a:xfrm>
            <a:off x="1121760" y="6065640"/>
            <a:ext cx="9945360" cy="3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-51480" bIns="-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64" name=""/>
          <p:cNvSpPr/>
          <p:nvPr/>
        </p:nvSpPr>
        <p:spPr>
          <a:xfrm>
            <a:off x="112176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65" name=""/>
          <p:cNvSpPr/>
          <p:nvPr/>
        </p:nvSpPr>
        <p:spPr>
          <a:xfrm>
            <a:off x="801000" y="6171480"/>
            <a:ext cx="70488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1970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6" name=""/>
          <p:cNvSpPr/>
          <p:nvPr/>
        </p:nvSpPr>
        <p:spPr>
          <a:xfrm>
            <a:off x="293004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67" name=""/>
          <p:cNvSpPr/>
          <p:nvPr/>
        </p:nvSpPr>
        <p:spPr>
          <a:xfrm>
            <a:off x="2580840" y="6171480"/>
            <a:ext cx="74952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1980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8" name=""/>
          <p:cNvSpPr/>
          <p:nvPr/>
        </p:nvSpPr>
        <p:spPr>
          <a:xfrm>
            <a:off x="473832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69" name=""/>
          <p:cNvSpPr/>
          <p:nvPr/>
        </p:nvSpPr>
        <p:spPr>
          <a:xfrm>
            <a:off x="4399920" y="6171480"/>
            <a:ext cx="73368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1990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0" name=""/>
          <p:cNvSpPr/>
          <p:nvPr/>
        </p:nvSpPr>
        <p:spPr>
          <a:xfrm>
            <a:off x="654624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71" name=""/>
          <p:cNvSpPr/>
          <p:nvPr/>
        </p:nvSpPr>
        <p:spPr>
          <a:xfrm>
            <a:off x="6179400" y="6171480"/>
            <a:ext cx="81864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2000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2" name=""/>
          <p:cNvSpPr/>
          <p:nvPr/>
        </p:nvSpPr>
        <p:spPr>
          <a:xfrm>
            <a:off x="835452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73" name=""/>
          <p:cNvSpPr/>
          <p:nvPr/>
        </p:nvSpPr>
        <p:spPr>
          <a:xfrm>
            <a:off x="8011440" y="6171480"/>
            <a:ext cx="74448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2010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4" name=""/>
          <p:cNvSpPr/>
          <p:nvPr/>
        </p:nvSpPr>
        <p:spPr>
          <a:xfrm>
            <a:off x="1016316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75" name=""/>
          <p:cNvSpPr/>
          <p:nvPr/>
        </p:nvSpPr>
        <p:spPr>
          <a:xfrm>
            <a:off x="9804240" y="6171480"/>
            <a:ext cx="79956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2020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6" name=""/>
          <p:cNvSpPr/>
          <p:nvPr/>
        </p:nvSpPr>
        <p:spPr>
          <a:xfrm>
            <a:off x="1121760" y="2057040"/>
            <a:ext cx="9945000" cy="4008240"/>
          </a:xfrm>
          <a:custGeom>
            <a:avLst/>
            <a:gdLst>
              <a:gd name="textAreaLeft" fmla="*/ 0 w 9945000"/>
              <a:gd name="textAreaRight" fmla="*/ 9945360 w 9945000"/>
              <a:gd name="textAreaTop" fmla="*/ 0 h 4008240"/>
              <a:gd name="textAreaBottom" fmla="*/ 4008600 h 4008240"/>
            </a:gdLst>
            <a:ahLst/>
            <a:rect l="textAreaLeft" t="textAreaTop" r="textAreaRight" b="textAreaBottom"/>
            <a:pathLst>
              <a:path fill="none" w="27626" h="11135">
                <a:moveTo>
                  <a:pt x="0" y="11135"/>
                </a:moveTo>
                <a:lnTo>
                  <a:pt x="502" y="11135"/>
                </a:lnTo>
                <a:lnTo>
                  <a:pt x="1004" y="10933"/>
                </a:lnTo>
                <a:lnTo>
                  <a:pt x="1507" y="10730"/>
                </a:lnTo>
                <a:lnTo>
                  <a:pt x="2009" y="10730"/>
                </a:lnTo>
                <a:lnTo>
                  <a:pt x="2511" y="10730"/>
                </a:lnTo>
                <a:lnTo>
                  <a:pt x="3014" y="10730"/>
                </a:lnTo>
                <a:lnTo>
                  <a:pt x="3516" y="10730"/>
                </a:lnTo>
                <a:lnTo>
                  <a:pt x="4018" y="10730"/>
                </a:lnTo>
                <a:lnTo>
                  <a:pt x="4521" y="10730"/>
                </a:lnTo>
                <a:lnTo>
                  <a:pt x="5023" y="10730"/>
                </a:lnTo>
                <a:lnTo>
                  <a:pt x="5525" y="10730"/>
                </a:lnTo>
                <a:lnTo>
                  <a:pt x="6028" y="10730"/>
                </a:lnTo>
                <a:lnTo>
                  <a:pt x="6530" y="10730"/>
                </a:lnTo>
                <a:lnTo>
                  <a:pt x="7032" y="10730"/>
                </a:lnTo>
                <a:lnTo>
                  <a:pt x="7535" y="10730"/>
                </a:lnTo>
                <a:lnTo>
                  <a:pt x="8037" y="10528"/>
                </a:lnTo>
                <a:lnTo>
                  <a:pt x="8539" y="10528"/>
                </a:lnTo>
                <a:lnTo>
                  <a:pt x="9041" y="10528"/>
                </a:lnTo>
                <a:lnTo>
                  <a:pt x="9544" y="10528"/>
                </a:lnTo>
                <a:lnTo>
                  <a:pt x="10046" y="10528"/>
                </a:lnTo>
                <a:lnTo>
                  <a:pt x="10548" y="10528"/>
                </a:lnTo>
                <a:lnTo>
                  <a:pt x="11051" y="10730"/>
                </a:lnTo>
                <a:lnTo>
                  <a:pt x="11553" y="10730"/>
                </a:lnTo>
                <a:lnTo>
                  <a:pt x="12055" y="11135"/>
                </a:lnTo>
                <a:lnTo>
                  <a:pt x="12558" y="10933"/>
                </a:lnTo>
                <a:lnTo>
                  <a:pt x="13060" y="10730"/>
                </a:lnTo>
                <a:lnTo>
                  <a:pt x="13562" y="10730"/>
                </a:lnTo>
                <a:lnTo>
                  <a:pt x="14065" y="10730"/>
                </a:lnTo>
                <a:lnTo>
                  <a:pt x="14567" y="10730"/>
                </a:lnTo>
                <a:lnTo>
                  <a:pt x="15068" y="10730"/>
                </a:lnTo>
                <a:lnTo>
                  <a:pt x="15571" y="10528"/>
                </a:lnTo>
                <a:lnTo>
                  <a:pt x="16073" y="9718"/>
                </a:lnTo>
                <a:lnTo>
                  <a:pt x="16575" y="9718"/>
                </a:lnTo>
                <a:lnTo>
                  <a:pt x="17078" y="9515"/>
                </a:lnTo>
                <a:lnTo>
                  <a:pt x="17580" y="9314"/>
                </a:lnTo>
                <a:lnTo>
                  <a:pt x="18082" y="9110"/>
                </a:lnTo>
                <a:lnTo>
                  <a:pt x="18585" y="8504"/>
                </a:lnTo>
                <a:lnTo>
                  <a:pt x="19087" y="8705"/>
                </a:lnTo>
                <a:lnTo>
                  <a:pt x="19589" y="8099"/>
                </a:lnTo>
                <a:lnTo>
                  <a:pt x="20091" y="8099"/>
                </a:lnTo>
                <a:lnTo>
                  <a:pt x="20594" y="8705"/>
                </a:lnTo>
                <a:lnTo>
                  <a:pt x="21096" y="7491"/>
                </a:lnTo>
                <a:lnTo>
                  <a:pt x="21598" y="7086"/>
                </a:lnTo>
                <a:lnTo>
                  <a:pt x="22101" y="6276"/>
                </a:lnTo>
                <a:lnTo>
                  <a:pt x="22603" y="6276"/>
                </a:lnTo>
                <a:lnTo>
                  <a:pt x="23105" y="6884"/>
                </a:lnTo>
                <a:lnTo>
                  <a:pt x="23608" y="4658"/>
                </a:lnTo>
                <a:lnTo>
                  <a:pt x="24110" y="6276"/>
                </a:lnTo>
                <a:lnTo>
                  <a:pt x="24612" y="4454"/>
                </a:lnTo>
                <a:lnTo>
                  <a:pt x="25115" y="3644"/>
                </a:lnTo>
                <a:lnTo>
                  <a:pt x="25617" y="2835"/>
                </a:lnTo>
                <a:lnTo>
                  <a:pt x="26119" y="2228"/>
                </a:lnTo>
                <a:lnTo>
                  <a:pt x="26622" y="608"/>
                </a:lnTo>
                <a:lnTo>
                  <a:pt x="27124" y="608"/>
                </a:lnTo>
                <a:lnTo>
                  <a:pt x="27626" y="0"/>
                </a:lnTo>
              </a:path>
            </a:pathLst>
          </a:custGeom>
          <a:noFill/>
          <a:ln w="104760">
            <a:solidFill>
              <a:srgbClr val="05b050"/>
            </a:solidFill>
            <a:miter/>
            <a:headEnd len="med" type="oval" w="med"/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142200" rIns="142200" tIns="97200" bIns="972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"/>
          <p:cNvSpPr/>
          <p:nvPr/>
        </p:nvSpPr>
        <p:spPr>
          <a:xfrm>
            <a:off x="1302480" y="2057040"/>
            <a:ext cx="9764280" cy="4008240"/>
          </a:xfrm>
          <a:custGeom>
            <a:avLst/>
            <a:gdLst>
              <a:gd name="textAreaLeft" fmla="*/ 0 w 9764280"/>
              <a:gd name="textAreaRight" fmla="*/ 9764640 w 9764280"/>
              <a:gd name="textAreaTop" fmla="*/ 0 h 4008240"/>
              <a:gd name="textAreaBottom" fmla="*/ 4008600 h 4008240"/>
            </a:gdLst>
            <a:ahLst/>
            <a:rect l="textAreaLeft" t="textAreaTop" r="textAreaRight" b="textAreaBottom"/>
            <a:pathLst>
              <a:path w="27124" h="11135">
                <a:moveTo>
                  <a:pt x="502" y="10933"/>
                </a:moveTo>
                <a:lnTo>
                  <a:pt x="1005" y="10730"/>
                </a:lnTo>
                <a:lnTo>
                  <a:pt x="1507" y="10730"/>
                </a:lnTo>
                <a:lnTo>
                  <a:pt x="2009" y="10730"/>
                </a:lnTo>
                <a:lnTo>
                  <a:pt x="2512" y="10730"/>
                </a:lnTo>
                <a:lnTo>
                  <a:pt x="3014" y="10730"/>
                </a:lnTo>
                <a:lnTo>
                  <a:pt x="3516" y="10730"/>
                </a:lnTo>
                <a:lnTo>
                  <a:pt x="4019" y="10730"/>
                </a:lnTo>
                <a:lnTo>
                  <a:pt x="4521" y="10730"/>
                </a:lnTo>
                <a:lnTo>
                  <a:pt x="5023" y="10730"/>
                </a:lnTo>
                <a:lnTo>
                  <a:pt x="5526" y="10730"/>
                </a:lnTo>
                <a:lnTo>
                  <a:pt x="6028" y="10730"/>
                </a:lnTo>
                <a:lnTo>
                  <a:pt x="6530" y="10730"/>
                </a:lnTo>
                <a:lnTo>
                  <a:pt x="7033" y="10730"/>
                </a:lnTo>
                <a:lnTo>
                  <a:pt x="7535" y="10528"/>
                </a:lnTo>
                <a:lnTo>
                  <a:pt x="8037" y="10528"/>
                </a:lnTo>
                <a:lnTo>
                  <a:pt x="8539" y="10528"/>
                </a:lnTo>
                <a:lnTo>
                  <a:pt x="9042" y="10528"/>
                </a:lnTo>
                <a:lnTo>
                  <a:pt x="9544" y="10528"/>
                </a:lnTo>
                <a:lnTo>
                  <a:pt x="10046" y="10528"/>
                </a:lnTo>
                <a:lnTo>
                  <a:pt x="10549" y="10730"/>
                </a:lnTo>
                <a:lnTo>
                  <a:pt x="11051" y="10730"/>
                </a:lnTo>
                <a:lnTo>
                  <a:pt x="11553" y="11135"/>
                </a:lnTo>
                <a:lnTo>
                  <a:pt x="12056" y="10933"/>
                </a:lnTo>
                <a:lnTo>
                  <a:pt x="12558" y="10730"/>
                </a:lnTo>
                <a:lnTo>
                  <a:pt x="13060" y="10730"/>
                </a:lnTo>
                <a:lnTo>
                  <a:pt x="13563" y="10730"/>
                </a:lnTo>
                <a:lnTo>
                  <a:pt x="14065" y="10730"/>
                </a:lnTo>
                <a:lnTo>
                  <a:pt x="14567" y="10730"/>
                </a:lnTo>
                <a:lnTo>
                  <a:pt x="15069" y="10528"/>
                </a:lnTo>
                <a:lnTo>
                  <a:pt x="15571" y="9718"/>
                </a:lnTo>
                <a:lnTo>
                  <a:pt x="16073" y="9718"/>
                </a:lnTo>
                <a:lnTo>
                  <a:pt x="16576" y="9515"/>
                </a:lnTo>
                <a:lnTo>
                  <a:pt x="17078" y="9314"/>
                </a:lnTo>
                <a:lnTo>
                  <a:pt x="17580" y="9110"/>
                </a:lnTo>
                <a:lnTo>
                  <a:pt x="18083" y="8504"/>
                </a:lnTo>
                <a:lnTo>
                  <a:pt x="18585" y="8705"/>
                </a:lnTo>
                <a:lnTo>
                  <a:pt x="19087" y="8099"/>
                </a:lnTo>
                <a:lnTo>
                  <a:pt x="19589" y="8099"/>
                </a:lnTo>
                <a:lnTo>
                  <a:pt x="20092" y="8705"/>
                </a:lnTo>
                <a:lnTo>
                  <a:pt x="20594" y="7491"/>
                </a:lnTo>
                <a:lnTo>
                  <a:pt x="21096" y="7086"/>
                </a:lnTo>
                <a:lnTo>
                  <a:pt x="21599" y="6276"/>
                </a:lnTo>
                <a:lnTo>
                  <a:pt x="22101" y="6276"/>
                </a:lnTo>
                <a:lnTo>
                  <a:pt x="22603" y="6884"/>
                </a:lnTo>
                <a:lnTo>
                  <a:pt x="23106" y="4658"/>
                </a:lnTo>
                <a:lnTo>
                  <a:pt x="23608" y="6276"/>
                </a:lnTo>
                <a:lnTo>
                  <a:pt x="24110" y="4454"/>
                </a:lnTo>
                <a:lnTo>
                  <a:pt x="24613" y="3644"/>
                </a:lnTo>
                <a:lnTo>
                  <a:pt x="25115" y="2835"/>
                </a:lnTo>
                <a:lnTo>
                  <a:pt x="25617" y="2228"/>
                </a:lnTo>
                <a:lnTo>
                  <a:pt x="26120" y="608"/>
                </a:lnTo>
                <a:lnTo>
                  <a:pt x="26622" y="608"/>
                </a:lnTo>
                <a:lnTo>
                  <a:pt x="27124" y="0"/>
                </a:lnTo>
                <a:lnTo>
                  <a:pt x="27124" y="11135"/>
                </a:lnTo>
                <a:lnTo>
                  <a:pt x="11553" y="11135"/>
                </a:lnTo>
                <a:lnTo>
                  <a:pt x="0" y="11135"/>
                </a:lnTo>
                <a:lnTo>
                  <a:pt x="502" y="10933"/>
                </a:lnTo>
                <a:close/>
              </a:path>
            </a:pathLst>
          </a:custGeom>
          <a:solidFill>
            <a:srgbClr val="c5e0b4">
              <a:alpha val="8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8" name="TextBox 8"/>
          <p:cNvSpPr/>
          <p:nvPr/>
        </p:nvSpPr>
        <p:spPr>
          <a:xfrm>
            <a:off x="914400" y="365760"/>
            <a:ext cx="3669840" cy="761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Female CEOs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9" name="TextBox 9"/>
          <p:cNvSpPr/>
          <p:nvPr/>
        </p:nvSpPr>
        <p:spPr>
          <a:xfrm>
            <a:off x="914400" y="960120"/>
            <a:ext cx="41943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24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of richest 500 US Companies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0" name="TextBox 10"/>
          <p:cNvSpPr/>
          <p:nvPr/>
        </p:nvSpPr>
        <p:spPr>
          <a:xfrm>
            <a:off x="988560" y="4584600"/>
            <a:ext cx="1335240" cy="130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1972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 1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1" name="TextBox 12"/>
          <p:cNvSpPr/>
          <p:nvPr/>
        </p:nvSpPr>
        <p:spPr>
          <a:xfrm>
            <a:off x="91440" y="6629400"/>
            <a:ext cx="1353240" cy="24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  <a:ea typeface="DejaVu Sans"/>
              </a:rPr>
              <a:t>Source: Fortune 500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2" name="TextBox 13"/>
          <p:cNvSpPr/>
          <p:nvPr/>
        </p:nvSpPr>
        <p:spPr>
          <a:xfrm>
            <a:off x="10973520" y="6629400"/>
            <a:ext cx="1123200" cy="24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  <a:ea typeface="DejaVu Sans"/>
              </a:rPr>
              <a:t>gapminder.org/7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3" name="TextBox 18"/>
          <p:cNvSpPr/>
          <p:nvPr/>
        </p:nvSpPr>
        <p:spPr>
          <a:xfrm>
            <a:off x="9971280" y="821880"/>
            <a:ext cx="1481760" cy="130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2025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 55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4" name=""/>
          <p:cNvSpPr/>
          <p:nvPr/>
        </p:nvSpPr>
        <p:spPr>
          <a:xfrm>
            <a:off x="1121760" y="6065640"/>
            <a:ext cx="9945360" cy="3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-51480" bIns="-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85" name=""/>
          <p:cNvSpPr/>
          <p:nvPr/>
        </p:nvSpPr>
        <p:spPr>
          <a:xfrm>
            <a:off x="112176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86" name=""/>
          <p:cNvSpPr/>
          <p:nvPr/>
        </p:nvSpPr>
        <p:spPr>
          <a:xfrm>
            <a:off x="801000" y="6171480"/>
            <a:ext cx="70488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1970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7" name=""/>
          <p:cNvSpPr/>
          <p:nvPr/>
        </p:nvSpPr>
        <p:spPr>
          <a:xfrm>
            <a:off x="293004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88" name=""/>
          <p:cNvSpPr/>
          <p:nvPr/>
        </p:nvSpPr>
        <p:spPr>
          <a:xfrm>
            <a:off x="2580840" y="6171480"/>
            <a:ext cx="74952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1980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9" name=""/>
          <p:cNvSpPr/>
          <p:nvPr/>
        </p:nvSpPr>
        <p:spPr>
          <a:xfrm>
            <a:off x="473832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90" name=""/>
          <p:cNvSpPr/>
          <p:nvPr/>
        </p:nvSpPr>
        <p:spPr>
          <a:xfrm>
            <a:off x="4399920" y="6171480"/>
            <a:ext cx="73368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1990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1" name=""/>
          <p:cNvSpPr/>
          <p:nvPr/>
        </p:nvSpPr>
        <p:spPr>
          <a:xfrm>
            <a:off x="654624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92" name=""/>
          <p:cNvSpPr/>
          <p:nvPr/>
        </p:nvSpPr>
        <p:spPr>
          <a:xfrm>
            <a:off x="6179400" y="6171480"/>
            <a:ext cx="81864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2000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3" name=""/>
          <p:cNvSpPr/>
          <p:nvPr/>
        </p:nvSpPr>
        <p:spPr>
          <a:xfrm>
            <a:off x="835452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94" name=""/>
          <p:cNvSpPr/>
          <p:nvPr/>
        </p:nvSpPr>
        <p:spPr>
          <a:xfrm>
            <a:off x="8011440" y="6171480"/>
            <a:ext cx="74448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2010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5" name=""/>
          <p:cNvSpPr/>
          <p:nvPr/>
        </p:nvSpPr>
        <p:spPr>
          <a:xfrm>
            <a:off x="1016316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196" name=""/>
          <p:cNvSpPr/>
          <p:nvPr/>
        </p:nvSpPr>
        <p:spPr>
          <a:xfrm>
            <a:off x="9804240" y="6171480"/>
            <a:ext cx="79956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2020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7" name="Rounded Rectangle 1"/>
          <p:cNvSpPr/>
          <p:nvPr/>
        </p:nvSpPr>
        <p:spPr>
          <a:xfrm>
            <a:off x="3448440" y="2542320"/>
            <a:ext cx="5222160" cy="1765440"/>
          </a:xfrm>
          <a:prstGeom prst="roundRect">
            <a:avLst>
              <a:gd name="adj" fmla="val 16667"/>
            </a:avLst>
          </a:prstGeom>
          <a:solidFill>
            <a:srgbClr val="ffca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GB" sz="2400" strike="noStrike" u="none">
                <a:solidFill>
                  <a:schemeClr val="lt1"/>
                </a:solidFill>
                <a:effectLst/>
                <a:uFillTx/>
                <a:latin typeface="Rubik Light"/>
                <a:ea typeface="DejaVu Sans"/>
              </a:rPr>
              <a:t>More info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en-GB" sz="4000" strike="noStrike" u="none">
                <a:solidFill>
                  <a:schemeClr val="lt1"/>
                </a:solidFill>
                <a:effectLst/>
                <a:uFillTx/>
                <a:latin typeface="Rubik Medium"/>
                <a:ea typeface="DejaVu Sans"/>
              </a:rPr>
              <a:t>g</a:t>
            </a:r>
            <a:r>
              <a:rPr b="0" lang="en-SE" sz="4000" strike="noStrike" u="none">
                <a:solidFill>
                  <a:schemeClr val="lt1"/>
                </a:solidFill>
                <a:effectLst/>
                <a:uFillTx/>
                <a:latin typeface="Rubik Medium"/>
                <a:ea typeface="DejaVu Sans"/>
              </a:rPr>
              <a:t>apminder.org/7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8" name=""/>
          <p:cNvSpPr/>
          <p:nvPr/>
        </p:nvSpPr>
        <p:spPr>
          <a:xfrm>
            <a:off x="1121760" y="2057040"/>
            <a:ext cx="9945000" cy="4008240"/>
          </a:xfrm>
          <a:custGeom>
            <a:avLst/>
            <a:gdLst>
              <a:gd name="textAreaLeft" fmla="*/ 0 w 9945000"/>
              <a:gd name="textAreaRight" fmla="*/ 9945360 w 9945000"/>
              <a:gd name="textAreaTop" fmla="*/ 0 h 4008240"/>
              <a:gd name="textAreaBottom" fmla="*/ 4008600 h 4008240"/>
            </a:gdLst>
            <a:ahLst/>
            <a:rect l="textAreaLeft" t="textAreaTop" r="textAreaRight" b="textAreaBottom"/>
            <a:pathLst>
              <a:path fill="none" w="27626" h="11135">
                <a:moveTo>
                  <a:pt x="0" y="11135"/>
                </a:moveTo>
                <a:lnTo>
                  <a:pt x="502" y="11135"/>
                </a:lnTo>
                <a:lnTo>
                  <a:pt x="1004" y="10933"/>
                </a:lnTo>
                <a:lnTo>
                  <a:pt x="1507" y="10730"/>
                </a:lnTo>
                <a:lnTo>
                  <a:pt x="2009" y="10730"/>
                </a:lnTo>
                <a:lnTo>
                  <a:pt x="2511" y="10730"/>
                </a:lnTo>
                <a:lnTo>
                  <a:pt x="3014" y="10730"/>
                </a:lnTo>
                <a:lnTo>
                  <a:pt x="3516" y="10730"/>
                </a:lnTo>
                <a:lnTo>
                  <a:pt x="4018" y="10730"/>
                </a:lnTo>
                <a:lnTo>
                  <a:pt x="4521" y="10730"/>
                </a:lnTo>
                <a:lnTo>
                  <a:pt x="5023" y="10730"/>
                </a:lnTo>
                <a:lnTo>
                  <a:pt x="5525" y="10730"/>
                </a:lnTo>
                <a:lnTo>
                  <a:pt x="6028" y="10730"/>
                </a:lnTo>
                <a:lnTo>
                  <a:pt x="6530" y="10730"/>
                </a:lnTo>
                <a:lnTo>
                  <a:pt x="7032" y="10730"/>
                </a:lnTo>
                <a:lnTo>
                  <a:pt x="7535" y="10730"/>
                </a:lnTo>
                <a:lnTo>
                  <a:pt x="8037" y="10528"/>
                </a:lnTo>
                <a:lnTo>
                  <a:pt x="8539" y="10528"/>
                </a:lnTo>
                <a:lnTo>
                  <a:pt x="9041" y="10528"/>
                </a:lnTo>
                <a:lnTo>
                  <a:pt x="9544" y="10528"/>
                </a:lnTo>
                <a:lnTo>
                  <a:pt x="10046" y="10528"/>
                </a:lnTo>
                <a:lnTo>
                  <a:pt x="10548" y="10528"/>
                </a:lnTo>
                <a:lnTo>
                  <a:pt x="11051" y="10730"/>
                </a:lnTo>
                <a:lnTo>
                  <a:pt x="11553" y="10730"/>
                </a:lnTo>
                <a:lnTo>
                  <a:pt x="12055" y="11135"/>
                </a:lnTo>
                <a:lnTo>
                  <a:pt x="12558" y="10933"/>
                </a:lnTo>
                <a:lnTo>
                  <a:pt x="13060" y="10730"/>
                </a:lnTo>
                <a:lnTo>
                  <a:pt x="13562" y="10730"/>
                </a:lnTo>
                <a:lnTo>
                  <a:pt x="14065" y="10730"/>
                </a:lnTo>
                <a:lnTo>
                  <a:pt x="14567" y="10730"/>
                </a:lnTo>
                <a:lnTo>
                  <a:pt x="15068" y="10730"/>
                </a:lnTo>
                <a:lnTo>
                  <a:pt x="15571" y="10528"/>
                </a:lnTo>
                <a:lnTo>
                  <a:pt x="16073" y="9718"/>
                </a:lnTo>
                <a:lnTo>
                  <a:pt x="16575" y="9718"/>
                </a:lnTo>
                <a:lnTo>
                  <a:pt x="17078" y="9515"/>
                </a:lnTo>
                <a:lnTo>
                  <a:pt x="17580" y="9314"/>
                </a:lnTo>
                <a:lnTo>
                  <a:pt x="18082" y="9110"/>
                </a:lnTo>
                <a:lnTo>
                  <a:pt x="18585" y="8504"/>
                </a:lnTo>
                <a:lnTo>
                  <a:pt x="19087" y="8705"/>
                </a:lnTo>
                <a:lnTo>
                  <a:pt x="19589" y="8099"/>
                </a:lnTo>
                <a:lnTo>
                  <a:pt x="20091" y="8099"/>
                </a:lnTo>
                <a:lnTo>
                  <a:pt x="20594" y="8705"/>
                </a:lnTo>
                <a:lnTo>
                  <a:pt x="21096" y="7491"/>
                </a:lnTo>
                <a:lnTo>
                  <a:pt x="21598" y="7086"/>
                </a:lnTo>
                <a:lnTo>
                  <a:pt x="22101" y="6276"/>
                </a:lnTo>
                <a:lnTo>
                  <a:pt x="22603" y="6276"/>
                </a:lnTo>
                <a:lnTo>
                  <a:pt x="23105" y="6884"/>
                </a:lnTo>
                <a:lnTo>
                  <a:pt x="23608" y="4658"/>
                </a:lnTo>
                <a:lnTo>
                  <a:pt x="24110" y="6276"/>
                </a:lnTo>
                <a:lnTo>
                  <a:pt x="24612" y="4454"/>
                </a:lnTo>
                <a:lnTo>
                  <a:pt x="25115" y="3644"/>
                </a:lnTo>
                <a:lnTo>
                  <a:pt x="25617" y="2835"/>
                </a:lnTo>
                <a:lnTo>
                  <a:pt x="26119" y="2228"/>
                </a:lnTo>
                <a:lnTo>
                  <a:pt x="26622" y="608"/>
                </a:lnTo>
                <a:lnTo>
                  <a:pt x="27124" y="608"/>
                </a:lnTo>
                <a:lnTo>
                  <a:pt x="27626" y="0"/>
                </a:lnTo>
              </a:path>
            </a:pathLst>
          </a:custGeom>
          <a:noFill/>
          <a:ln w="104760">
            <a:solidFill>
              <a:srgbClr val="05b050"/>
            </a:solidFill>
            <a:miter/>
            <a:headEnd len="med" type="oval" w="med"/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142200" rIns="142200" tIns="97200" bIns="972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extBox 25"/>
          <p:cNvSpPr/>
          <p:nvPr/>
        </p:nvSpPr>
        <p:spPr>
          <a:xfrm>
            <a:off x="878400" y="2062080"/>
            <a:ext cx="10434960" cy="161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These slides are part of Gapminder’s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free teaching materials for an updated fact-based worldview.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Available under Creative Common BY License.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Which means you can copy, edit and share them as you like,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as long as you mention: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0" name="TextBox 26"/>
          <p:cNvSpPr/>
          <p:nvPr/>
        </p:nvSpPr>
        <p:spPr>
          <a:xfrm>
            <a:off x="3247200" y="3936960"/>
            <a:ext cx="5697360" cy="57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SE" sz="3200" strike="noStrike" u="none">
                <a:solidFill>
                  <a:schemeClr val="lt1">
                    <a:lumMod val="50000"/>
                  </a:schemeClr>
                </a:solidFill>
                <a:effectLst/>
                <a:uFillTx/>
                <a:latin typeface="Rubik-Light"/>
                <a:ea typeface="DejaVu Sans"/>
              </a:rPr>
              <a:t>gapminder.org/7</a:t>
            </a: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1" name="Shape 3"/>
          <p:cNvSpPr/>
          <p:nvPr/>
        </p:nvSpPr>
        <p:spPr>
          <a:xfrm>
            <a:off x="4680000" y="1582560"/>
            <a:ext cx="2831400" cy="357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2400" strike="noStrike" u="none">
                <a:solidFill>
                  <a:srgbClr val="ffca34"/>
                </a:solidFill>
                <a:effectLst/>
                <a:uFillTx/>
                <a:latin typeface="Rubik"/>
                <a:ea typeface="Trebuchet MS"/>
              </a:rPr>
              <a:t>FREE LICENSE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02" name="Shape 4" descr=""/>
          <p:cNvPicPr/>
          <p:nvPr/>
        </p:nvPicPr>
        <p:blipFill>
          <a:blip r:embed="rId1"/>
          <a:stretch/>
        </p:blipFill>
        <p:spPr>
          <a:xfrm>
            <a:off x="3389040" y="574560"/>
            <a:ext cx="5413680" cy="731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3" name="TextBox 27"/>
          <p:cNvSpPr/>
          <p:nvPr/>
        </p:nvSpPr>
        <p:spPr>
          <a:xfrm>
            <a:off x="1993320" y="4767480"/>
            <a:ext cx="8204760" cy="1005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The world keeps changing, please visit the link above to get an updated version of this slideshow and to use our free visualization tools and links to the data sources.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"/>
          <p:cNvSpPr/>
          <p:nvPr/>
        </p:nvSpPr>
        <p:spPr>
          <a:xfrm>
            <a:off x="660600" y="2021040"/>
            <a:ext cx="10997640" cy="4044240"/>
          </a:xfrm>
          <a:custGeom>
            <a:avLst/>
            <a:gdLst>
              <a:gd name="textAreaLeft" fmla="*/ 0 w 10997640"/>
              <a:gd name="textAreaRight" fmla="*/ 10998000 w 10997640"/>
              <a:gd name="textAreaTop" fmla="*/ 0 h 4044240"/>
              <a:gd name="textAreaBottom" fmla="*/ 4044600 h 4044240"/>
            </a:gdLst>
            <a:ahLst/>
            <a:rect l="textAreaLeft" t="textAreaTop" r="textAreaRight" b="textAreaBottom"/>
            <a:pathLst>
              <a:path w="30550" h="11235">
                <a:moveTo>
                  <a:pt x="566" y="11031"/>
                </a:moveTo>
                <a:lnTo>
                  <a:pt x="1132" y="10826"/>
                </a:lnTo>
                <a:lnTo>
                  <a:pt x="1698" y="10826"/>
                </a:lnTo>
                <a:lnTo>
                  <a:pt x="2263" y="10826"/>
                </a:lnTo>
                <a:lnTo>
                  <a:pt x="2830" y="10826"/>
                </a:lnTo>
                <a:lnTo>
                  <a:pt x="3395" y="10826"/>
                </a:lnTo>
                <a:lnTo>
                  <a:pt x="3960" y="10826"/>
                </a:lnTo>
                <a:lnTo>
                  <a:pt x="4527" y="10826"/>
                </a:lnTo>
                <a:lnTo>
                  <a:pt x="5092" y="10826"/>
                </a:lnTo>
                <a:lnTo>
                  <a:pt x="5658" y="10826"/>
                </a:lnTo>
                <a:lnTo>
                  <a:pt x="6224" y="10826"/>
                </a:lnTo>
                <a:lnTo>
                  <a:pt x="6790" y="10826"/>
                </a:lnTo>
                <a:lnTo>
                  <a:pt x="7355" y="10826"/>
                </a:lnTo>
                <a:lnTo>
                  <a:pt x="7922" y="10826"/>
                </a:lnTo>
                <a:lnTo>
                  <a:pt x="8487" y="10623"/>
                </a:lnTo>
                <a:lnTo>
                  <a:pt x="9052" y="10623"/>
                </a:lnTo>
                <a:lnTo>
                  <a:pt x="9618" y="10623"/>
                </a:lnTo>
                <a:lnTo>
                  <a:pt x="10184" y="10623"/>
                </a:lnTo>
                <a:lnTo>
                  <a:pt x="10750" y="10623"/>
                </a:lnTo>
                <a:lnTo>
                  <a:pt x="11315" y="10623"/>
                </a:lnTo>
                <a:lnTo>
                  <a:pt x="11882" y="10826"/>
                </a:lnTo>
                <a:lnTo>
                  <a:pt x="12447" y="10826"/>
                </a:lnTo>
                <a:lnTo>
                  <a:pt x="13012" y="11235"/>
                </a:lnTo>
                <a:lnTo>
                  <a:pt x="13579" y="11031"/>
                </a:lnTo>
                <a:lnTo>
                  <a:pt x="14144" y="10826"/>
                </a:lnTo>
                <a:lnTo>
                  <a:pt x="14710" y="10826"/>
                </a:lnTo>
                <a:lnTo>
                  <a:pt x="15276" y="10826"/>
                </a:lnTo>
                <a:lnTo>
                  <a:pt x="15842" y="10826"/>
                </a:lnTo>
                <a:lnTo>
                  <a:pt x="16407" y="10826"/>
                </a:lnTo>
                <a:lnTo>
                  <a:pt x="16973" y="10623"/>
                </a:lnTo>
                <a:lnTo>
                  <a:pt x="17538" y="9805"/>
                </a:lnTo>
                <a:lnTo>
                  <a:pt x="18103" y="9805"/>
                </a:lnTo>
                <a:lnTo>
                  <a:pt x="18670" y="9600"/>
                </a:lnTo>
                <a:lnTo>
                  <a:pt x="19235" y="9398"/>
                </a:lnTo>
                <a:lnTo>
                  <a:pt x="19801" y="9192"/>
                </a:lnTo>
                <a:lnTo>
                  <a:pt x="20367" y="8580"/>
                </a:lnTo>
                <a:lnTo>
                  <a:pt x="20933" y="8783"/>
                </a:lnTo>
                <a:lnTo>
                  <a:pt x="21498" y="8172"/>
                </a:lnTo>
                <a:lnTo>
                  <a:pt x="22063" y="8172"/>
                </a:lnTo>
                <a:lnTo>
                  <a:pt x="22630" y="8783"/>
                </a:lnTo>
                <a:lnTo>
                  <a:pt x="23195" y="7558"/>
                </a:lnTo>
                <a:lnTo>
                  <a:pt x="23761" y="7150"/>
                </a:lnTo>
                <a:lnTo>
                  <a:pt x="24327" y="6332"/>
                </a:lnTo>
                <a:lnTo>
                  <a:pt x="24893" y="6332"/>
                </a:lnTo>
                <a:lnTo>
                  <a:pt x="25458" y="6946"/>
                </a:lnTo>
                <a:lnTo>
                  <a:pt x="26025" y="4700"/>
                </a:lnTo>
                <a:lnTo>
                  <a:pt x="26590" y="6332"/>
                </a:lnTo>
                <a:lnTo>
                  <a:pt x="27155" y="4494"/>
                </a:lnTo>
                <a:lnTo>
                  <a:pt x="27722" y="3677"/>
                </a:lnTo>
                <a:lnTo>
                  <a:pt x="28287" y="2860"/>
                </a:lnTo>
                <a:lnTo>
                  <a:pt x="28853" y="2248"/>
                </a:lnTo>
                <a:lnTo>
                  <a:pt x="29419" y="613"/>
                </a:lnTo>
                <a:lnTo>
                  <a:pt x="29985" y="613"/>
                </a:lnTo>
                <a:lnTo>
                  <a:pt x="30550" y="0"/>
                </a:lnTo>
                <a:lnTo>
                  <a:pt x="30550" y="11235"/>
                </a:lnTo>
                <a:lnTo>
                  <a:pt x="13012" y="11235"/>
                </a:lnTo>
                <a:lnTo>
                  <a:pt x="0" y="11235"/>
                </a:lnTo>
                <a:lnTo>
                  <a:pt x="566" y="11031"/>
                </a:lnTo>
                <a:close/>
              </a:path>
            </a:pathLst>
          </a:custGeom>
          <a:solidFill>
            <a:srgbClr val="c5e0b4">
              <a:alpha val="8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5" name="TextBox 19"/>
          <p:cNvSpPr/>
          <p:nvPr/>
        </p:nvSpPr>
        <p:spPr>
          <a:xfrm>
            <a:off x="446400" y="365760"/>
            <a:ext cx="3669840" cy="761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5b050"/>
                </a:solidFill>
                <a:effectLst/>
                <a:uFillTx/>
                <a:latin typeface="Rubik Medium"/>
                <a:ea typeface="DejaVu Sans"/>
              </a:rPr>
              <a:t>Female CEOs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6" name="TextBox 20"/>
          <p:cNvSpPr/>
          <p:nvPr/>
        </p:nvSpPr>
        <p:spPr>
          <a:xfrm>
            <a:off x="410400" y="960120"/>
            <a:ext cx="419436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2400" strike="noStrike" u="none">
                <a:solidFill>
                  <a:srgbClr val="05b050"/>
                </a:solidFill>
                <a:effectLst/>
                <a:uFillTx/>
                <a:latin typeface="Rubik Light"/>
                <a:ea typeface="DejaVu Sans"/>
              </a:rPr>
              <a:t>of richest 500 US Companies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7" name="TextBox 21"/>
          <p:cNvSpPr/>
          <p:nvPr/>
        </p:nvSpPr>
        <p:spPr>
          <a:xfrm>
            <a:off x="988560" y="4584600"/>
            <a:ext cx="1335240" cy="130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1972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 1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8" name="TextBox 22"/>
          <p:cNvSpPr/>
          <p:nvPr/>
        </p:nvSpPr>
        <p:spPr>
          <a:xfrm>
            <a:off x="91440" y="6629400"/>
            <a:ext cx="1353240" cy="24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  <a:ea typeface="DejaVu Sans"/>
              </a:rPr>
              <a:t>Source: Fortune 500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9" name="TextBox 23"/>
          <p:cNvSpPr/>
          <p:nvPr/>
        </p:nvSpPr>
        <p:spPr>
          <a:xfrm>
            <a:off x="10973520" y="6629400"/>
            <a:ext cx="1123200" cy="24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  <a:ea typeface="DejaVu Sans"/>
              </a:rPr>
              <a:t>gapminder.org/7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0" name="TextBox 24"/>
          <p:cNvSpPr/>
          <p:nvPr/>
        </p:nvSpPr>
        <p:spPr>
          <a:xfrm>
            <a:off x="9971280" y="821880"/>
            <a:ext cx="1481760" cy="130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2025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 55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1" name=""/>
          <p:cNvSpPr/>
          <p:nvPr/>
        </p:nvSpPr>
        <p:spPr>
          <a:xfrm>
            <a:off x="457200" y="6065640"/>
            <a:ext cx="11201400" cy="36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-51480" bIns="-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212" name=""/>
          <p:cNvSpPr/>
          <p:nvPr/>
        </p:nvSpPr>
        <p:spPr>
          <a:xfrm>
            <a:off x="112176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213" name=""/>
          <p:cNvSpPr/>
          <p:nvPr/>
        </p:nvSpPr>
        <p:spPr>
          <a:xfrm>
            <a:off x="801000" y="6171480"/>
            <a:ext cx="70488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1970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4" name=""/>
          <p:cNvSpPr/>
          <p:nvPr/>
        </p:nvSpPr>
        <p:spPr>
          <a:xfrm>
            <a:off x="293004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215" name=""/>
          <p:cNvSpPr/>
          <p:nvPr/>
        </p:nvSpPr>
        <p:spPr>
          <a:xfrm>
            <a:off x="2580840" y="6171480"/>
            <a:ext cx="74952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1980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6" name=""/>
          <p:cNvSpPr/>
          <p:nvPr/>
        </p:nvSpPr>
        <p:spPr>
          <a:xfrm>
            <a:off x="473832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217" name=""/>
          <p:cNvSpPr/>
          <p:nvPr/>
        </p:nvSpPr>
        <p:spPr>
          <a:xfrm>
            <a:off x="4399920" y="6171480"/>
            <a:ext cx="73368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1990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8" name=""/>
          <p:cNvSpPr/>
          <p:nvPr/>
        </p:nvSpPr>
        <p:spPr>
          <a:xfrm>
            <a:off x="654624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219" name=""/>
          <p:cNvSpPr/>
          <p:nvPr/>
        </p:nvSpPr>
        <p:spPr>
          <a:xfrm>
            <a:off x="6179400" y="6171480"/>
            <a:ext cx="81864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2000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0" name=""/>
          <p:cNvSpPr/>
          <p:nvPr/>
        </p:nvSpPr>
        <p:spPr>
          <a:xfrm>
            <a:off x="835452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221" name=""/>
          <p:cNvSpPr/>
          <p:nvPr/>
        </p:nvSpPr>
        <p:spPr>
          <a:xfrm>
            <a:off x="8011440" y="6171480"/>
            <a:ext cx="74448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2010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2" name=""/>
          <p:cNvSpPr/>
          <p:nvPr/>
        </p:nvSpPr>
        <p:spPr>
          <a:xfrm>
            <a:off x="10163160" y="6065640"/>
            <a:ext cx="360" cy="141120"/>
          </a:xfrm>
          <a:prstGeom prst="line">
            <a:avLst/>
          </a:prstGeom>
          <a:ln w="129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6480" rIns="96480" tIns="51480" bIns="5148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223" name=""/>
          <p:cNvSpPr/>
          <p:nvPr/>
        </p:nvSpPr>
        <p:spPr>
          <a:xfrm>
            <a:off x="9804240" y="6171480"/>
            <a:ext cx="799560" cy="40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r>
              <a:rPr b="0" lang="en-US" sz="267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rPr>
              <a:t>2020</a:t>
            </a:r>
            <a:endParaRPr b="0" lang="en-US" sz="267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4" name=""/>
          <p:cNvSpPr/>
          <p:nvPr/>
        </p:nvSpPr>
        <p:spPr>
          <a:xfrm>
            <a:off x="457200" y="2021040"/>
            <a:ext cx="11201040" cy="4008240"/>
          </a:xfrm>
          <a:custGeom>
            <a:avLst/>
            <a:gdLst>
              <a:gd name="textAreaLeft" fmla="*/ 0 w 11201040"/>
              <a:gd name="textAreaRight" fmla="*/ 11201400 w 11201040"/>
              <a:gd name="textAreaTop" fmla="*/ 0 h 4008240"/>
              <a:gd name="textAreaBottom" fmla="*/ 4008600 h 4008240"/>
            </a:gdLst>
            <a:ahLst/>
            <a:rect l="textAreaLeft" t="textAreaTop" r="textAreaRight" b="textAreaBottom"/>
            <a:pathLst>
              <a:path fill="none" w="31115" h="11135">
                <a:moveTo>
                  <a:pt x="0" y="11135"/>
                </a:moveTo>
                <a:lnTo>
                  <a:pt x="565" y="11135"/>
                </a:lnTo>
                <a:lnTo>
                  <a:pt x="1131" y="10933"/>
                </a:lnTo>
                <a:lnTo>
                  <a:pt x="1697" y="10730"/>
                </a:lnTo>
                <a:lnTo>
                  <a:pt x="2263" y="10730"/>
                </a:lnTo>
                <a:lnTo>
                  <a:pt x="2828" y="10730"/>
                </a:lnTo>
                <a:lnTo>
                  <a:pt x="3395" y="10730"/>
                </a:lnTo>
                <a:lnTo>
                  <a:pt x="3960" y="10730"/>
                </a:lnTo>
                <a:lnTo>
                  <a:pt x="4525" y="10730"/>
                </a:lnTo>
                <a:lnTo>
                  <a:pt x="5092" y="10730"/>
                </a:lnTo>
                <a:lnTo>
                  <a:pt x="5657" y="10730"/>
                </a:lnTo>
                <a:lnTo>
                  <a:pt x="6223" y="10730"/>
                </a:lnTo>
                <a:lnTo>
                  <a:pt x="6789" y="10730"/>
                </a:lnTo>
                <a:lnTo>
                  <a:pt x="7355" y="10730"/>
                </a:lnTo>
                <a:lnTo>
                  <a:pt x="7920" y="10730"/>
                </a:lnTo>
                <a:lnTo>
                  <a:pt x="8487" y="10730"/>
                </a:lnTo>
                <a:lnTo>
                  <a:pt x="9052" y="10528"/>
                </a:lnTo>
                <a:lnTo>
                  <a:pt x="9617" y="10528"/>
                </a:lnTo>
                <a:lnTo>
                  <a:pt x="10183" y="10528"/>
                </a:lnTo>
                <a:lnTo>
                  <a:pt x="10749" y="10528"/>
                </a:lnTo>
                <a:lnTo>
                  <a:pt x="11315" y="10528"/>
                </a:lnTo>
                <a:lnTo>
                  <a:pt x="11880" y="10528"/>
                </a:lnTo>
                <a:lnTo>
                  <a:pt x="12447" y="10730"/>
                </a:lnTo>
                <a:lnTo>
                  <a:pt x="13012" y="10730"/>
                </a:lnTo>
                <a:lnTo>
                  <a:pt x="13577" y="11135"/>
                </a:lnTo>
                <a:lnTo>
                  <a:pt x="14144" y="10933"/>
                </a:lnTo>
                <a:lnTo>
                  <a:pt x="14709" y="10730"/>
                </a:lnTo>
                <a:lnTo>
                  <a:pt x="15275" y="10730"/>
                </a:lnTo>
                <a:lnTo>
                  <a:pt x="15841" y="10730"/>
                </a:lnTo>
                <a:lnTo>
                  <a:pt x="16407" y="10730"/>
                </a:lnTo>
                <a:lnTo>
                  <a:pt x="16971" y="10730"/>
                </a:lnTo>
                <a:lnTo>
                  <a:pt x="17538" y="10528"/>
                </a:lnTo>
                <a:lnTo>
                  <a:pt x="18103" y="9718"/>
                </a:lnTo>
                <a:lnTo>
                  <a:pt x="18668" y="9718"/>
                </a:lnTo>
                <a:lnTo>
                  <a:pt x="19235" y="9515"/>
                </a:lnTo>
                <a:lnTo>
                  <a:pt x="19800" y="9314"/>
                </a:lnTo>
                <a:lnTo>
                  <a:pt x="20366" y="9110"/>
                </a:lnTo>
                <a:lnTo>
                  <a:pt x="20932" y="8504"/>
                </a:lnTo>
                <a:lnTo>
                  <a:pt x="21498" y="8705"/>
                </a:lnTo>
                <a:lnTo>
                  <a:pt x="22063" y="8099"/>
                </a:lnTo>
                <a:lnTo>
                  <a:pt x="22628" y="8099"/>
                </a:lnTo>
                <a:lnTo>
                  <a:pt x="23195" y="8705"/>
                </a:lnTo>
                <a:lnTo>
                  <a:pt x="23760" y="7491"/>
                </a:lnTo>
                <a:lnTo>
                  <a:pt x="24326" y="7086"/>
                </a:lnTo>
                <a:lnTo>
                  <a:pt x="24892" y="6276"/>
                </a:lnTo>
                <a:lnTo>
                  <a:pt x="25458" y="6276"/>
                </a:lnTo>
                <a:lnTo>
                  <a:pt x="26023" y="6884"/>
                </a:lnTo>
                <a:lnTo>
                  <a:pt x="26590" y="4658"/>
                </a:lnTo>
                <a:lnTo>
                  <a:pt x="27155" y="6276"/>
                </a:lnTo>
                <a:lnTo>
                  <a:pt x="27720" y="4454"/>
                </a:lnTo>
                <a:lnTo>
                  <a:pt x="28287" y="3644"/>
                </a:lnTo>
                <a:lnTo>
                  <a:pt x="28852" y="2835"/>
                </a:lnTo>
                <a:lnTo>
                  <a:pt x="29418" y="2228"/>
                </a:lnTo>
                <a:lnTo>
                  <a:pt x="29984" y="608"/>
                </a:lnTo>
                <a:lnTo>
                  <a:pt x="30550" y="608"/>
                </a:lnTo>
                <a:lnTo>
                  <a:pt x="31115" y="0"/>
                </a:lnTo>
              </a:path>
            </a:pathLst>
          </a:custGeom>
          <a:noFill/>
          <a:ln w="104760">
            <a:solidFill>
              <a:srgbClr val="05b050"/>
            </a:solidFill>
            <a:miter/>
            <a:headEnd len="med" type="oval" w="med"/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142200" rIns="142200" tIns="97200" bIns="972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5" name="TextBox 40"/>
          <p:cNvSpPr/>
          <p:nvPr/>
        </p:nvSpPr>
        <p:spPr>
          <a:xfrm>
            <a:off x="2066400" y="2508120"/>
            <a:ext cx="4816800" cy="1430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Many more female</a:t>
            </a:r>
            <a:br>
              <a:rPr sz="4400"/>
            </a:b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business leaders!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6" name="TextBox 41"/>
          <p:cNvSpPr/>
          <p:nvPr/>
        </p:nvSpPr>
        <p:spPr>
          <a:xfrm>
            <a:off x="5631480" y="5065200"/>
            <a:ext cx="6065280" cy="913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 algn="r" defTabSz="914400">
              <a:lnSpc>
                <a:spcPct val="100000"/>
              </a:lnSpc>
            </a:pPr>
            <a:r>
              <a:rPr b="0" lang="en-GB" sz="1800" strike="noStrike" u="none">
                <a:solidFill>
                  <a:srgbClr val="05b050"/>
                </a:solidFill>
                <a:effectLst/>
                <a:uFillTx/>
                <a:latin typeface="Rubik Light"/>
                <a:ea typeface="DejaVu Sans"/>
              </a:rPr>
              <a:t>For many decades,</a:t>
            </a:r>
            <a:br>
              <a:rPr sz="1800"/>
            </a:br>
            <a:r>
              <a:rPr b="0" lang="en-GB" sz="1800" strike="noStrike" u="none">
                <a:solidFill>
                  <a:srgbClr val="05b050"/>
                </a:solidFill>
                <a:effectLst/>
                <a:uFillTx/>
                <a:latin typeface="Rubik Light"/>
                <a:ea typeface="DejaVu Sans"/>
              </a:rPr>
              <a:t>business has been led by men alone. </a:t>
            </a:r>
            <a:br>
              <a:rPr sz="1800"/>
            </a:br>
            <a:r>
              <a:rPr b="0" lang="en-GB" sz="1800" strike="noStrike" u="none">
                <a:solidFill>
                  <a:srgbClr val="05b050"/>
                </a:solidFill>
                <a:effectLst/>
                <a:uFillTx/>
                <a:latin typeface="Rubik Light"/>
                <a:ea typeface="DejaVu Sans"/>
              </a:rPr>
              <a:t>But that has been changing, quickly!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1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</TotalTime>
  <Application>LibreOffice/25.2.0.3$Linux_X86_64 LibreOffice_project/e1cf4a87eb02d755bce1a01209907ea5ddc8f069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2013-01-27T09:14:16Z</dcterms:created>
  <dc:creator/>
  <dc:description>generated using python-pptx</dc:description>
  <dc:language>en-US</dc:language>
  <cp:lastModifiedBy/>
  <dcterms:modified xsi:type="dcterms:W3CDTF">2026-02-24T16:34:28Z</dcterms:modified>
  <cp:revision>18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On-screen Show (4:3)</vt:lpwstr>
  </property>
</Properties>
</file>