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2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.xml" ContentType="application/vnd.openxmlformats-officedocument.presentationml.slide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72" r:id="rId11"/>
    <p:sldMasterId id="2147483674" r:id="rId12"/>
    <p:sldMasterId id="2147483676" r:id="rId13"/>
  </p:sldMasterIdLst>
  <p:sldIdLst>
    <p:sldId id="256" r:id="rId14"/>
    <p:sldId id="257" r:id="rId15"/>
    <p:sldId id="258" r:id="rId16"/>
    <p:sldId id="259" r:id="rId17"/>
    <p:sldId id="260" r:id="rId18"/>
  </p:sldIdLst>
  <p:sldSz cx="12188825" cy="68580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C8102A9-C3AC-4E0A-B872-FB8B6057FE2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5C68D622-F22F-41A7-A481-610B0E13C64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16FAAB5B-459B-4A2B-8C88-CDB114012D7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0E6B8B1C-F610-487E-B7F5-0D6D9444C3B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C19750EB-E1D0-4537-81E7-7AEBD3A88DC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4A8E8B95-A3E6-42DB-966B-27B0EDFE43D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259A84A1-B85D-4DBF-8698-CC2763F9256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57667385-8B22-43E2-9306-42F77314ACC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51090D2B-6D1E-48FF-A39A-A48E4163C45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6"/>
          </p:nvPr>
        </p:nvSpPr>
        <p:spPr/>
        <p:txBody>
          <a:bodyPr/>
          <a:p>
            <a:fld id="{4B647121-D582-436D-95F7-D5B37082A92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F972E38-7120-4932-8DBE-1D88B3B0334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E348ECB7-A4AF-4C27-A480-79F5A5833F2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118A8668-56DB-4359-B6CD-FCEF3A50A32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D0750181-7D2A-45AB-A1C4-F3B1F5515A0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7D0EA298-D059-4483-8441-D06D92C0C4E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364802EC-A290-4D06-B2D5-13765B91243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EACCD7B7-F83E-46BE-8DD7-4302640EB8B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7CD277C4-4B0F-4617-8385-E3A3F5B6542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6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7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8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ck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to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edi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Ma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ste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r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titl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styl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B5E534E-1029-4B0A-ACED-438D9B5EA94F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k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o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d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M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a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r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y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D7B7027A-AF56-42C8-8B50-7CC2412ABC7E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5BF4B1B-C1C4-4F18-8228-340B96324025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7720" y="365040"/>
            <a:ext cx="1051236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Click to edit Master title style</a:t>
            </a:r>
            <a:endParaRPr b="0" lang="en-SE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37720" y="1825560"/>
            <a:ext cx="1051236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SE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SE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SE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SE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SE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dt" idx="34"/>
          </p:nvPr>
        </p:nvSpPr>
        <p:spPr>
          <a:xfrm>
            <a:off x="837720" y="6356520"/>
            <a:ext cx="2742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ftr" idx="35"/>
          </p:nvPr>
        </p:nvSpPr>
        <p:spPr>
          <a:xfrm>
            <a:off x="4037400" y="6356520"/>
            <a:ext cx="411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sldNum" idx="36"/>
          </p:nvPr>
        </p:nvSpPr>
        <p:spPr>
          <a:xfrm>
            <a:off x="8607960" y="6356520"/>
            <a:ext cx="2742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415CBB1-5E8E-470A-B12A-6C42E71B9594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to edit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Maste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r title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E6F0C87-3168-483F-AD4B-81A7E03FA970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k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o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d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M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a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r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y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CAA905B-7331-4283-ABC9-E478E5A82C7B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k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o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d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M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a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r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y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866EEB18-38EB-4F6E-B881-5CDDDD7569CD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4000" strike="noStrike" u="none" cap="all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en-US" sz="20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0CDE059-948C-4C32-B0DD-615224600E59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k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o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d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M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a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r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y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61EF416-AEB3-4FA7-9299-59A048BBD56F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edit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Master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title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95B35FC8-CB68-4A3A-8F55-95E01A020E21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ck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to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ed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it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M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ast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er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titl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 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sty</a:t>
            </a: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C4A4465-B53C-4FA6-8D37-BD82669D0A08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3060042-C3E9-476C-9577-F5AF2486815D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k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o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d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h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i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l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e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x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 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o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r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m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a</a:t>
            </a: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8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Box 1"/>
          <p:cNvSpPr/>
          <p:nvPr/>
        </p:nvSpPr>
        <p:spPr>
          <a:xfrm>
            <a:off x="914400" y="365760"/>
            <a:ext cx="5162400" cy="54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Years of Schooling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TextBox 2"/>
          <p:cNvSpPr/>
          <p:nvPr/>
        </p:nvSpPr>
        <p:spPr>
          <a:xfrm>
            <a:off x="914400" y="1032120"/>
            <a:ext cx="5729760" cy="36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Average years in formal education at age 26 and older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TextBox 3"/>
          <p:cNvSpPr/>
          <p:nvPr/>
        </p:nvSpPr>
        <p:spPr>
          <a:xfrm>
            <a:off x="1389960" y="2244600"/>
            <a:ext cx="12535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1971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4.6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TextBox 5"/>
          <p:cNvSpPr/>
          <p:nvPr/>
        </p:nvSpPr>
        <p:spPr>
          <a:xfrm>
            <a:off x="91440" y="6629400"/>
            <a:ext cx="2103480" cy="22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IHME and UNDP, via OWID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TextBox 6"/>
          <p:cNvSpPr/>
          <p:nvPr/>
        </p:nvSpPr>
        <p:spPr>
          <a:xfrm>
            <a:off x="10892880" y="6629400"/>
            <a:ext cx="1204200" cy="22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gapminder.org/46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7" name=""/>
          <p:cNvSpPr/>
          <p:nvPr/>
        </p:nvSpPr>
        <p:spPr>
          <a:xfrm>
            <a:off x="1570320" y="1805760"/>
            <a:ext cx="9048240" cy="3801240"/>
          </a:xfrm>
          <a:custGeom>
            <a:avLst/>
            <a:gdLst/>
            <a:ahLst/>
            <a:rect l="0" t="0" r="r" b="b"/>
            <a:pathLst>
              <a:path w="25134" h="10559">
                <a:moveTo>
                  <a:pt x="0" y="10559"/>
                </a:moveTo>
                <a:lnTo>
                  <a:pt x="0" y="5205"/>
                </a:lnTo>
                <a:lnTo>
                  <a:pt x="474" y="5205"/>
                </a:lnTo>
                <a:lnTo>
                  <a:pt x="948" y="5113"/>
                </a:lnTo>
                <a:lnTo>
                  <a:pt x="1422" y="5009"/>
                </a:lnTo>
                <a:lnTo>
                  <a:pt x="1897" y="4906"/>
                </a:lnTo>
                <a:lnTo>
                  <a:pt x="2371" y="4814"/>
                </a:lnTo>
                <a:lnTo>
                  <a:pt x="2845" y="4721"/>
                </a:lnTo>
                <a:lnTo>
                  <a:pt x="3320" y="4618"/>
                </a:lnTo>
                <a:lnTo>
                  <a:pt x="3794" y="4514"/>
                </a:lnTo>
                <a:lnTo>
                  <a:pt x="4268" y="4410"/>
                </a:lnTo>
                <a:lnTo>
                  <a:pt x="4742" y="4330"/>
                </a:lnTo>
                <a:lnTo>
                  <a:pt x="5217" y="4226"/>
                </a:lnTo>
                <a:lnTo>
                  <a:pt x="5691" y="4123"/>
                </a:lnTo>
                <a:lnTo>
                  <a:pt x="6165" y="4007"/>
                </a:lnTo>
                <a:lnTo>
                  <a:pt x="6639" y="3915"/>
                </a:lnTo>
                <a:lnTo>
                  <a:pt x="7114" y="3812"/>
                </a:lnTo>
                <a:lnTo>
                  <a:pt x="7588" y="3708"/>
                </a:lnTo>
                <a:lnTo>
                  <a:pt x="8062" y="3593"/>
                </a:lnTo>
                <a:lnTo>
                  <a:pt x="8536" y="3501"/>
                </a:lnTo>
                <a:lnTo>
                  <a:pt x="9011" y="3385"/>
                </a:lnTo>
                <a:lnTo>
                  <a:pt x="9485" y="3282"/>
                </a:lnTo>
                <a:lnTo>
                  <a:pt x="9959" y="3132"/>
                </a:lnTo>
                <a:lnTo>
                  <a:pt x="10433" y="2982"/>
                </a:lnTo>
                <a:lnTo>
                  <a:pt x="10908" y="2833"/>
                </a:lnTo>
                <a:lnTo>
                  <a:pt x="11382" y="2683"/>
                </a:lnTo>
                <a:lnTo>
                  <a:pt x="11856" y="2522"/>
                </a:lnTo>
                <a:lnTo>
                  <a:pt x="12330" y="2372"/>
                </a:lnTo>
                <a:lnTo>
                  <a:pt x="12804" y="2222"/>
                </a:lnTo>
                <a:lnTo>
                  <a:pt x="13278" y="2061"/>
                </a:lnTo>
                <a:lnTo>
                  <a:pt x="13752" y="1923"/>
                </a:lnTo>
                <a:lnTo>
                  <a:pt x="14226" y="1808"/>
                </a:lnTo>
                <a:lnTo>
                  <a:pt x="14701" y="1704"/>
                </a:lnTo>
                <a:lnTo>
                  <a:pt x="15175" y="1600"/>
                </a:lnTo>
                <a:lnTo>
                  <a:pt x="15649" y="1497"/>
                </a:lnTo>
                <a:lnTo>
                  <a:pt x="16123" y="1393"/>
                </a:lnTo>
                <a:lnTo>
                  <a:pt x="16598" y="1312"/>
                </a:lnTo>
                <a:lnTo>
                  <a:pt x="17072" y="1232"/>
                </a:lnTo>
                <a:lnTo>
                  <a:pt x="17546" y="1163"/>
                </a:lnTo>
                <a:lnTo>
                  <a:pt x="18020" y="1094"/>
                </a:lnTo>
                <a:lnTo>
                  <a:pt x="18495" y="1013"/>
                </a:lnTo>
                <a:lnTo>
                  <a:pt x="18969" y="932"/>
                </a:lnTo>
                <a:lnTo>
                  <a:pt x="19443" y="817"/>
                </a:lnTo>
                <a:lnTo>
                  <a:pt x="19917" y="714"/>
                </a:lnTo>
                <a:lnTo>
                  <a:pt x="20392" y="633"/>
                </a:lnTo>
                <a:lnTo>
                  <a:pt x="20866" y="541"/>
                </a:lnTo>
                <a:lnTo>
                  <a:pt x="21340" y="414"/>
                </a:lnTo>
                <a:lnTo>
                  <a:pt x="21814" y="311"/>
                </a:lnTo>
                <a:lnTo>
                  <a:pt x="22289" y="207"/>
                </a:lnTo>
                <a:lnTo>
                  <a:pt x="22763" y="126"/>
                </a:lnTo>
                <a:lnTo>
                  <a:pt x="23237" y="92"/>
                </a:lnTo>
                <a:lnTo>
                  <a:pt x="23712" y="103"/>
                </a:lnTo>
                <a:lnTo>
                  <a:pt x="24186" y="69"/>
                </a:lnTo>
                <a:lnTo>
                  <a:pt x="24660" y="57"/>
                </a:lnTo>
                <a:lnTo>
                  <a:pt x="25134" y="0"/>
                </a:lnTo>
                <a:lnTo>
                  <a:pt x="25134" y="10559"/>
                </a:lnTo>
                <a:lnTo>
                  <a:pt x="0" y="10559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"/>
          <p:cNvSpPr/>
          <p:nvPr/>
        </p:nvSpPr>
        <p:spPr>
          <a:xfrm>
            <a:off x="1570320" y="1805760"/>
            <a:ext cx="9048240" cy="1873800"/>
          </a:xfrm>
          <a:custGeom>
            <a:avLst/>
            <a:gdLst/>
            <a:ahLst/>
            <a:rect l="0" t="0" r="r" b="b"/>
            <a:pathLst>
              <a:path fill="none" w="25134" h="5205">
                <a:moveTo>
                  <a:pt x="0" y="5205"/>
                </a:moveTo>
                <a:lnTo>
                  <a:pt x="474" y="5205"/>
                </a:lnTo>
                <a:lnTo>
                  <a:pt x="948" y="5113"/>
                </a:lnTo>
                <a:lnTo>
                  <a:pt x="1422" y="5009"/>
                </a:lnTo>
                <a:lnTo>
                  <a:pt x="1897" y="4906"/>
                </a:lnTo>
                <a:lnTo>
                  <a:pt x="2371" y="4814"/>
                </a:lnTo>
                <a:lnTo>
                  <a:pt x="2845" y="4721"/>
                </a:lnTo>
                <a:lnTo>
                  <a:pt x="3320" y="4618"/>
                </a:lnTo>
                <a:lnTo>
                  <a:pt x="3794" y="4514"/>
                </a:lnTo>
                <a:lnTo>
                  <a:pt x="4268" y="4410"/>
                </a:lnTo>
                <a:lnTo>
                  <a:pt x="4742" y="4330"/>
                </a:lnTo>
                <a:lnTo>
                  <a:pt x="5217" y="4226"/>
                </a:lnTo>
                <a:lnTo>
                  <a:pt x="5691" y="4123"/>
                </a:lnTo>
                <a:lnTo>
                  <a:pt x="6165" y="4007"/>
                </a:lnTo>
                <a:lnTo>
                  <a:pt x="6639" y="3915"/>
                </a:lnTo>
                <a:lnTo>
                  <a:pt x="7114" y="3812"/>
                </a:lnTo>
                <a:lnTo>
                  <a:pt x="7588" y="3708"/>
                </a:lnTo>
                <a:lnTo>
                  <a:pt x="8062" y="3593"/>
                </a:lnTo>
                <a:lnTo>
                  <a:pt x="8536" y="3501"/>
                </a:lnTo>
                <a:lnTo>
                  <a:pt x="9011" y="3385"/>
                </a:lnTo>
                <a:lnTo>
                  <a:pt x="9485" y="3282"/>
                </a:lnTo>
                <a:lnTo>
                  <a:pt x="9959" y="3132"/>
                </a:lnTo>
                <a:lnTo>
                  <a:pt x="10433" y="2982"/>
                </a:lnTo>
                <a:lnTo>
                  <a:pt x="10908" y="2833"/>
                </a:lnTo>
                <a:lnTo>
                  <a:pt x="11382" y="2683"/>
                </a:lnTo>
                <a:lnTo>
                  <a:pt x="11856" y="2522"/>
                </a:lnTo>
                <a:lnTo>
                  <a:pt x="12330" y="2372"/>
                </a:lnTo>
                <a:lnTo>
                  <a:pt x="12804" y="2222"/>
                </a:lnTo>
                <a:lnTo>
                  <a:pt x="13278" y="2061"/>
                </a:lnTo>
                <a:lnTo>
                  <a:pt x="13752" y="1923"/>
                </a:lnTo>
                <a:lnTo>
                  <a:pt x="14226" y="1808"/>
                </a:lnTo>
                <a:lnTo>
                  <a:pt x="14701" y="1704"/>
                </a:lnTo>
                <a:lnTo>
                  <a:pt x="15175" y="1600"/>
                </a:lnTo>
                <a:lnTo>
                  <a:pt x="15649" y="1497"/>
                </a:lnTo>
                <a:lnTo>
                  <a:pt x="16123" y="1393"/>
                </a:lnTo>
                <a:lnTo>
                  <a:pt x="16598" y="1312"/>
                </a:lnTo>
                <a:lnTo>
                  <a:pt x="17072" y="1232"/>
                </a:lnTo>
                <a:lnTo>
                  <a:pt x="17546" y="1163"/>
                </a:lnTo>
                <a:lnTo>
                  <a:pt x="18020" y="1094"/>
                </a:lnTo>
                <a:lnTo>
                  <a:pt x="18495" y="1013"/>
                </a:lnTo>
                <a:lnTo>
                  <a:pt x="18969" y="932"/>
                </a:lnTo>
                <a:lnTo>
                  <a:pt x="19443" y="817"/>
                </a:lnTo>
                <a:lnTo>
                  <a:pt x="19917" y="714"/>
                </a:lnTo>
                <a:lnTo>
                  <a:pt x="20392" y="633"/>
                </a:lnTo>
                <a:lnTo>
                  <a:pt x="20866" y="541"/>
                </a:lnTo>
                <a:lnTo>
                  <a:pt x="21340" y="414"/>
                </a:lnTo>
                <a:lnTo>
                  <a:pt x="21814" y="311"/>
                </a:lnTo>
                <a:lnTo>
                  <a:pt x="22289" y="207"/>
                </a:lnTo>
                <a:lnTo>
                  <a:pt x="22763" y="126"/>
                </a:lnTo>
                <a:lnTo>
                  <a:pt x="23237" y="92"/>
                </a:lnTo>
                <a:lnTo>
                  <a:pt x="23712" y="103"/>
                </a:lnTo>
                <a:lnTo>
                  <a:pt x="24186" y="69"/>
                </a:lnTo>
                <a:lnTo>
                  <a:pt x="24660" y="57"/>
                </a:lnTo>
                <a:lnTo>
                  <a:pt x="25134" y="0"/>
                </a:lnTo>
              </a:path>
            </a:pathLst>
          </a:custGeom>
          <a:ln w="9540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37520" rIns="137520" tIns="92520" bIns="9252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"/>
          <p:cNvSpPr/>
          <p:nvPr/>
        </p:nvSpPr>
        <p:spPr>
          <a:xfrm>
            <a:off x="1570320" y="5607000"/>
            <a:ext cx="9048240" cy="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-50760" bIns="-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"/>
          <p:cNvSpPr/>
          <p:nvPr/>
        </p:nvSpPr>
        <p:spPr>
          <a:xfrm>
            <a:off x="157032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"/>
          <p:cNvSpPr/>
          <p:nvPr/>
        </p:nvSpPr>
        <p:spPr>
          <a:xfrm>
            <a:off x="327744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"/>
          <p:cNvSpPr txBox="1"/>
          <p:nvPr/>
        </p:nvSpPr>
        <p:spPr>
          <a:xfrm>
            <a:off x="2957400" y="5708160"/>
            <a:ext cx="63036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93" name=""/>
          <p:cNvSpPr/>
          <p:nvPr/>
        </p:nvSpPr>
        <p:spPr>
          <a:xfrm>
            <a:off x="498492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"/>
          <p:cNvSpPr txBox="1"/>
          <p:nvPr/>
        </p:nvSpPr>
        <p:spPr>
          <a:xfrm>
            <a:off x="4671720" y="5708160"/>
            <a:ext cx="61848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1990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95" name=""/>
          <p:cNvSpPr/>
          <p:nvPr/>
        </p:nvSpPr>
        <p:spPr>
          <a:xfrm>
            <a:off x="669168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"/>
          <p:cNvSpPr txBox="1"/>
          <p:nvPr/>
        </p:nvSpPr>
        <p:spPr>
          <a:xfrm>
            <a:off x="6350400" y="5708160"/>
            <a:ext cx="68976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97" name=""/>
          <p:cNvSpPr/>
          <p:nvPr/>
        </p:nvSpPr>
        <p:spPr>
          <a:xfrm>
            <a:off x="839916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"/>
          <p:cNvSpPr txBox="1"/>
          <p:nvPr/>
        </p:nvSpPr>
        <p:spPr>
          <a:xfrm>
            <a:off x="8088480" y="5708160"/>
            <a:ext cx="63036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</a:t>
            </a:r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0</a:t>
            </a:r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</a:t>
            </a:r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99" name=""/>
          <p:cNvSpPr/>
          <p:nvPr/>
        </p:nvSpPr>
        <p:spPr>
          <a:xfrm>
            <a:off x="1010664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"/>
          <p:cNvSpPr txBox="1"/>
          <p:nvPr/>
        </p:nvSpPr>
        <p:spPr>
          <a:xfrm>
            <a:off x="9779400" y="5708160"/>
            <a:ext cx="67104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</a:t>
            </a:r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0</a:t>
            </a:r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</a:t>
            </a:r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01" name=""/>
          <p:cNvSpPr/>
          <p:nvPr/>
        </p:nvSpPr>
        <p:spPr>
          <a:xfrm>
            <a:off x="1569600" y="2045160"/>
            <a:ext cx="9048240" cy="2050920"/>
          </a:xfrm>
          <a:custGeom>
            <a:avLst/>
            <a:gdLst/>
            <a:ahLst/>
            <a:rect l="0" t="0" r="r" b="b"/>
            <a:pathLst>
              <a:path fill="none" w="25134" h="5697">
                <a:moveTo>
                  <a:pt x="0" y="5697"/>
                </a:moveTo>
                <a:lnTo>
                  <a:pt x="474" y="5697"/>
                </a:lnTo>
                <a:lnTo>
                  <a:pt x="948" y="5610"/>
                </a:lnTo>
                <a:lnTo>
                  <a:pt x="1422" y="5497"/>
                </a:lnTo>
                <a:lnTo>
                  <a:pt x="1897" y="5398"/>
                </a:lnTo>
                <a:lnTo>
                  <a:pt x="2371" y="5298"/>
                </a:lnTo>
                <a:lnTo>
                  <a:pt x="2845" y="5186"/>
                </a:lnTo>
                <a:lnTo>
                  <a:pt x="3320" y="5098"/>
                </a:lnTo>
                <a:lnTo>
                  <a:pt x="3794" y="4999"/>
                </a:lnTo>
                <a:lnTo>
                  <a:pt x="4268" y="4899"/>
                </a:lnTo>
                <a:lnTo>
                  <a:pt x="4742" y="4799"/>
                </a:lnTo>
                <a:lnTo>
                  <a:pt x="5217" y="4700"/>
                </a:lnTo>
                <a:lnTo>
                  <a:pt x="5691" y="4600"/>
                </a:lnTo>
                <a:lnTo>
                  <a:pt x="6165" y="4500"/>
                </a:lnTo>
                <a:lnTo>
                  <a:pt x="6639" y="4388"/>
                </a:lnTo>
                <a:lnTo>
                  <a:pt x="7114" y="4276"/>
                </a:lnTo>
                <a:lnTo>
                  <a:pt x="7588" y="4176"/>
                </a:lnTo>
                <a:lnTo>
                  <a:pt x="8062" y="4064"/>
                </a:lnTo>
                <a:lnTo>
                  <a:pt x="8536" y="3964"/>
                </a:lnTo>
                <a:lnTo>
                  <a:pt x="9011" y="3864"/>
                </a:lnTo>
                <a:lnTo>
                  <a:pt x="9485" y="3752"/>
                </a:lnTo>
                <a:lnTo>
                  <a:pt x="9959" y="3628"/>
                </a:lnTo>
                <a:lnTo>
                  <a:pt x="10433" y="3490"/>
                </a:lnTo>
                <a:lnTo>
                  <a:pt x="10908" y="3353"/>
                </a:lnTo>
                <a:lnTo>
                  <a:pt x="11382" y="3216"/>
                </a:lnTo>
                <a:lnTo>
                  <a:pt x="11856" y="3067"/>
                </a:lnTo>
                <a:lnTo>
                  <a:pt x="12330" y="2905"/>
                </a:lnTo>
                <a:lnTo>
                  <a:pt x="12804" y="2730"/>
                </a:lnTo>
                <a:lnTo>
                  <a:pt x="13278" y="2568"/>
                </a:lnTo>
                <a:lnTo>
                  <a:pt x="13752" y="2418"/>
                </a:lnTo>
                <a:lnTo>
                  <a:pt x="14226" y="2294"/>
                </a:lnTo>
                <a:lnTo>
                  <a:pt x="14701" y="2194"/>
                </a:lnTo>
                <a:lnTo>
                  <a:pt x="15175" y="2094"/>
                </a:lnTo>
                <a:lnTo>
                  <a:pt x="15649" y="2007"/>
                </a:lnTo>
                <a:lnTo>
                  <a:pt x="16123" y="1907"/>
                </a:lnTo>
                <a:lnTo>
                  <a:pt x="16598" y="1857"/>
                </a:lnTo>
                <a:lnTo>
                  <a:pt x="17072" y="1745"/>
                </a:lnTo>
                <a:lnTo>
                  <a:pt x="17546" y="1658"/>
                </a:lnTo>
                <a:lnTo>
                  <a:pt x="18020" y="1558"/>
                </a:lnTo>
                <a:lnTo>
                  <a:pt x="18495" y="1446"/>
                </a:lnTo>
                <a:lnTo>
                  <a:pt x="18969" y="1334"/>
                </a:lnTo>
                <a:lnTo>
                  <a:pt x="19443" y="1222"/>
                </a:lnTo>
                <a:lnTo>
                  <a:pt x="19917" y="1135"/>
                </a:lnTo>
                <a:lnTo>
                  <a:pt x="20392" y="1085"/>
                </a:lnTo>
                <a:lnTo>
                  <a:pt x="20866" y="997"/>
                </a:lnTo>
                <a:lnTo>
                  <a:pt x="21340" y="910"/>
                </a:lnTo>
                <a:lnTo>
                  <a:pt x="21814" y="823"/>
                </a:lnTo>
                <a:lnTo>
                  <a:pt x="22289" y="711"/>
                </a:lnTo>
                <a:lnTo>
                  <a:pt x="22763" y="586"/>
                </a:lnTo>
                <a:lnTo>
                  <a:pt x="23237" y="424"/>
                </a:lnTo>
                <a:lnTo>
                  <a:pt x="23712" y="175"/>
                </a:lnTo>
                <a:lnTo>
                  <a:pt x="24186" y="50"/>
                </a:lnTo>
                <a:lnTo>
                  <a:pt x="24660" y="38"/>
                </a:lnTo>
                <a:lnTo>
                  <a:pt x="25134" y="0"/>
                </a:lnTo>
              </a:path>
            </a:pathLst>
          </a:custGeom>
          <a:ln w="9540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37520" rIns="137520" tIns="92520" bIns="9252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"/>
          <p:cNvSpPr/>
          <p:nvPr/>
        </p:nvSpPr>
        <p:spPr>
          <a:xfrm>
            <a:off x="1143000" y="1398240"/>
            <a:ext cx="9601200" cy="420876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TextBox 4"/>
          <p:cNvSpPr/>
          <p:nvPr/>
        </p:nvSpPr>
        <p:spPr>
          <a:xfrm>
            <a:off x="9430200" y="461880"/>
            <a:ext cx="14839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2023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9.2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TextBox 7"/>
          <p:cNvSpPr/>
          <p:nvPr/>
        </p:nvSpPr>
        <p:spPr>
          <a:xfrm>
            <a:off x="1533240" y="3972600"/>
            <a:ext cx="9662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3.8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TextBox 8"/>
          <p:cNvSpPr/>
          <p:nvPr/>
        </p:nvSpPr>
        <p:spPr>
          <a:xfrm>
            <a:off x="9759240" y="2189880"/>
            <a:ext cx="9702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8.4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TextBox 9"/>
          <p:cNvSpPr/>
          <p:nvPr/>
        </p:nvSpPr>
        <p:spPr>
          <a:xfrm rot="20710200">
            <a:off x="3508920" y="2396160"/>
            <a:ext cx="174024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SE" sz="48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MEN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TextBox 10"/>
          <p:cNvSpPr/>
          <p:nvPr/>
        </p:nvSpPr>
        <p:spPr>
          <a:xfrm rot="20701200">
            <a:off x="3205440" y="3603240"/>
            <a:ext cx="302724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SE" sz="48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WOMEN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xit" presetID="2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" dur="4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" dur="4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8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34"/>
          <p:cNvSpPr/>
          <p:nvPr/>
        </p:nvSpPr>
        <p:spPr>
          <a:xfrm>
            <a:off x="914400" y="365760"/>
            <a:ext cx="51624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Years of Schooling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TextBox 35"/>
          <p:cNvSpPr/>
          <p:nvPr/>
        </p:nvSpPr>
        <p:spPr>
          <a:xfrm>
            <a:off x="914400" y="1032120"/>
            <a:ext cx="57297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Average years in formal education at age 26 and older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0" name="TextBox 36"/>
          <p:cNvSpPr/>
          <p:nvPr/>
        </p:nvSpPr>
        <p:spPr>
          <a:xfrm>
            <a:off x="1389960" y="2244600"/>
            <a:ext cx="12535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1971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4.6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TextBox 37"/>
          <p:cNvSpPr/>
          <p:nvPr/>
        </p:nvSpPr>
        <p:spPr>
          <a:xfrm>
            <a:off x="91440" y="6629400"/>
            <a:ext cx="21034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IHME and UNDP, via OWID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TextBox 38"/>
          <p:cNvSpPr/>
          <p:nvPr/>
        </p:nvSpPr>
        <p:spPr>
          <a:xfrm>
            <a:off x="10892880" y="6629400"/>
            <a:ext cx="12042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gapminder.org/46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"/>
          <p:cNvSpPr/>
          <p:nvPr/>
        </p:nvSpPr>
        <p:spPr>
          <a:xfrm>
            <a:off x="1570320" y="1805760"/>
            <a:ext cx="9048240" cy="3801240"/>
          </a:xfrm>
          <a:custGeom>
            <a:avLst/>
            <a:gdLst/>
            <a:ahLst/>
            <a:rect l="0" t="0" r="r" b="b"/>
            <a:pathLst>
              <a:path w="25134" h="10559">
                <a:moveTo>
                  <a:pt x="0" y="10559"/>
                </a:moveTo>
                <a:lnTo>
                  <a:pt x="0" y="5205"/>
                </a:lnTo>
                <a:lnTo>
                  <a:pt x="474" y="5205"/>
                </a:lnTo>
                <a:lnTo>
                  <a:pt x="948" y="5113"/>
                </a:lnTo>
                <a:lnTo>
                  <a:pt x="1422" y="5009"/>
                </a:lnTo>
                <a:lnTo>
                  <a:pt x="1897" y="4906"/>
                </a:lnTo>
                <a:lnTo>
                  <a:pt x="2371" y="4814"/>
                </a:lnTo>
                <a:lnTo>
                  <a:pt x="2845" y="4721"/>
                </a:lnTo>
                <a:lnTo>
                  <a:pt x="3320" y="4618"/>
                </a:lnTo>
                <a:lnTo>
                  <a:pt x="3794" y="4514"/>
                </a:lnTo>
                <a:lnTo>
                  <a:pt x="4268" y="4410"/>
                </a:lnTo>
                <a:lnTo>
                  <a:pt x="4742" y="4330"/>
                </a:lnTo>
                <a:lnTo>
                  <a:pt x="5217" y="4226"/>
                </a:lnTo>
                <a:lnTo>
                  <a:pt x="5691" y="4123"/>
                </a:lnTo>
                <a:lnTo>
                  <a:pt x="6165" y="4007"/>
                </a:lnTo>
                <a:lnTo>
                  <a:pt x="6639" y="3915"/>
                </a:lnTo>
                <a:lnTo>
                  <a:pt x="7114" y="3812"/>
                </a:lnTo>
                <a:lnTo>
                  <a:pt x="7588" y="3708"/>
                </a:lnTo>
                <a:lnTo>
                  <a:pt x="8062" y="3593"/>
                </a:lnTo>
                <a:lnTo>
                  <a:pt x="8536" y="3501"/>
                </a:lnTo>
                <a:lnTo>
                  <a:pt x="9011" y="3385"/>
                </a:lnTo>
                <a:lnTo>
                  <a:pt x="9485" y="3282"/>
                </a:lnTo>
                <a:lnTo>
                  <a:pt x="9959" y="3132"/>
                </a:lnTo>
                <a:lnTo>
                  <a:pt x="10433" y="2982"/>
                </a:lnTo>
                <a:lnTo>
                  <a:pt x="10908" y="2833"/>
                </a:lnTo>
                <a:lnTo>
                  <a:pt x="11382" y="2683"/>
                </a:lnTo>
                <a:lnTo>
                  <a:pt x="11856" y="2522"/>
                </a:lnTo>
                <a:lnTo>
                  <a:pt x="12330" y="2372"/>
                </a:lnTo>
                <a:lnTo>
                  <a:pt x="12804" y="2222"/>
                </a:lnTo>
                <a:lnTo>
                  <a:pt x="13278" y="2061"/>
                </a:lnTo>
                <a:lnTo>
                  <a:pt x="13752" y="1923"/>
                </a:lnTo>
                <a:lnTo>
                  <a:pt x="14226" y="1808"/>
                </a:lnTo>
                <a:lnTo>
                  <a:pt x="14701" y="1704"/>
                </a:lnTo>
                <a:lnTo>
                  <a:pt x="15175" y="1600"/>
                </a:lnTo>
                <a:lnTo>
                  <a:pt x="15649" y="1497"/>
                </a:lnTo>
                <a:lnTo>
                  <a:pt x="16123" y="1393"/>
                </a:lnTo>
                <a:lnTo>
                  <a:pt x="16598" y="1312"/>
                </a:lnTo>
                <a:lnTo>
                  <a:pt x="17072" y="1232"/>
                </a:lnTo>
                <a:lnTo>
                  <a:pt x="17546" y="1163"/>
                </a:lnTo>
                <a:lnTo>
                  <a:pt x="18020" y="1094"/>
                </a:lnTo>
                <a:lnTo>
                  <a:pt x="18495" y="1013"/>
                </a:lnTo>
                <a:lnTo>
                  <a:pt x="18969" y="932"/>
                </a:lnTo>
                <a:lnTo>
                  <a:pt x="19443" y="817"/>
                </a:lnTo>
                <a:lnTo>
                  <a:pt x="19917" y="714"/>
                </a:lnTo>
                <a:lnTo>
                  <a:pt x="20392" y="633"/>
                </a:lnTo>
                <a:lnTo>
                  <a:pt x="20866" y="541"/>
                </a:lnTo>
                <a:lnTo>
                  <a:pt x="21340" y="414"/>
                </a:lnTo>
                <a:lnTo>
                  <a:pt x="21814" y="311"/>
                </a:lnTo>
                <a:lnTo>
                  <a:pt x="22289" y="207"/>
                </a:lnTo>
                <a:lnTo>
                  <a:pt x="22763" y="126"/>
                </a:lnTo>
                <a:lnTo>
                  <a:pt x="23237" y="92"/>
                </a:lnTo>
                <a:lnTo>
                  <a:pt x="23712" y="103"/>
                </a:lnTo>
                <a:lnTo>
                  <a:pt x="24186" y="69"/>
                </a:lnTo>
                <a:lnTo>
                  <a:pt x="24660" y="57"/>
                </a:lnTo>
                <a:lnTo>
                  <a:pt x="25134" y="0"/>
                </a:lnTo>
                <a:lnTo>
                  <a:pt x="25134" y="10559"/>
                </a:lnTo>
                <a:lnTo>
                  <a:pt x="0" y="10559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4" name=""/>
          <p:cNvSpPr/>
          <p:nvPr/>
        </p:nvSpPr>
        <p:spPr>
          <a:xfrm>
            <a:off x="1570320" y="1805760"/>
            <a:ext cx="9048240" cy="1873800"/>
          </a:xfrm>
          <a:custGeom>
            <a:avLst/>
            <a:gdLst/>
            <a:ahLst/>
            <a:rect l="0" t="0" r="r" b="b"/>
            <a:pathLst>
              <a:path fill="none" w="25134" h="5205">
                <a:moveTo>
                  <a:pt x="0" y="5205"/>
                </a:moveTo>
                <a:lnTo>
                  <a:pt x="474" y="5205"/>
                </a:lnTo>
                <a:lnTo>
                  <a:pt x="948" y="5113"/>
                </a:lnTo>
                <a:lnTo>
                  <a:pt x="1422" y="5009"/>
                </a:lnTo>
                <a:lnTo>
                  <a:pt x="1897" y="4906"/>
                </a:lnTo>
                <a:lnTo>
                  <a:pt x="2371" y="4814"/>
                </a:lnTo>
                <a:lnTo>
                  <a:pt x="2845" y="4721"/>
                </a:lnTo>
                <a:lnTo>
                  <a:pt x="3320" y="4618"/>
                </a:lnTo>
                <a:lnTo>
                  <a:pt x="3794" y="4514"/>
                </a:lnTo>
                <a:lnTo>
                  <a:pt x="4268" y="4410"/>
                </a:lnTo>
                <a:lnTo>
                  <a:pt x="4742" y="4330"/>
                </a:lnTo>
                <a:lnTo>
                  <a:pt x="5217" y="4226"/>
                </a:lnTo>
                <a:lnTo>
                  <a:pt x="5691" y="4123"/>
                </a:lnTo>
                <a:lnTo>
                  <a:pt x="6165" y="4007"/>
                </a:lnTo>
                <a:lnTo>
                  <a:pt x="6639" y="3915"/>
                </a:lnTo>
                <a:lnTo>
                  <a:pt x="7114" y="3812"/>
                </a:lnTo>
                <a:lnTo>
                  <a:pt x="7588" y="3708"/>
                </a:lnTo>
                <a:lnTo>
                  <a:pt x="8062" y="3593"/>
                </a:lnTo>
                <a:lnTo>
                  <a:pt x="8536" y="3501"/>
                </a:lnTo>
                <a:lnTo>
                  <a:pt x="9011" y="3385"/>
                </a:lnTo>
                <a:lnTo>
                  <a:pt x="9485" y="3282"/>
                </a:lnTo>
                <a:lnTo>
                  <a:pt x="9959" y="3132"/>
                </a:lnTo>
                <a:lnTo>
                  <a:pt x="10433" y="2982"/>
                </a:lnTo>
                <a:lnTo>
                  <a:pt x="10908" y="2833"/>
                </a:lnTo>
                <a:lnTo>
                  <a:pt x="11382" y="2683"/>
                </a:lnTo>
                <a:lnTo>
                  <a:pt x="11856" y="2522"/>
                </a:lnTo>
                <a:lnTo>
                  <a:pt x="12330" y="2372"/>
                </a:lnTo>
                <a:lnTo>
                  <a:pt x="12804" y="2222"/>
                </a:lnTo>
                <a:lnTo>
                  <a:pt x="13278" y="2061"/>
                </a:lnTo>
                <a:lnTo>
                  <a:pt x="13752" y="1923"/>
                </a:lnTo>
                <a:lnTo>
                  <a:pt x="14226" y="1808"/>
                </a:lnTo>
                <a:lnTo>
                  <a:pt x="14701" y="1704"/>
                </a:lnTo>
                <a:lnTo>
                  <a:pt x="15175" y="1600"/>
                </a:lnTo>
                <a:lnTo>
                  <a:pt x="15649" y="1497"/>
                </a:lnTo>
                <a:lnTo>
                  <a:pt x="16123" y="1393"/>
                </a:lnTo>
                <a:lnTo>
                  <a:pt x="16598" y="1312"/>
                </a:lnTo>
                <a:lnTo>
                  <a:pt x="17072" y="1232"/>
                </a:lnTo>
                <a:lnTo>
                  <a:pt x="17546" y="1163"/>
                </a:lnTo>
                <a:lnTo>
                  <a:pt x="18020" y="1094"/>
                </a:lnTo>
                <a:lnTo>
                  <a:pt x="18495" y="1013"/>
                </a:lnTo>
                <a:lnTo>
                  <a:pt x="18969" y="932"/>
                </a:lnTo>
                <a:lnTo>
                  <a:pt x="19443" y="817"/>
                </a:lnTo>
                <a:lnTo>
                  <a:pt x="19917" y="714"/>
                </a:lnTo>
                <a:lnTo>
                  <a:pt x="20392" y="633"/>
                </a:lnTo>
                <a:lnTo>
                  <a:pt x="20866" y="541"/>
                </a:lnTo>
                <a:lnTo>
                  <a:pt x="21340" y="414"/>
                </a:lnTo>
                <a:lnTo>
                  <a:pt x="21814" y="311"/>
                </a:lnTo>
                <a:lnTo>
                  <a:pt x="22289" y="207"/>
                </a:lnTo>
                <a:lnTo>
                  <a:pt x="22763" y="126"/>
                </a:lnTo>
                <a:lnTo>
                  <a:pt x="23237" y="92"/>
                </a:lnTo>
                <a:lnTo>
                  <a:pt x="23712" y="103"/>
                </a:lnTo>
                <a:lnTo>
                  <a:pt x="24186" y="69"/>
                </a:lnTo>
                <a:lnTo>
                  <a:pt x="24660" y="57"/>
                </a:lnTo>
                <a:lnTo>
                  <a:pt x="25134" y="0"/>
                </a:lnTo>
              </a:path>
            </a:pathLst>
          </a:custGeom>
          <a:ln w="9540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37520" rIns="137520" tIns="92520" bIns="9252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"/>
          <p:cNvSpPr/>
          <p:nvPr/>
        </p:nvSpPr>
        <p:spPr>
          <a:xfrm>
            <a:off x="1570320" y="5607000"/>
            <a:ext cx="9048240" cy="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-50760" bIns="-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"/>
          <p:cNvSpPr/>
          <p:nvPr/>
        </p:nvSpPr>
        <p:spPr>
          <a:xfrm>
            <a:off x="157032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"/>
          <p:cNvSpPr/>
          <p:nvPr/>
        </p:nvSpPr>
        <p:spPr>
          <a:xfrm>
            <a:off x="327744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"/>
          <p:cNvSpPr txBox="1"/>
          <p:nvPr/>
        </p:nvSpPr>
        <p:spPr>
          <a:xfrm>
            <a:off x="2957400" y="5708160"/>
            <a:ext cx="63036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19" name=""/>
          <p:cNvSpPr/>
          <p:nvPr/>
        </p:nvSpPr>
        <p:spPr>
          <a:xfrm>
            <a:off x="498492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"/>
          <p:cNvSpPr txBox="1"/>
          <p:nvPr/>
        </p:nvSpPr>
        <p:spPr>
          <a:xfrm>
            <a:off x="4671720" y="5708160"/>
            <a:ext cx="61848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1990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1" name=""/>
          <p:cNvSpPr/>
          <p:nvPr/>
        </p:nvSpPr>
        <p:spPr>
          <a:xfrm>
            <a:off x="669168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"/>
          <p:cNvSpPr txBox="1"/>
          <p:nvPr/>
        </p:nvSpPr>
        <p:spPr>
          <a:xfrm>
            <a:off x="6350400" y="5708160"/>
            <a:ext cx="68976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3" name=""/>
          <p:cNvSpPr/>
          <p:nvPr/>
        </p:nvSpPr>
        <p:spPr>
          <a:xfrm>
            <a:off x="839916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"/>
          <p:cNvSpPr txBox="1"/>
          <p:nvPr/>
        </p:nvSpPr>
        <p:spPr>
          <a:xfrm>
            <a:off x="8088480" y="5708160"/>
            <a:ext cx="63036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2010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5" name=""/>
          <p:cNvSpPr/>
          <p:nvPr/>
        </p:nvSpPr>
        <p:spPr>
          <a:xfrm>
            <a:off x="1010664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"/>
          <p:cNvSpPr txBox="1"/>
          <p:nvPr/>
        </p:nvSpPr>
        <p:spPr>
          <a:xfrm>
            <a:off x="9779400" y="5708160"/>
            <a:ext cx="67104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7" name="TextBox 39"/>
          <p:cNvSpPr/>
          <p:nvPr/>
        </p:nvSpPr>
        <p:spPr>
          <a:xfrm>
            <a:off x="9430200" y="461880"/>
            <a:ext cx="14839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2023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9.2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"/>
          <p:cNvSpPr/>
          <p:nvPr/>
        </p:nvSpPr>
        <p:spPr>
          <a:xfrm>
            <a:off x="1569600" y="2045160"/>
            <a:ext cx="9048240" cy="2050920"/>
          </a:xfrm>
          <a:custGeom>
            <a:avLst/>
            <a:gdLst/>
            <a:ahLst/>
            <a:rect l="0" t="0" r="r" b="b"/>
            <a:pathLst>
              <a:path fill="none" w="25134" h="5697">
                <a:moveTo>
                  <a:pt x="0" y="5697"/>
                </a:moveTo>
                <a:lnTo>
                  <a:pt x="474" y="5697"/>
                </a:lnTo>
                <a:lnTo>
                  <a:pt x="948" y="5610"/>
                </a:lnTo>
                <a:lnTo>
                  <a:pt x="1422" y="5497"/>
                </a:lnTo>
                <a:lnTo>
                  <a:pt x="1897" y="5398"/>
                </a:lnTo>
                <a:lnTo>
                  <a:pt x="2371" y="5298"/>
                </a:lnTo>
                <a:lnTo>
                  <a:pt x="2845" y="5186"/>
                </a:lnTo>
                <a:lnTo>
                  <a:pt x="3320" y="5098"/>
                </a:lnTo>
                <a:lnTo>
                  <a:pt x="3794" y="4999"/>
                </a:lnTo>
                <a:lnTo>
                  <a:pt x="4268" y="4899"/>
                </a:lnTo>
                <a:lnTo>
                  <a:pt x="4742" y="4799"/>
                </a:lnTo>
                <a:lnTo>
                  <a:pt x="5217" y="4700"/>
                </a:lnTo>
                <a:lnTo>
                  <a:pt x="5691" y="4600"/>
                </a:lnTo>
                <a:lnTo>
                  <a:pt x="6165" y="4500"/>
                </a:lnTo>
                <a:lnTo>
                  <a:pt x="6639" y="4388"/>
                </a:lnTo>
                <a:lnTo>
                  <a:pt x="7114" y="4276"/>
                </a:lnTo>
                <a:lnTo>
                  <a:pt x="7588" y="4176"/>
                </a:lnTo>
                <a:lnTo>
                  <a:pt x="8062" y="4064"/>
                </a:lnTo>
                <a:lnTo>
                  <a:pt x="8536" y="3964"/>
                </a:lnTo>
                <a:lnTo>
                  <a:pt x="9011" y="3864"/>
                </a:lnTo>
                <a:lnTo>
                  <a:pt x="9485" y="3752"/>
                </a:lnTo>
                <a:lnTo>
                  <a:pt x="9959" y="3628"/>
                </a:lnTo>
                <a:lnTo>
                  <a:pt x="10433" y="3490"/>
                </a:lnTo>
                <a:lnTo>
                  <a:pt x="10908" y="3353"/>
                </a:lnTo>
                <a:lnTo>
                  <a:pt x="11382" y="3216"/>
                </a:lnTo>
                <a:lnTo>
                  <a:pt x="11856" y="3067"/>
                </a:lnTo>
                <a:lnTo>
                  <a:pt x="12330" y="2905"/>
                </a:lnTo>
                <a:lnTo>
                  <a:pt x="12804" y="2730"/>
                </a:lnTo>
                <a:lnTo>
                  <a:pt x="13278" y="2568"/>
                </a:lnTo>
                <a:lnTo>
                  <a:pt x="13752" y="2418"/>
                </a:lnTo>
                <a:lnTo>
                  <a:pt x="14226" y="2294"/>
                </a:lnTo>
                <a:lnTo>
                  <a:pt x="14701" y="2194"/>
                </a:lnTo>
                <a:lnTo>
                  <a:pt x="15175" y="2094"/>
                </a:lnTo>
                <a:lnTo>
                  <a:pt x="15649" y="2007"/>
                </a:lnTo>
                <a:lnTo>
                  <a:pt x="16123" y="1907"/>
                </a:lnTo>
                <a:lnTo>
                  <a:pt x="16598" y="1857"/>
                </a:lnTo>
                <a:lnTo>
                  <a:pt x="17072" y="1745"/>
                </a:lnTo>
                <a:lnTo>
                  <a:pt x="17546" y="1658"/>
                </a:lnTo>
                <a:lnTo>
                  <a:pt x="18020" y="1558"/>
                </a:lnTo>
                <a:lnTo>
                  <a:pt x="18495" y="1446"/>
                </a:lnTo>
                <a:lnTo>
                  <a:pt x="18969" y="1334"/>
                </a:lnTo>
                <a:lnTo>
                  <a:pt x="19443" y="1222"/>
                </a:lnTo>
                <a:lnTo>
                  <a:pt x="19917" y="1135"/>
                </a:lnTo>
                <a:lnTo>
                  <a:pt x="20392" y="1085"/>
                </a:lnTo>
                <a:lnTo>
                  <a:pt x="20866" y="997"/>
                </a:lnTo>
                <a:lnTo>
                  <a:pt x="21340" y="910"/>
                </a:lnTo>
                <a:lnTo>
                  <a:pt x="21814" y="823"/>
                </a:lnTo>
                <a:lnTo>
                  <a:pt x="22289" y="711"/>
                </a:lnTo>
                <a:lnTo>
                  <a:pt x="22763" y="586"/>
                </a:lnTo>
                <a:lnTo>
                  <a:pt x="23237" y="424"/>
                </a:lnTo>
                <a:lnTo>
                  <a:pt x="23712" y="175"/>
                </a:lnTo>
                <a:lnTo>
                  <a:pt x="24186" y="50"/>
                </a:lnTo>
                <a:lnTo>
                  <a:pt x="24660" y="38"/>
                </a:lnTo>
                <a:lnTo>
                  <a:pt x="25134" y="0"/>
                </a:lnTo>
              </a:path>
            </a:pathLst>
          </a:custGeom>
          <a:ln w="9540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37520" rIns="137520" tIns="92520" bIns="9252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TextBox 40"/>
          <p:cNvSpPr/>
          <p:nvPr/>
        </p:nvSpPr>
        <p:spPr>
          <a:xfrm>
            <a:off x="1533240" y="3972600"/>
            <a:ext cx="9662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3.8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Box 41"/>
          <p:cNvSpPr/>
          <p:nvPr/>
        </p:nvSpPr>
        <p:spPr>
          <a:xfrm>
            <a:off x="9759240" y="2189880"/>
            <a:ext cx="9702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8.4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TextBox 42"/>
          <p:cNvSpPr/>
          <p:nvPr/>
        </p:nvSpPr>
        <p:spPr>
          <a:xfrm rot="20710200">
            <a:off x="3508920" y="2396160"/>
            <a:ext cx="174024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SE" sz="48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MEN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TextBox 43"/>
          <p:cNvSpPr/>
          <p:nvPr/>
        </p:nvSpPr>
        <p:spPr>
          <a:xfrm rot="20701200">
            <a:off x="3205440" y="3603240"/>
            <a:ext cx="302724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SE" sz="48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WOMEN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21"/>
          <p:cNvSpPr/>
          <p:nvPr/>
        </p:nvSpPr>
        <p:spPr>
          <a:xfrm>
            <a:off x="914400" y="365760"/>
            <a:ext cx="51624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Years of Schooling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TextBox 22"/>
          <p:cNvSpPr/>
          <p:nvPr/>
        </p:nvSpPr>
        <p:spPr>
          <a:xfrm>
            <a:off x="914400" y="1032120"/>
            <a:ext cx="57297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Average years in formal education at age 26 and older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TextBox 23"/>
          <p:cNvSpPr/>
          <p:nvPr/>
        </p:nvSpPr>
        <p:spPr>
          <a:xfrm>
            <a:off x="1389960" y="2244600"/>
            <a:ext cx="12535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1971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4.6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TextBox 24"/>
          <p:cNvSpPr/>
          <p:nvPr/>
        </p:nvSpPr>
        <p:spPr>
          <a:xfrm>
            <a:off x="91440" y="6629400"/>
            <a:ext cx="21034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IHME and UNDP, via OWID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TextBox 25"/>
          <p:cNvSpPr/>
          <p:nvPr/>
        </p:nvSpPr>
        <p:spPr>
          <a:xfrm>
            <a:off x="10892880" y="6629400"/>
            <a:ext cx="12042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gapminder.org/46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1570320" y="1805760"/>
            <a:ext cx="9048240" cy="3801240"/>
          </a:xfrm>
          <a:custGeom>
            <a:avLst/>
            <a:gdLst/>
            <a:ahLst/>
            <a:rect l="0" t="0" r="r" b="b"/>
            <a:pathLst>
              <a:path w="25134" h="10559">
                <a:moveTo>
                  <a:pt x="0" y="10559"/>
                </a:moveTo>
                <a:lnTo>
                  <a:pt x="0" y="5205"/>
                </a:lnTo>
                <a:lnTo>
                  <a:pt x="474" y="5205"/>
                </a:lnTo>
                <a:lnTo>
                  <a:pt x="948" y="5113"/>
                </a:lnTo>
                <a:lnTo>
                  <a:pt x="1422" y="5009"/>
                </a:lnTo>
                <a:lnTo>
                  <a:pt x="1897" y="4906"/>
                </a:lnTo>
                <a:lnTo>
                  <a:pt x="2371" y="4814"/>
                </a:lnTo>
                <a:lnTo>
                  <a:pt x="2845" y="4721"/>
                </a:lnTo>
                <a:lnTo>
                  <a:pt x="3320" y="4618"/>
                </a:lnTo>
                <a:lnTo>
                  <a:pt x="3794" y="4514"/>
                </a:lnTo>
                <a:lnTo>
                  <a:pt x="4268" y="4410"/>
                </a:lnTo>
                <a:lnTo>
                  <a:pt x="4742" y="4330"/>
                </a:lnTo>
                <a:lnTo>
                  <a:pt x="5217" y="4226"/>
                </a:lnTo>
                <a:lnTo>
                  <a:pt x="5691" y="4123"/>
                </a:lnTo>
                <a:lnTo>
                  <a:pt x="6165" y="4007"/>
                </a:lnTo>
                <a:lnTo>
                  <a:pt x="6639" y="3915"/>
                </a:lnTo>
                <a:lnTo>
                  <a:pt x="7114" y="3812"/>
                </a:lnTo>
                <a:lnTo>
                  <a:pt x="7588" y="3708"/>
                </a:lnTo>
                <a:lnTo>
                  <a:pt x="8062" y="3593"/>
                </a:lnTo>
                <a:lnTo>
                  <a:pt x="8536" y="3501"/>
                </a:lnTo>
                <a:lnTo>
                  <a:pt x="9011" y="3385"/>
                </a:lnTo>
                <a:lnTo>
                  <a:pt x="9485" y="3282"/>
                </a:lnTo>
                <a:lnTo>
                  <a:pt x="9959" y="3132"/>
                </a:lnTo>
                <a:lnTo>
                  <a:pt x="10433" y="2982"/>
                </a:lnTo>
                <a:lnTo>
                  <a:pt x="10908" y="2833"/>
                </a:lnTo>
                <a:lnTo>
                  <a:pt x="11382" y="2683"/>
                </a:lnTo>
                <a:lnTo>
                  <a:pt x="11856" y="2522"/>
                </a:lnTo>
                <a:lnTo>
                  <a:pt x="12330" y="2372"/>
                </a:lnTo>
                <a:lnTo>
                  <a:pt x="12804" y="2222"/>
                </a:lnTo>
                <a:lnTo>
                  <a:pt x="13278" y="2061"/>
                </a:lnTo>
                <a:lnTo>
                  <a:pt x="13752" y="1923"/>
                </a:lnTo>
                <a:lnTo>
                  <a:pt x="14226" y="1808"/>
                </a:lnTo>
                <a:lnTo>
                  <a:pt x="14701" y="1704"/>
                </a:lnTo>
                <a:lnTo>
                  <a:pt x="15175" y="1600"/>
                </a:lnTo>
                <a:lnTo>
                  <a:pt x="15649" y="1497"/>
                </a:lnTo>
                <a:lnTo>
                  <a:pt x="16123" y="1393"/>
                </a:lnTo>
                <a:lnTo>
                  <a:pt x="16598" y="1312"/>
                </a:lnTo>
                <a:lnTo>
                  <a:pt x="17072" y="1232"/>
                </a:lnTo>
                <a:lnTo>
                  <a:pt x="17546" y="1163"/>
                </a:lnTo>
                <a:lnTo>
                  <a:pt x="18020" y="1094"/>
                </a:lnTo>
                <a:lnTo>
                  <a:pt x="18495" y="1013"/>
                </a:lnTo>
                <a:lnTo>
                  <a:pt x="18969" y="932"/>
                </a:lnTo>
                <a:lnTo>
                  <a:pt x="19443" y="817"/>
                </a:lnTo>
                <a:lnTo>
                  <a:pt x="19917" y="714"/>
                </a:lnTo>
                <a:lnTo>
                  <a:pt x="20392" y="633"/>
                </a:lnTo>
                <a:lnTo>
                  <a:pt x="20866" y="541"/>
                </a:lnTo>
                <a:lnTo>
                  <a:pt x="21340" y="414"/>
                </a:lnTo>
                <a:lnTo>
                  <a:pt x="21814" y="311"/>
                </a:lnTo>
                <a:lnTo>
                  <a:pt x="22289" y="207"/>
                </a:lnTo>
                <a:lnTo>
                  <a:pt x="22763" y="126"/>
                </a:lnTo>
                <a:lnTo>
                  <a:pt x="23237" y="92"/>
                </a:lnTo>
                <a:lnTo>
                  <a:pt x="23712" y="103"/>
                </a:lnTo>
                <a:lnTo>
                  <a:pt x="24186" y="69"/>
                </a:lnTo>
                <a:lnTo>
                  <a:pt x="24660" y="57"/>
                </a:lnTo>
                <a:lnTo>
                  <a:pt x="25134" y="0"/>
                </a:lnTo>
                <a:lnTo>
                  <a:pt x="25134" y="10559"/>
                </a:lnTo>
                <a:lnTo>
                  <a:pt x="0" y="10559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"/>
          <p:cNvSpPr/>
          <p:nvPr/>
        </p:nvSpPr>
        <p:spPr>
          <a:xfrm>
            <a:off x="1570320" y="1805760"/>
            <a:ext cx="9048240" cy="1873800"/>
          </a:xfrm>
          <a:custGeom>
            <a:avLst/>
            <a:gdLst/>
            <a:ahLst/>
            <a:rect l="0" t="0" r="r" b="b"/>
            <a:pathLst>
              <a:path fill="none" w="25134" h="5205">
                <a:moveTo>
                  <a:pt x="0" y="5205"/>
                </a:moveTo>
                <a:lnTo>
                  <a:pt x="474" y="5205"/>
                </a:lnTo>
                <a:lnTo>
                  <a:pt x="948" y="5113"/>
                </a:lnTo>
                <a:lnTo>
                  <a:pt x="1422" y="5009"/>
                </a:lnTo>
                <a:lnTo>
                  <a:pt x="1897" y="4906"/>
                </a:lnTo>
                <a:lnTo>
                  <a:pt x="2371" y="4814"/>
                </a:lnTo>
                <a:lnTo>
                  <a:pt x="2845" y="4721"/>
                </a:lnTo>
                <a:lnTo>
                  <a:pt x="3320" y="4618"/>
                </a:lnTo>
                <a:lnTo>
                  <a:pt x="3794" y="4514"/>
                </a:lnTo>
                <a:lnTo>
                  <a:pt x="4268" y="4410"/>
                </a:lnTo>
                <a:lnTo>
                  <a:pt x="4742" y="4330"/>
                </a:lnTo>
                <a:lnTo>
                  <a:pt x="5217" y="4226"/>
                </a:lnTo>
                <a:lnTo>
                  <a:pt x="5691" y="4123"/>
                </a:lnTo>
                <a:lnTo>
                  <a:pt x="6165" y="4007"/>
                </a:lnTo>
                <a:lnTo>
                  <a:pt x="6639" y="3915"/>
                </a:lnTo>
                <a:lnTo>
                  <a:pt x="7114" y="3812"/>
                </a:lnTo>
                <a:lnTo>
                  <a:pt x="7588" y="3708"/>
                </a:lnTo>
                <a:lnTo>
                  <a:pt x="8062" y="3593"/>
                </a:lnTo>
                <a:lnTo>
                  <a:pt x="8536" y="3501"/>
                </a:lnTo>
                <a:lnTo>
                  <a:pt x="9011" y="3385"/>
                </a:lnTo>
                <a:lnTo>
                  <a:pt x="9485" y="3282"/>
                </a:lnTo>
                <a:lnTo>
                  <a:pt x="9959" y="3132"/>
                </a:lnTo>
                <a:lnTo>
                  <a:pt x="10433" y="2982"/>
                </a:lnTo>
                <a:lnTo>
                  <a:pt x="10908" y="2833"/>
                </a:lnTo>
                <a:lnTo>
                  <a:pt x="11382" y="2683"/>
                </a:lnTo>
                <a:lnTo>
                  <a:pt x="11856" y="2522"/>
                </a:lnTo>
                <a:lnTo>
                  <a:pt x="12330" y="2372"/>
                </a:lnTo>
                <a:lnTo>
                  <a:pt x="12804" y="2222"/>
                </a:lnTo>
                <a:lnTo>
                  <a:pt x="13278" y="2061"/>
                </a:lnTo>
                <a:lnTo>
                  <a:pt x="13752" y="1923"/>
                </a:lnTo>
                <a:lnTo>
                  <a:pt x="14226" y="1808"/>
                </a:lnTo>
                <a:lnTo>
                  <a:pt x="14701" y="1704"/>
                </a:lnTo>
                <a:lnTo>
                  <a:pt x="15175" y="1600"/>
                </a:lnTo>
                <a:lnTo>
                  <a:pt x="15649" y="1497"/>
                </a:lnTo>
                <a:lnTo>
                  <a:pt x="16123" y="1393"/>
                </a:lnTo>
                <a:lnTo>
                  <a:pt x="16598" y="1312"/>
                </a:lnTo>
                <a:lnTo>
                  <a:pt x="17072" y="1232"/>
                </a:lnTo>
                <a:lnTo>
                  <a:pt x="17546" y="1163"/>
                </a:lnTo>
                <a:lnTo>
                  <a:pt x="18020" y="1094"/>
                </a:lnTo>
                <a:lnTo>
                  <a:pt x="18495" y="1013"/>
                </a:lnTo>
                <a:lnTo>
                  <a:pt x="18969" y="932"/>
                </a:lnTo>
                <a:lnTo>
                  <a:pt x="19443" y="817"/>
                </a:lnTo>
                <a:lnTo>
                  <a:pt x="19917" y="714"/>
                </a:lnTo>
                <a:lnTo>
                  <a:pt x="20392" y="633"/>
                </a:lnTo>
                <a:lnTo>
                  <a:pt x="20866" y="541"/>
                </a:lnTo>
                <a:lnTo>
                  <a:pt x="21340" y="414"/>
                </a:lnTo>
                <a:lnTo>
                  <a:pt x="21814" y="311"/>
                </a:lnTo>
                <a:lnTo>
                  <a:pt x="22289" y="207"/>
                </a:lnTo>
                <a:lnTo>
                  <a:pt x="22763" y="126"/>
                </a:lnTo>
                <a:lnTo>
                  <a:pt x="23237" y="92"/>
                </a:lnTo>
                <a:lnTo>
                  <a:pt x="23712" y="103"/>
                </a:lnTo>
                <a:lnTo>
                  <a:pt x="24186" y="69"/>
                </a:lnTo>
                <a:lnTo>
                  <a:pt x="24660" y="57"/>
                </a:lnTo>
                <a:lnTo>
                  <a:pt x="25134" y="0"/>
                </a:lnTo>
              </a:path>
            </a:pathLst>
          </a:custGeom>
          <a:ln w="9540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37520" rIns="137520" tIns="92520" bIns="9252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"/>
          <p:cNvSpPr/>
          <p:nvPr/>
        </p:nvSpPr>
        <p:spPr>
          <a:xfrm>
            <a:off x="1570320" y="5607000"/>
            <a:ext cx="9048240" cy="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-50760" bIns="-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"/>
          <p:cNvSpPr/>
          <p:nvPr/>
        </p:nvSpPr>
        <p:spPr>
          <a:xfrm>
            <a:off x="157032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"/>
          <p:cNvSpPr/>
          <p:nvPr/>
        </p:nvSpPr>
        <p:spPr>
          <a:xfrm>
            <a:off x="327744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"/>
          <p:cNvSpPr txBox="1"/>
          <p:nvPr/>
        </p:nvSpPr>
        <p:spPr>
          <a:xfrm>
            <a:off x="2957400" y="5708160"/>
            <a:ext cx="63036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4" name=""/>
          <p:cNvSpPr/>
          <p:nvPr/>
        </p:nvSpPr>
        <p:spPr>
          <a:xfrm>
            <a:off x="498492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"/>
          <p:cNvSpPr txBox="1"/>
          <p:nvPr/>
        </p:nvSpPr>
        <p:spPr>
          <a:xfrm>
            <a:off x="4671720" y="5708160"/>
            <a:ext cx="61848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1990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6" name=""/>
          <p:cNvSpPr/>
          <p:nvPr/>
        </p:nvSpPr>
        <p:spPr>
          <a:xfrm>
            <a:off x="669168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"/>
          <p:cNvSpPr txBox="1"/>
          <p:nvPr/>
        </p:nvSpPr>
        <p:spPr>
          <a:xfrm>
            <a:off x="6350400" y="5708160"/>
            <a:ext cx="68976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8" name=""/>
          <p:cNvSpPr/>
          <p:nvPr/>
        </p:nvSpPr>
        <p:spPr>
          <a:xfrm>
            <a:off x="839916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9" name=""/>
          <p:cNvSpPr txBox="1"/>
          <p:nvPr/>
        </p:nvSpPr>
        <p:spPr>
          <a:xfrm>
            <a:off x="8088480" y="5708160"/>
            <a:ext cx="63036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2010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50" name=""/>
          <p:cNvSpPr/>
          <p:nvPr/>
        </p:nvSpPr>
        <p:spPr>
          <a:xfrm>
            <a:off x="10106640" y="5607000"/>
            <a:ext cx="0" cy="11880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"/>
          <p:cNvSpPr txBox="1"/>
          <p:nvPr/>
        </p:nvSpPr>
        <p:spPr>
          <a:xfrm>
            <a:off x="9779400" y="5708160"/>
            <a:ext cx="671040" cy="3438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2020</a:t>
            </a:r>
            <a:endParaRPr b="0" lang="en-US" sz="225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52" name="TextBox 26"/>
          <p:cNvSpPr/>
          <p:nvPr/>
        </p:nvSpPr>
        <p:spPr>
          <a:xfrm>
            <a:off x="9430200" y="461880"/>
            <a:ext cx="14839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2023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9.2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1569600" y="2045160"/>
            <a:ext cx="9048240" cy="2050920"/>
          </a:xfrm>
          <a:custGeom>
            <a:avLst/>
            <a:gdLst/>
            <a:ahLst/>
            <a:rect l="0" t="0" r="r" b="b"/>
            <a:pathLst>
              <a:path fill="none" w="25134" h="5697">
                <a:moveTo>
                  <a:pt x="0" y="5697"/>
                </a:moveTo>
                <a:lnTo>
                  <a:pt x="474" y="5697"/>
                </a:lnTo>
                <a:lnTo>
                  <a:pt x="948" y="5610"/>
                </a:lnTo>
                <a:lnTo>
                  <a:pt x="1422" y="5497"/>
                </a:lnTo>
                <a:lnTo>
                  <a:pt x="1897" y="5398"/>
                </a:lnTo>
                <a:lnTo>
                  <a:pt x="2371" y="5298"/>
                </a:lnTo>
                <a:lnTo>
                  <a:pt x="2845" y="5186"/>
                </a:lnTo>
                <a:lnTo>
                  <a:pt x="3320" y="5098"/>
                </a:lnTo>
                <a:lnTo>
                  <a:pt x="3794" y="4999"/>
                </a:lnTo>
                <a:lnTo>
                  <a:pt x="4268" y="4899"/>
                </a:lnTo>
                <a:lnTo>
                  <a:pt x="4742" y="4799"/>
                </a:lnTo>
                <a:lnTo>
                  <a:pt x="5217" y="4700"/>
                </a:lnTo>
                <a:lnTo>
                  <a:pt x="5691" y="4600"/>
                </a:lnTo>
                <a:lnTo>
                  <a:pt x="6165" y="4500"/>
                </a:lnTo>
                <a:lnTo>
                  <a:pt x="6639" y="4388"/>
                </a:lnTo>
                <a:lnTo>
                  <a:pt x="7114" y="4276"/>
                </a:lnTo>
                <a:lnTo>
                  <a:pt x="7588" y="4176"/>
                </a:lnTo>
                <a:lnTo>
                  <a:pt x="8062" y="4064"/>
                </a:lnTo>
                <a:lnTo>
                  <a:pt x="8536" y="3964"/>
                </a:lnTo>
                <a:lnTo>
                  <a:pt x="9011" y="3864"/>
                </a:lnTo>
                <a:lnTo>
                  <a:pt x="9485" y="3752"/>
                </a:lnTo>
                <a:lnTo>
                  <a:pt x="9959" y="3628"/>
                </a:lnTo>
                <a:lnTo>
                  <a:pt x="10433" y="3490"/>
                </a:lnTo>
                <a:lnTo>
                  <a:pt x="10908" y="3353"/>
                </a:lnTo>
                <a:lnTo>
                  <a:pt x="11382" y="3216"/>
                </a:lnTo>
                <a:lnTo>
                  <a:pt x="11856" y="3067"/>
                </a:lnTo>
                <a:lnTo>
                  <a:pt x="12330" y="2905"/>
                </a:lnTo>
                <a:lnTo>
                  <a:pt x="12804" y="2730"/>
                </a:lnTo>
                <a:lnTo>
                  <a:pt x="13278" y="2568"/>
                </a:lnTo>
                <a:lnTo>
                  <a:pt x="13752" y="2418"/>
                </a:lnTo>
                <a:lnTo>
                  <a:pt x="14226" y="2294"/>
                </a:lnTo>
                <a:lnTo>
                  <a:pt x="14701" y="2194"/>
                </a:lnTo>
                <a:lnTo>
                  <a:pt x="15175" y="2094"/>
                </a:lnTo>
                <a:lnTo>
                  <a:pt x="15649" y="2007"/>
                </a:lnTo>
                <a:lnTo>
                  <a:pt x="16123" y="1907"/>
                </a:lnTo>
                <a:lnTo>
                  <a:pt x="16598" y="1857"/>
                </a:lnTo>
                <a:lnTo>
                  <a:pt x="17072" y="1745"/>
                </a:lnTo>
                <a:lnTo>
                  <a:pt x="17546" y="1658"/>
                </a:lnTo>
                <a:lnTo>
                  <a:pt x="18020" y="1558"/>
                </a:lnTo>
                <a:lnTo>
                  <a:pt x="18495" y="1446"/>
                </a:lnTo>
                <a:lnTo>
                  <a:pt x="18969" y="1334"/>
                </a:lnTo>
                <a:lnTo>
                  <a:pt x="19443" y="1222"/>
                </a:lnTo>
                <a:lnTo>
                  <a:pt x="19917" y="1135"/>
                </a:lnTo>
                <a:lnTo>
                  <a:pt x="20392" y="1085"/>
                </a:lnTo>
                <a:lnTo>
                  <a:pt x="20866" y="997"/>
                </a:lnTo>
                <a:lnTo>
                  <a:pt x="21340" y="910"/>
                </a:lnTo>
                <a:lnTo>
                  <a:pt x="21814" y="823"/>
                </a:lnTo>
                <a:lnTo>
                  <a:pt x="22289" y="711"/>
                </a:lnTo>
                <a:lnTo>
                  <a:pt x="22763" y="586"/>
                </a:lnTo>
                <a:lnTo>
                  <a:pt x="23237" y="424"/>
                </a:lnTo>
                <a:lnTo>
                  <a:pt x="23712" y="175"/>
                </a:lnTo>
                <a:lnTo>
                  <a:pt x="24186" y="50"/>
                </a:lnTo>
                <a:lnTo>
                  <a:pt x="24660" y="38"/>
                </a:lnTo>
                <a:lnTo>
                  <a:pt x="25134" y="0"/>
                </a:lnTo>
              </a:path>
            </a:pathLst>
          </a:custGeom>
          <a:ln w="9540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37520" rIns="137520" tIns="92520" bIns="9252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TextBox 27"/>
          <p:cNvSpPr/>
          <p:nvPr/>
        </p:nvSpPr>
        <p:spPr>
          <a:xfrm>
            <a:off x="1533240" y="3972600"/>
            <a:ext cx="9662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3.8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TextBox 28"/>
          <p:cNvSpPr/>
          <p:nvPr/>
        </p:nvSpPr>
        <p:spPr>
          <a:xfrm>
            <a:off x="9759240" y="2189880"/>
            <a:ext cx="9702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8.4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TextBox 29"/>
          <p:cNvSpPr/>
          <p:nvPr/>
        </p:nvSpPr>
        <p:spPr>
          <a:xfrm rot="20710200">
            <a:off x="3508920" y="2396160"/>
            <a:ext cx="174024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SE" sz="48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MEN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TextBox 30"/>
          <p:cNvSpPr/>
          <p:nvPr/>
        </p:nvSpPr>
        <p:spPr>
          <a:xfrm rot="20701200">
            <a:off x="3205440" y="3603240"/>
            <a:ext cx="302724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SE" sz="48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WOMEN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8" name="Rounded Rectangle 4"/>
          <p:cNvSpPr/>
          <p:nvPr/>
        </p:nvSpPr>
        <p:spPr>
          <a:xfrm>
            <a:off x="3481200" y="2692080"/>
            <a:ext cx="5226480" cy="1474200"/>
          </a:xfrm>
          <a:prstGeom prst="roundRect">
            <a:avLst>
              <a:gd name="adj" fmla="val 16667"/>
            </a:avLst>
          </a:prstGeom>
          <a:solidFill>
            <a:srgbClr val="ffca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GB" sz="2400" strike="noStrike" u="none">
                <a:solidFill>
                  <a:schemeClr val="lt1"/>
                </a:solidFill>
                <a:effectLst/>
                <a:uFillTx/>
                <a:latin typeface="Rubik Light"/>
              </a:rPr>
              <a:t>More info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GB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g</a:t>
            </a:r>
            <a:r>
              <a:rPr b="0" lang="en-SE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apminder.org/46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Box 31"/>
          <p:cNvSpPr/>
          <p:nvPr/>
        </p:nvSpPr>
        <p:spPr>
          <a:xfrm>
            <a:off x="878400" y="2062080"/>
            <a:ext cx="10435320" cy="161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These slides are part of Gapminder’s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free teaching materials for an updated fact-based worldview.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Available under Creative Common BY License.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Which means you can copy, edit and share them as you like,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as long as you mention: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TextBox 32"/>
          <p:cNvSpPr/>
          <p:nvPr/>
        </p:nvSpPr>
        <p:spPr>
          <a:xfrm>
            <a:off x="3247200" y="3936600"/>
            <a:ext cx="5697720" cy="57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32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gapminder.org/46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Shape 3"/>
          <p:cNvSpPr/>
          <p:nvPr/>
        </p:nvSpPr>
        <p:spPr>
          <a:xfrm>
            <a:off x="4680000" y="1582560"/>
            <a:ext cx="2831760" cy="35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ffca34"/>
                </a:solidFill>
                <a:effectLst/>
                <a:uFillTx/>
                <a:latin typeface="Rubik"/>
                <a:ea typeface="Trebuchet MS"/>
              </a:rPr>
              <a:t>FREE LICENSE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62" name="Shape 4" descr=""/>
          <p:cNvPicPr/>
          <p:nvPr/>
        </p:nvPicPr>
        <p:blipFill>
          <a:blip r:embed="rId1"/>
          <a:stretch/>
        </p:blipFill>
        <p:spPr>
          <a:xfrm>
            <a:off x="3389040" y="574560"/>
            <a:ext cx="5414040" cy="731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3" name="TextBox 33"/>
          <p:cNvSpPr/>
          <p:nvPr/>
        </p:nvSpPr>
        <p:spPr>
          <a:xfrm>
            <a:off x="1993320" y="4767480"/>
            <a:ext cx="8205120" cy="100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 world keeps changing, please visit the link above to get an updated version of this slideshow and to use our free visualization tools and links to the data sources.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Box 11"/>
          <p:cNvSpPr/>
          <p:nvPr/>
        </p:nvSpPr>
        <p:spPr>
          <a:xfrm>
            <a:off x="806400" y="365760"/>
            <a:ext cx="51624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Years of Schooling</a:t>
            </a:r>
            <a:endParaRPr b="0" lang="en-US" sz="4400" strike="noStrike" u="none">
              <a:solidFill>
                <a:srgbClr val="05b050"/>
              </a:solidFill>
              <a:effectLst/>
              <a:uFillTx/>
              <a:latin typeface="Arial"/>
            </a:endParaRPr>
          </a:p>
        </p:txBody>
      </p:sp>
      <p:sp>
        <p:nvSpPr>
          <p:cNvPr id="165" name="TextBox 12"/>
          <p:cNvSpPr/>
          <p:nvPr/>
        </p:nvSpPr>
        <p:spPr>
          <a:xfrm>
            <a:off x="806400" y="1032120"/>
            <a:ext cx="57297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Average years in formal education at age 26 and older</a:t>
            </a:r>
            <a:endParaRPr b="0" lang="en-US" sz="1800" strike="noStrike" u="none">
              <a:solidFill>
                <a:srgbClr val="05b050"/>
              </a:solidFill>
              <a:effectLst/>
              <a:uFillTx/>
              <a:latin typeface="Arial"/>
            </a:endParaRPr>
          </a:p>
        </p:txBody>
      </p:sp>
      <p:sp>
        <p:nvSpPr>
          <p:cNvPr id="166" name="TextBox 13"/>
          <p:cNvSpPr/>
          <p:nvPr/>
        </p:nvSpPr>
        <p:spPr>
          <a:xfrm>
            <a:off x="633960" y="2172600"/>
            <a:ext cx="12535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1971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4.6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7" name="TextBox 14"/>
          <p:cNvSpPr/>
          <p:nvPr/>
        </p:nvSpPr>
        <p:spPr>
          <a:xfrm>
            <a:off x="91440" y="6521400"/>
            <a:ext cx="36550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IHME and UNDP, via OWID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TextBox 15"/>
          <p:cNvSpPr/>
          <p:nvPr/>
        </p:nvSpPr>
        <p:spPr>
          <a:xfrm>
            <a:off x="10067400" y="6521400"/>
            <a:ext cx="20296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gapminder.org/46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69" name=""/>
          <p:cNvGrpSpPr/>
          <p:nvPr/>
        </p:nvGrpSpPr>
        <p:grpSpPr>
          <a:xfrm>
            <a:off x="722520" y="1371600"/>
            <a:ext cx="10744200" cy="5029200"/>
            <a:chOff x="722520" y="1371600"/>
            <a:chExt cx="10744200" cy="5029200"/>
          </a:xfrm>
        </p:grpSpPr>
        <p:sp>
          <p:nvSpPr>
            <p:cNvPr id="170" name=""/>
            <p:cNvSpPr/>
            <p:nvPr/>
          </p:nvSpPr>
          <p:spPr>
            <a:xfrm>
              <a:off x="723240" y="1371600"/>
              <a:ext cx="10743480" cy="4502160"/>
            </a:xfrm>
            <a:custGeom>
              <a:avLst/>
              <a:gdLst/>
              <a:ahLst/>
              <a:rect l="0" t="0" r="r" b="b"/>
              <a:pathLst>
                <a:path w="29843" h="12506">
                  <a:moveTo>
                    <a:pt x="0" y="12506"/>
                  </a:moveTo>
                  <a:lnTo>
                    <a:pt x="0" y="6164"/>
                  </a:lnTo>
                  <a:lnTo>
                    <a:pt x="563" y="6164"/>
                  </a:lnTo>
                  <a:lnTo>
                    <a:pt x="1126" y="6055"/>
                  </a:lnTo>
                  <a:lnTo>
                    <a:pt x="1689" y="5932"/>
                  </a:lnTo>
                  <a:lnTo>
                    <a:pt x="2253" y="5810"/>
                  </a:lnTo>
                  <a:lnTo>
                    <a:pt x="2815" y="5701"/>
                  </a:lnTo>
                  <a:lnTo>
                    <a:pt x="3378" y="5591"/>
                  </a:lnTo>
                  <a:lnTo>
                    <a:pt x="3942" y="5469"/>
                  </a:lnTo>
                  <a:lnTo>
                    <a:pt x="4505" y="5346"/>
                  </a:lnTo>
                  <a:lnTo>
                    <a:pt x="5068" y="5223"/>
                  </a:lnTo>
                  <a:lnTo>
                    <a:pt x="5630" y="5128"/>
                  </a:lnTo>
                  <a:lnTo>
                    <a:pt x="6194" y="5005"/>
                  </a:lnTo>
                  <a:lnTo>
                    <a:pt x="6757" y="4883"/>
                  </a:lnTo>
                  <a:lnTo>
                    <a:pt x="7320" y="4745"/>
                  </a:lnTo>
                  <a:lnTo>
                    <a:pt x="7883" y="4637"/>
                  </a:lnTo>
                  <a:lnTo>
                    <a:pt x="8447" y="4515"/>
                  </a:lnTo>
                  <a:lnTo>
                    <a:pt x="9010" y="4391"/>
                  </a:lnTo>
                  <a:lnTo>
                    <a:pt x="9572" y="4255"/>
                  </a:lnTo>
                  <a:lnTo>
                    <a:pt x="10135" y="4146"/>
                  </a:lnTo>
                  <a:lnTo>
                    <a:pt x="10699" y="4009"/>
                  </a:lnTo>
                  <a:lnTo>
                    <a:pt x="11262" y="3887"/>
                  </a:lnTo>
                  <a:lnTo>
                    <a:pt x="11825" y="3709"/>
                  </a:lnTo>
                  <a:lnTo>
                    <a:pt x="12387" y="3532"/>
                  </a:lnTo>
                  <a:lnTo>
                    <a:pt x="12951" y="3355"/>
                  </a:lnTo>
                  <a:lnTo>
                    <a:pt x="13514" y="3177"/>
                  </a:lnTo>
                  <a:lnTo>
                    <a:pt x="14077" y="2987"/>
                  </a:lnTo>
                  <a:lnTo>
                    <a:pt x="14640" y="2809"/>
                  </a:lnTo>
                  <a:lnTo>
                    <a:pt x="15204" y="2631"/>
                  </a:lnTo>
                  <a:lnTo>
                    <a:pt x="15766" y="2441"/>
                  </a:lnTo>
                  <a:lnTo>
                    <a:pt x="16329" y="2277"/>
                  </a:lnTo>
                  <a:lnTo>
                    <a:pt x="16892" y="2141"/>
                  </a:lnTo>
                  <a:lnTo>
                    <a:pt x="17456" y="2018"/>
                  </a:lnTo>
                  <a:lnTo>
                    <a:pt x="18019" y="1895"/>
                  </a:lnTo>
                  <a:lnTo>
                    <a:pt x="18582" y="1773"/>
                  </a:lnTo>
                  <a:lnTo>
                    <a:pt x="19144" y="1650"/>
                  </a:lnTo>
                  <a:lnTo>
                    <a:pt x="19708" y="1554"/>
                  </a:lnTo>
                  <a:lnTo>
                    <a:pt x="20271" y="1459"/>
                  </a:lnTo>
                  <a:lnTo>
                    <a:pt x="20834" y="1377"/>
                  </a:lnTo>
                  <a:lnTo>
                    <a:pt x="21397" y="1296"/>
                  </a:lnTo>
                  <a:lnTo>
                    <a:pt x="21961" y="1200"/>
                  </a:lnTo>
                  <a:lnTo>
                    <a:pt x="22523" y="1104"/>
                  </a:lnTo>
                  <a:lnTo>
                    <a:pt x="23086" y="967"/>
                  </a:lnTo>
                  <a:lnTo>
                    <a:pt x="23649" y="846"/>
                  </a:lnTo>
                  <a:lnTo>
                    <a:pt x="24213" y="750"/>
                  </a:lnTo>
                  <a:lnTo>
                    <a:pt x="24776" y="641"/>
                  </a:lnTo>
                  <a:lnTo>
                    <a:pt x="25338" y="490"/>
                  </a:lnTo>
                  <a:lnTo>
                    <a:pt x="25901" y="368"/>
                  </a:lnTo>
                  <a:lnTo>
                    <a:pt x="26465" y="245"/>
                  </a:lnTo>
                  <a:lnTo>
                    <a:pt x="27028" y="149"/>
                  </a:lnTo>
                  <a:lnTo>
                    <a:pt x="27591" y="109"/>
                  </a:lnTo>
                  <a:lnTo>
                    <a:pt x="28155" y="122"/>
                  </a:lnTo>
                  <a:lnTo>
                    <a:pt x="28717" y="82"/>
                  </a:lnTo>
                  <a:lnTo>
                    <a:pt x="29280" y="67"/>
                  </a:lnTo>
                  <a:lnTo>
                    <a:pt x="29843" y="0"/>
                  </a:lnTo>
                  <a:lnTo>
                    <a:pt x="29843" y="12506"/>
                  </a:lnTo>
                  <a:lnTo>
                    <a:pt x="0" y="12506"/>
                  </a:lnTo>
                  <a:close/>
                </a:path>
              </a:pathLst>
            </a:custGeom>
            <a:solidFill>
              <a:srgbClr val="c5e0b4">
                <a:alpha val="80000"/>
              </a:srgbClr>
            </a:solidFill>
            <a:ln w="0">
              <a:noFill/>
            </a:ln>
          </p:spPr>
          <p:txBody>
            <a:bodyPr lIns="90000" rIns="90000" tIns="45000" bIns="4500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1" name=""/>
            <p:cNvSpPr/>
            <p:nvPr/>
          </p:nvSpPr>
          <p:spPr>
            <a:xfrm>
              <a:off x="723240" y="1371600"/>
              <a:ext cx="10743480" cy="2219040"/>
            </a:xfrm>
            <a:custGeom>
              <a:avLst/>
              <a:gdLst/>
              <a:ahLst/>
              <a:rect l="0" t="0" r="r" b="b"/>
              <a:pathLst>
                <a:path fill="none" w="29843" h="6164">
                  <a:moveTo>
                    <a:pt x="0" y="6164"/>
                  </a:moveTo>
                  <a:lnTo>
                    <a:pt x="563" y="6164"/>
                  </a:lnTo>
                  <a:lnTo>
                    <a:pt x="1126" y="6055"/>
                  </a:lnTo>
                  <a:lnTo>
                    <a:pt x="1689" y="5932"/>
                  </a:lnTo>
                  <a:lnTo>
                    <a:pt x="2253" y="5810"/>
                  </a:lnTo>
                  <a:lnTo>
                    <a:pt x="2815" y="5701"/>
                  </a:lnTo>
                  <a:lnTo>
                    <a:pt x="3378" y="5591"/>
                  </a:lnTo>
                  <a:lnTo>
                    <a:pt x="3942" y="5469"/>
                  </a:lnTo>
                  <a:lnTo>
                    <a:pt x="4505" y="5346"/>
                  </a:lnTo>
                  <a:lnTo>
                    <a:pt x="5068" y="5223"/>
                  </a:lnTo>
                  <a:lnTo>
                    <a:pt x="5630" y="5128"/>
                  </a:lnTo>
                  <a:lnTo>
                    <a:pt x="6194" y="5005"/>
                  </a:lnTo>
                  <a:lnTo>
                    <a:pt x="6757" y="4883"/>
                  </a:lnTo>
                  <a:lnTo>
                    <a:pt x="7320" y="4745"/>
                  </a:lnTo>
                  <a:lnTo>
                    <a:pt x="7883" y="4637"/>
                  </a:lnTo>
                  <a:lnTo>
                    <a:pt x="8447" y="4515"/>
                  </a:lnTo>
                  <a:lnTo>
                    <a:pt x="9010" y="4391"/>
                  </a:lnTo>
                  <a:lnTo>
                    <a:pt x="9572" y="4255"/>
                  </a:lnTo>
                  <a:lnTo>
                    <a:pt x="10135" y="4146"/>
                  </a:lnTo>
                  <a:lnTo>
                    <a:pt x="10699" y="4009"/>
                  </a:lnTo>
                  <a:lnTo>
                    <a:pt x="11262" y="3887"/>
                  </a:lnTo>
                  <a:lnTo>
                    <a:pt x="11825" y="3709"/>
                  </a:lnTo>
                  <a:lnTo>
                    <a:pt x="12387" y="3532"/>
                  </a:lnTo>
                  <a:lnTo>
                    <a:pt x="12951" y="3355"/>
                  </a:lnTo>
                  <a:lnTo>
                    <a:pt x="13514" y="3177"/>
                  </a:lnTo>
                  <a:lnTo>
                    <a:pt x="14077" y="2987"/>
                  </a:lnTo>
                  <a:lnTo>
                    <a:pt x="14640" y="2809"/>
                  </a:lnTo>
                  <a:lnTo>
                    <a:pt x="15204" y="2631"/>
                  </a:lnTo>
                  <a:lnTo>
                    <a:pt x="15766" y="2441"/>
                  </a:lnTo>
                  <a:lnTo>
                    <a:pt x="16329" y="2277"/>
                  </a:lnTo>
                  <a:lnTo>
                    <a:pt x="16892" y="2141"/>
                  </a:lnTo>
                  <a:lnTo>
                    <a:pt x="17456" y="2018"/>
                  </a:lnTo>
                  <a:lnTo>
                    <a:pt x="18019" y="1895"/>
                  </a:lnTo>
                  <a:lnTo>
                    <a:pt x="18582" y="1773"/>
                  </a:lnTo>
                  <a:lnTo>
                    <a:pt x="19144" y="1650"/>
                  </a:lnTo>
                  <a:lnTo>
                    <a:pt x="19708" y="1554"/>
                  </a:lnTo>
                  <a:lnTo>
                    <a:pt x="20271" y="1459"/>
                  </a:lnTo>
                  <a:lnTo>
                    <a:pt x="20834" y="1377"/>
                  </a:lnTo>
                  <a:lnTo>
                    <a:pt x="21397" y="1296"/>
                  </a:lnTo>
                  <a:lnTo>
                    <a:pt x="21961" y="1200"/>
                  </a:lnTo>
                  <a:lnTo>
                    <a:pt x="22523" y="1104"/>
                  </a:lnTo>
                  <a:lnTo>
                    <a:pt x="23086" y="967"/>
                  </a:lnTo>
                  <a:lnTo>
                    <a:pt x="23649" y="846"/>
                  </a:lnTo>
                  <a:lnTo>
                    <a:pt x="24213" y="750"/>
                  </a:lnTo>
                  <a:lnTo>
                    <a:pt x="24776" y="641"/>
                  </a:lnTo>
                  <a:lnTo>
                    <a:pt x="25338" y="490"/>
                  </a:lnTo>
                  <a:lnTo>
                    <a:pt x="25901" y="368"/>
                  </a:lnTo>
                  <a:lnTo>
                    <a:pt x="26465" y="245"/>
                  </a:lnTo>
                  <a:lnTo>
                    <a:pt x="27028" y="149"/>
                  </a:lnTo>
                  <a:lnTo>
                    <a:pt x="27591" y="109"/>
                  </a:lnTo>
                  <a:lnTo>
                    <a:pt x="28155" y="122"/>
                  </a:lnTo>
                  <a:lnTo>
                    <a:pt x="28717" y="82"/>
                  </a:lnTo>
                  <a:lnTo>
                    <a:pt x="29280" y="67"/>
                  </a:lnTo>
                  <a:lnTo>
                    <a:pt x="29843" y="0"/>
                  </a:lnTo>
                </a:path>
              </a:pathLst>
            </a:custGeom>
            <a:ln w="95400">
              <a:solidFill>
                <a:srgbClr val="05b050"/>
              </a:solidFill>
              <a:miter/>
              <a:headEnd len="med" type="oval" w="med"/>
              <a:tailEnd len="med" type="triangle" w="med"/>
            </a:ln>
          </p:spPr>
          <p:txBody>
            <a:bodyPr lIns="137520" rIns="137520" tIns="92520" bIns="9252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2" name=""/>
            <p:cNvSpPr/>
            <p:nvPr/>
          </p:nvSpPr>
          <p:spPr>
            <a:xfrm>
              <a:off x="723240" y="5873760"/>
              <a:ext cx="10743480" cy="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-50760" bIns="-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3" name=""/>
            <p:cNvSpPr/>
            <p:nvPr/>
          </p:nvSpPr>
          <p:spPr>
            <a:xfrm>
              <a:off x="723240" y="5873760"/>
              <a:ext cx="0" cy="14076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4" name=""/>
            <p:cNvSpPr/>
            <p:nvPr/>
          </p:nvSpPr>
          <p:spPr>
            <a:xfrm>
              <a:off x="2750040" y="5873760"/>
              <a:ext cx="0" cy="14076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5" name=""/>
            <p:cNvSpPr txBox="1"/>
            <p:nvPr/>
          </p:nvSpPr>
          <p:spPr>
            <a:xfrm>
              <a:off x="2370240" y="5993640"/>
              <a:ext cx="748440" cy="40716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5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1980</a:t>
              </a:r>
              <a:endPara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76" name=""/>
            <p:cNvSpPr/>
            <p:nvPr/>
          </p:nvSpPr>
          <p:spPr>
            <a:xfrm>
              <a:off x="4777560" y="5873760"/>
              <a:ext cx="0" cy="14076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7" name=""/>
            <p:cNvSpPr txBox="1"/>
            <p:nvPr/>
          </p:nvSpPr>
          <p:spPr>
            <a:xfrm>
              <a:off x="4405680" y="5993640"/>
              <a:ext cx="734400" cy="40716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5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1990</a:t>
              </a:r>
              <a:endPara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78" name=""/>
            <p:cNvSpPr/>
            <p:nvPr/>
          </p:nvSpPr>
          <p:spPr>
            <a:xfrm>
              <a:off x="6804360" y="5873760"/>
              <a:ext cx="0" cy="14076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9" name=""/>
            <p:cNvSpPr txBox="1"/>
            <p:nvPr/>
          </p:nvSpPr>
          <p:spPr>
            <a:xfrm>
              <a:off x="6399000" y="5993640"/>
              <a:ext cx="819000" cy="40716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5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2000</a:t>
              </a:r>
              <a:endPara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80" name=""/>
            <p:cNvSpPr/>
            <p:nvPr/>
          </p:nvSpPr>
          <p:spPr>
            <a:xfrm>
              <a:off x="8831520" y="5873760"/>
              <a:ext cx="0" cy="14076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1" name=""/>
            <p:cNvSpPr txBox="1"/>
            <p:nvPr/>
          </p:nvSpPr>
          <p:spPr>
            <a:xfrm>
              <a:off x="8462520" y="5993640"/>
              <a:ext cx="748440" cy="40716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5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2010</a:t>
              </a:r>
              <a:endPara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82" name=""/>
            <p:cNvSpPr/>
            <p:nvPr/>
          </p:nvSpPr>
          <p:spPr>
            <a:xfrm>
              <a:off x="10859040" y="5873760"/>
              <a:ext cx="0" cy="14076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3" name=""/>
            <p:cNvSpPr txBox="1"/>
            <p:nvPr/>
          </p:nvSpPr>
          <p:spPr>
            <a:xfrm>
              <a:off x="10470240" y="5993640"/>
              <a:ext cx="796680" cy="40716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5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2020</a:t>
              </a:r>
              <a:endParaRPr b="0" lang="en-US" sz="225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84" name=""/>
            <p:cNvSpPr/>
            <p:nvPr/>
          </p:nvSpPr>
          <p:spPr>
            <a:xfrm>
              <a:off x="722520" y="1655280"/>
              <a:ext cx="10743480" cy="2428920"/>
            </a:xfrm>
            <a:custGeom>
              <a:avLst/>
              <a:gdLst/>
              <a:ahLst/>
              <a:rect l="0" t="0" r="r" b="b"/>
              <a:pathLst>
                <a:path fill="none" w="29843" h="6747">
                  <a:moveTo>
                    <a:pt x="0" y="6747"/>
                  </a:moveTo>
                  <a:lnTo>
                    <a:pt x="563" y="6747"/>
                  </a:lnTo>
                  <a:lnTo>
                    <a:pt x="1126" y="6644"/>
                  </a:lnTo>
                  <a:lnTo>
                    <a:pt x="1688" y="6510"/>
                  </a:lnTo>
                  <a:lnTo>
                    <a:pt x="2252" y="6392"/>
                  </a:lnTo>
                  <a:lnTo>
                    <a:pt x="2815" y="6274"/>
                  </a:lnTo>
                  <a:lnTo>
                    <a:pt x="3378" y="6141"/>
                  </a:lnTo>
                  <a:lnTo>
                    <a:pt x="3942" y="6037"/>
                  </a:lnTo>
                  <a:lnTo>
                    <a:pt x="4505" y="5920"/>
                  </a:lnTo>
                  <a:lnTo>
                    <a:pt x="5067" y="5801"/>
                  </a:lnTo>
                  <a:lnTo>
                    <a:pt x="5630" y="5683"/>
                  </a:lnTo>
                  <a:lnTo>
                    <a:pt x="6194" y="5566"/>
                  </a:lnTo>
                  <a:lnTo>
                    <a:pt x="6757" y="5447"/>
                  </a:lnTo>
                  <a:lnTo>
                    <a:pt x="7320" y="5329"/>
                  </a:lnTo>
                  <a:lnTo>
                    <a:pt x="7882" y="5196"/>
                  </a:lnTo>
                  <a:lnTo>
                    <a:pt x="8446" y="5064"/>
                  </a:lnTo>
                  <a:lnTo>
                    <a:pt x="9009" y="4945"/>
                  </a:lnTo>
                  <a:lnTo>
                    <a:pt x="9572" y="4813"/>
                  </a:lnTo>
                  <a:lnTo>
                    <a:pt x="10135" y="4694"/>
                  </a:lnTo>
                  <a:lnTo>
                    <a:pt x="10699" y="4576"/>
                  </a:lnTo>
                  <a:lnTo>
                    <a:pt x="11261" y="4443"/>
                  </a:lnTo>
                  <a:lnTo>
                    <a:pt x="11824" y="4296"/>
                  </a:lnTo>
                  <a:lnTo>
                    <a:pt x="12387" y="4133"/>
                  </a:lnTo>
                  <a:lnTo>
                    <a:pt x="12951" y="3971"/>
                  </a:lnTo>
                  <a:lnTo>
                    <a:pt x="13514" y="3808"/>
                  </a:lnTo>
                  <a:lnTo>
                    <a:pt x="14077" y="3632"/>
                  </a:lnTo>
                  <a:lnTo>
                    <a:pt x="14639" y="3440"/>
                  </a:lnTo>
                  <a:lnTo>
                    <a:pt x="15203" y="3233"/>
                  </a:lnTo>
                  <a:lnTo>
                    <a:pt x="15766" y="3041"/>
                  </a:lnTo>
                  <a:lnTo>
                    <a:pt x="16329" y="2863"/>
                  </a:lnTo>
                  <a:lnTo>
                    <a:pt x="16892" y="2716"/>
                  </a:lnTo>
                  <a:lnTo>
                    <a:pt x="17456" y="2598"/>
                  </a:lnTo>
                  <a:lnTo>
                    <a:pt x="18018" y="2479"/>
                  </a:lnTo>
                  <a:lnTo>
                    <a:pt x="18581" y="2376"/>
                  </a:lnTo>
                  <a:lnTo>
                    <a:pt x="19144" y="2258"/>
                  </a:lnTo>
                  <a:lnTo>
                    <a:pt x="19708" y="2199"/>
                  </a:lnTo>
                  <a:lnTo>
                    <a:pt x="20271" y="2066"/>
                  </a:lnTo>
                  <a:lnTo>
                    <a:pt x="20833" y="1963"/>
                  </a:lnTo>
                  <a:lnTo>
                    <a:pt x="21396" y="1845"/>
                  </a:lnTo>
                  <a:lnTo>
                    <a:pt x="21960" y="1712"/>
                  </a:lnTo>
                  <a:lnTo>
                    <a:pt x="22523" y="1579"/>
                  </a:lnTo>
                  <a:lnTo>
                    <a:pt x="23086" y="1447"/>
                  </a:lnTo>
                  <a:lnTo>
                    <a:pt x="23649" y="1344"/>
                  </a:lnTo>
                  <a:lnTo>
                    <a:pt x="24213" y="1285"/>
                  </a:lnTo>
                  <a:lnTo>
                    <a:pt x="24775" y="1180"/>
                  </a:lnTo>
                  <a:lnTo>
                    <a:pt x="25338" y="1077"/>
                  </a:lnTo>
                  <a:lnTo>
                    <a:pt x="25901" y="974"/>
                  </a:lnTo>
                  <a:lnTo>
                    <a:pt x="26465" y="842"/>
                  </a:lnTo>
                  <a:lnTo>
                    <a:pt x="27028" y="694"/>
                  </a:lnTo>
                  <a:lnTo>
                    <a:pt x="27590" y="502"/>
                  </a:lnTo>
                  <a:lnTo>
                    <a:pt x="28154" y="207"/>
                  </a:lnTo>
                  <a:lnTo>
                    <a:pt x="28717" y="59"/>
                  </a:lnTo>
                  <a:lnTo>
                    <a:pt x="29280" y="45"/>
                  </a:lnTo>
                  <a:lnTo>
                    <a:pt x="29843" y="0"/>
                  </a:lnTo>
                </a:path>
              </a:pathLst>
            </a:custGeom>
            <a:ln w="95400">
              <a:solidFill>
                <a:srgbClr val="05b050"/>
              </a:solidFill>
              <a:miter/>
              <a:headEnd len="med" type="oval" w="med"/>
              <a:tailEnd len="med" type="triangle" w="med"/>
            </a:ln>
          </p:spPr>
          <p:txBody>
            <a:bodyPr lIns="137520" rIns="137520" tIns="92520" bIns="9252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185" name="TextBox 16"/>
          <p:cNvSpPr/>
          <p:nvPr/>
        </p:nvSpPr>
        <p:spPr>
          <a:xfrm>
            <a:off x="10258200" y="29880"/>
            <a:ext cx="14839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2023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9.2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6" name="TextBox 17"/>
          <p:cNvSpPr/>
          <p:nvPr/>
        </p:nvSpPr>
        <p:spPr>
          <a:xfrm>
            <a:off x="813240" y="4080600"/>
            <a:ext cx="96624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3.8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TextBox 18"/>
          <p:cNvSpPr/>
          <p:nvPr/>
        </p:nvSpPr>
        <p:spPr>
          <a:xfrm>
            <a:off x="10551240" y="2045880"/>
            <a:ext cx="9702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8.4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TextBox 19"/>
          <p:cNvSpPr/>
          <p:nvPr/>
        </p:nvSpPr>
        <p:spPr>
          <a:xfrm rot="20710200">
            <a:off x="3832920" y="1964160"/>
            <a:ext cx="174024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SE" sz="48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MEN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TextBox 20"/>
          <p:cNvSpPr/>
          <p:nvPr/>
        </p:nvSpPr>
        <p:spPr>
          <a:xfrm rot="20701200">
            <a:off x="3349440" y="3351240"/>
            <a:ext cx="302724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SE" sz="48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WOMEN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0" name="TextBox 91"/>
          <p:cNvSpPr/>
          <p:nvPr/>
        </p:nvSpPr>
        <p:spPr>
          <a:xfrm>
            <a:off x="4575960" y="2867040"/>
            <a:ext cx="6818400" cy="190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 defTabSz="914400">
              <a:lnSpc>
                <a:spcPct val="90000"/>
              </a:lnSpc>
            </a:pPr>
            <a:r>
              <a:rPr b="0" lang="sv-SE" sz="44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More than 8 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914400">
              <a:lnSpc>
                <a:spcPct val="90000"/>
              </a:lnSpc>
            </a:pPr>
            <a:r>
              <a:rPr b="0" lang="sv-SE" sz="44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years of schooling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914400">
              <a:lnSpc>
                <a:spcPct val="90000"/>
              </a:lnSpc>
            </a:pPr>
            <a:r>
              <a:rPr b="0" lang="sv-SE" sz="44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is the new normal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TextBox 90"/>
          <p:cNvSpPr/>
          <p:nvPr/>
        </p:nvSpPr>
        <p:spPr>
          <a:xfrm>
            <a:off x="1919880" y="4954680"/>
            <a:ext cx="864756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GB" sz="24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Fifty years ago, both men and women had less than five </a:t>
            </a:r>
            <a:br>
              <a:rPr sz="2400"/>
            </a:br>
            <a:r>
              <a:rPr b="0" lang="en-GB" sz="24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years of schooling on average. Today it’s over eight!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</TotalTime>
  <Application>LibreOffice/25.2.0.3$Linux_X86_64 LibreOffice_project/e1cf4a87eb02d755bce1a01209907ea5ddc8f069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en-US</dc:language>
  <cp:lastModifiedBy/>
  <dcterms:modified xsi:type="dcterms:W3CDTF">2026-02-28T20:47:18Z</dcterms:modified>
  <cp:revision>6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