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_rels/slideMaster12.xml.rels" ContentType="application/vnd.openxmlformats-package.relationships+xml"/>
  <Override PartName="/ppt/slideMasters/_rels/slideMaster6.xml.rels" ContentType="application/vnd.openxmlformats-package.relationships+xml"/>
  <Override PartName="/ppt/slideMasters/_rels/slideMaster11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10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9.xml.rels" ContentType="application/vnd.openxmlformats-package.relationships+xml"/>
  <Override PartName="/ppt/slideMasters/_rels/slideMaster8.xml.rels" ContentType="application/vnd.openxmlformats-package.relationships+xml"/>
  <Override PartName="/ppt/slideMasters/_rels/slideMaster7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theme/theme11.xml" ContentType="application/vnd.openxmlformats-officedocument.theme+xml"/>
  <Override PartName="/ppt/theme/theme2.xml" ContentType="application/vnd.openxmlformats-officedocument.theme+xml"/>
  <Override PartName="/ppt/theme/theme1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_rels/slideLayout5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1.xml" ContentType="application/vnd.openxmlformats-officedocument.presentationml.slide+xml"/>
  <Override PartName="/ppt/slides/_rels/slide5.xml.rels" ContentType="application/vnd.openxmlformats-package.relationships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_rels/presentation.xml.rels" ContentType="application/vnd.openxmlformats-package.relationships+xml"/>
  <Override PartName="/ppt/media/image1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50" r:id="rId3"/>
    <p:sldMasterId id="2147483652" r:id="rId4"/>
    <p:sldMasterId id="2147483654" r:id="rId5"/>
    <p:sldMasterId id="2147483656" r:id="rId6"/>
    <p:sldMasterId id="2147483658" r:id="rId7"/>
    <p:sldMasterId id="2147483660" r:id="rId8"/>
    <p:sldMasterId id="2147483662" r:id="rId9"/>
    <p:sldMasterId id="2147483664" r:id="rId10"/>
    <p:sldMasterId id="2147483672" r:id="rId11"/>
    <p:sldMasterId id="2147483674" r:id="rId12"/>
    <p:sldMasterId id="2147483676" r:id="rId13"/>
  </p:sldMasterIdLst>
  <p:sldIdLst>
    <p:sldId id="256" r:id="rId14"/>
    <p:sldId id="257" r:id="rId15"/>
    <p:sldId id="258" r:id="rId16"/>
    <p:sldId id="259" r:id="rId17"/>
    <p:sldId id="260" r:id="rId18"/>
  </p:sldIdLst>
  <p:sldSz cx="12188825" cy="685800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slideMaster" Target="slideMasters/slideMaster8.xml"/><Relationship Id="rId10" Type="http://schemas.openxmlformats.org/officeDocument/2006/relationships/slideMaster" Target="slideMasters/slideMaster9.xml"/><Relationship Id="rId11" Type="http://schemas.openxmlformats.org/officeDocument/2006/relationships/slideMaster" Target="slideMasters/slideMaster10.xml"/><Relationship Id="rId12" Type="http://schemas.openxmlformats.org/officeDocument/2006/relationships/slideMaster" Target="slideMasters/slideMaster11.xml"/><Relationship Id="rId13" Type="http://schemas.openxmlformats.org/officeDocument/2006/relationships/slideMaster" Target="slideMasters/slideMaster12.xml"/><Relationship Id="rId14" Type="http://schemas.openxmlformats.org/officeDocument/2006/relationships/slide" Target="slides/slide1.xml"/><Relationship Id="rId15" Type="http://schemas.openxmlformats.org/officeDocument/2006/relationships/slide" Target="slides/slide2.xml"/><Relationship Id="rId16" Type="http://schemas.openxmlformats.org/officeDocument/2006/relationships/slide" Target="slides/slide3.xml"/><Relationship Id="rId17" Type="http://schemas.openxmlformats.org/officeDocument/2006/relationships/slide" Target="slides/slide4.xml"/><Relationship Id="rId18" Type="http://schemas.openxmlformats.org/officeDocument/2006/relationships/slide" Target="slides/slide5.xml"/><Relationship Id="rId19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endParaRPr b="0" lang="en-US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subTitle"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4CF3E183-F78E-498D-9AB0-64B3119AEA27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endParaRPr b="0" lang="en-US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/>
          </p:nvPr>
        </p:nvSpPr>
        <p:spPr>
          <a:xfrm>
            <a:off x="609120" y="1604520"/>
            <a:ext cx="53528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/>
          </p:nvPr>
        </p:nvSpPr>
        <p:spPr>
          <a:xfrm>
            <a:off x="6230160" y="1604520"/>
            <a:ext cx="53528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7"/>
          </p:nvPr>
        </p:nvSpPr>
        <p:spPr/>
        <p:txBody>
          <a:bodyPr/>
          <a:p>
            <a:fld id="{00C2C184-CA17-49EF-9C20-1AD74D57EB5D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25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endParaRPr b="0" lang="en-US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7"/>
          </p:nvPr>
        </p:nvSpPr>
        <p:spPr/>
        <p:txBody>
          <a:bodyPr/>
          <a:p>
            <a:fld id="{EF9DF4FB-96D3-4EBF-9315-1B477FEF327F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25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7"/>
          </p:nvPr>
        </p:nvSpPr>
        <p:spPr/>
        <p:txBody>
          <a:bodyPr/>
          <a:p>
            <a:fld id="{1368B5AB-F812-417C-A650-15214133E1F5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5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7"/>
          </p:nvPr>
        </p:nvSpPr>
        <p:spPr/>
        <p:txBody>
          <a:bodyPr/>
          <a:p>
            <a:fld id="{AD80BFBA-C58A-4A45-9F0A-0A2D979536E6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5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endParaRPr b="0" lang="en-US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subTitle"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7"/>
          </p:nvPr>
        </p:nvSpPr>
        <p:spPr/>
        <p:txBody>
          <a:bodyPr/>
          <a:p>
            <a:fld id="{5A87E21D-1FF4-4AE9-AC86-77A94222BC47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25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7"/>
          </p:nvPr>
        </p:nvSpPr>
        <p:spPr/>
        <p:txBody>
          <a:bodyPr/>
          <a:p>
            <a:fld id="{766EF0B2-7F61-45AA-BB4F-DCAF6042D505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5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0"/>
          </p:nvPr>
        </p:nvSpPr>
        <p:spPr/>
        <p:txBody>
          <a:bodyPr/>
          <a:p>
            <a:fld id="{7150F626-64D9-4D9F-ACCD-A0D51F1A8B72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8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3"/>
          </p:nvPr>
        </p:nvSpPr>
        <p:spPr/>
        <p:txBody>
          <a:bodyPr/>
          <a:p>
            <a:fld id="{69F204FA-E8BB-4727-BB79-48B46C5C81DE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 and Content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endParaRPr b="0" lang="en-US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81" name="PlaceHolder 2"/>
          <p:cNvSpPr>
            <a:spLocks noGrp="1"/>
          </p:cNvSpPr>
          <p:nvPr>
            <p:ph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3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6"/>
          </p:nvPr>
        </p:nvSpPr>
        <p:spPr/>
        <p:txBody>
          <a:bodyPr/>
          <a:p>
            <a:fld id="{62E990B5-21CE-4585-BAEE-922AC54AFA16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4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B12ABCA8-A6BC-429D-9592-B2285C35EEB2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D64A027D-0EE5-4C85-91A2-6B9AB83C3015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7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endParaRPr b="0" lang="en-US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2"/>
          </p:nvPr>
        </p:nvSpPr>
        <p:spPr/>
        <p:txBody>
          <a:bodyPr/>
          <a:p>
            <a:fld id="{D2D2A9FC-2B5B-4B4C-9063-692D21F9D0F7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0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5"/>
          </p:nvPr>
        </p:nvSpPr>
        <p:spPr/>
        <p:txBody>
          <a:bodyPr/>
          <a:p>
            <a:fld id="{742C87D1-B075-47C8-B2BA-2D1E44CC5366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3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endParaRPr b="0" lang="en-US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609120" y="1604520"/>
            <a:ext cx="53528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6230160" y="1604520"/>
            <a:ext cx="53528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8"/>
          </p:nvPr>
        </p:nvSpPr>
        <p:spPr/>
        <p:txBody>
          <a:bodyPr/>
          <a:p>
            <a:fld id="{143A9033-2ECC-43C9-8598-D78791715F14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6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1"/>
          </p:nvPr>
        </p:nvSpPr>
        <p:spPr/>
        <p:txBody>
          <a:bodyPr/>
          <a:p>
            <a:fld id="{417AAB33-6E4D-49D2-A419-D533A2A1FC92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9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endParaRPr b="0" lang="en-US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4"/>
          </p:nvPr>
        </p:nvSpPr>
        <p:spPr/>
        <p:txBody>
          <a:bodyPr/>
          <a:p>
            <a:fld id="{53CE48F8-5A42-4216-BE1C-A7AE5C00CE3B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22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endParaRPr b="0" lang="en-US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7"/>
          </p:nvPr>
        </p:nvSpPr>
        <p:spPr/>
        <p:txBody>
          <a:bodyPr/>
          <a:p>
            <a:fld id="{7267C821-C549-4AE9-A6BB-5A06E6F667E4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25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
</Relationships>
</file>

<file path=ppt/slideMasters/_rels/slideMaster10.xml.rels><?xml version="1.0" encoding="UTF-8"?>
<Relationships xmlns="http://schemas.openxmlformats.org/package/2006/relationships"><Relationship Id="rId1" Type="http://schemas.openxmlformats.org/officeDocument/2006/relationships/theme" Target="../theme/theme10.xml"/><Relationship Id="rId2" Type="http://schemas.openxmlformats.org/officeDocument/2006/relationships/slideLayout" Target="../slideLayouts/slideLayout16.xml"/>
</Relationships>
</file>

<file path=ppt/slideMasters/_rels/slideMaster11.xml.rels><?xml version="1.0" encoding="UTF-8"?>
<Relationships xmlns="http://schemas.openxmlformats.org/package/2006/relationships"><Relationship Id="rId1" Type="http://schemas.openxmlformats.org/officeDocument/2006/relationships/theme" Target="../theme/theme11.xml"/><Relationship Id="rId2" Type="http://schemas.openxmlformats.org/officeDocument/2006/relationships/slideLayout" Target="../slideLayouts/slideLayout17.xml"/>
</Relationships>
</file>

<file path=ppt/slideMasters/_rels/slideMaster12.xml.rels><?xml version="1.0" encoding="UTF-8"?>
<Relationships xmlns="http://schemas.openxmlformats.org/package/2006/relationships"><Relationship Id="rId1" Type="http://schemas.openxmlformats.org/officeDocument/2006/relationships/theme" Target="../theme/theme12.xml"/><Relationship Id="rId2" Type="http://schemas.openxmlformats.org/officeDocument/2006/relationships/slideLayout" Target="../slideLayouts/slideLayout18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2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3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4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slideLayout" Target="../slideLayouts/slideLayout5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slideLayout" Target="../slideLayouts/slideLayout6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<Relationship Id="rId2" Type="http://schemas.openxmlformats.org/officeDocument/2006/relationships/slideLayout" Target="../slideLayouts/slideLayout7.xml"/>
</Relationships>
</file>

<file path=ppt/slideMasters/_rels/slideMaster8.xml.rels><?xml version="1.0" encoding="UTF-8"?>
<Relationships xmlns="http://schemas.openxmlformats.org/package/2006/relationships"><Relationship Id="rId1" Type="http://schemas.openxmlformats.org/officeDocument/2006/relationships/theme" Target="../theme/theme8.xml"/><Relationship Id="rId2" Type="http://schemas.openxmlformats.org/officeDocument/2006/relationships/slideLayout" Target="../slideLayouts/slideLayout8.xml"/>
</Relationships>
</file>

<file path=ppt/slideMasters/_rels/slideMaster9.xml.rels><?xml version="1.0" encoding="UTF-8"?>
<Relationships xmlns="http://schemas.openxmlformats.org/package/2006/relationships"><Relationship Id="rId1" Type="http://schemas.openxmlformats.org/officeDocument/2006/relationships/theme" Target="../theme/theme9.xml"/><Relationship Id="rId2" Type="http://schemas.openxmlformats.org/officeDocument/2006/relationships/slideLayout" Target="../slideLayouts/slideLayout9.xml"/><Relationship Id="rId3" Type="http://schemas.openxmlformats.org/officeDocument/2006/relationships/slideLayout" Target="../slideLayouts/slideLayout10.xml"/><Relationship Id="rId4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5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457200">
              <a:lnSpc>
                <a:spcPct val="100000"/>
              </a:lnSpc>
              <a:buNone/>
            </a:pP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b="0" lang="en-US" sz="4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dt" idx="1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 idx="2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3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E4B40EAF-EAF0-4A51-AE38-32B669157850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</p:sldLayoutIdLst>
</p:sldMaster>
</file>

<file path=ppt/slideMasters/slideMaster1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2880"/>
            <a:ext cx="3007800" cy="11617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457200">
              <a:lnSpc>
                <a:spcPct val="100000"/>
              </a:lnSpc>
              <a:buNone/>
            </a:pPr>
            <a:r>
              <a:rPr b="1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3575160" y="272880"/>
            <a:ext cx="5111280" cy="58528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743040" indent="-285840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b="0" lang="en-US" sz="2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1143000" indent="-228600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b="0" lang="en-US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1600200" indent="-22860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2057400" indent="-22860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b="0" lang="en-US" sz="20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457200" y="1434960"/>
            <a:ext cx="3007800" cy="46908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defTabSz="457200">
              <a:lnSpc>
                <a:spcPct val="100000"/>
              </a:lnSpc>
              <a:spcBef>
                <a:spcPts val="281"/>
              </a:spcBef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1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dt" idx="28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 </a:t>
            </a:r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" name="PlaceHolder 5"/>
          <p:cNvSpPr>
            <a:spLocks noGrp="1"/>
          </p:cNvSpPr>
          <p:nvPr>
            <p:ph type="ftr" idx="29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" name="PlaceHolder 6"/>
          <p:cNvSpPr>
            <a:spLocks noGrp="1"/>
          </p:cNvSpPr>
          <p:nvPr>
            <p:ph type="sldNum" idx="30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6A253BD2-C308-4912-8AE3-A88325C47BCF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2"/>
  </p:sldLayoutIdLst>
</p:sldMaster>
</file>

<file path=ppt/slideMasters/slideMaster1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1792440" y="4800600"/>
            <a:ext cx="5486040" cy="566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457200">
              <a:lnSpc>
                <a:spcPct val="100000"/>
              </a:lnSpc>
              <a:buNone/>
            </a:pPr>
            <a:r>
              <a:rPr b="1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1792440" y="612720"/>
            <a:ext cx="5486040" cy="41144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the outline text format</a:t>
            </a: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Second Outline Level</a:t>
            </a: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Third Outline Level</a:t>
            </a: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Fourth Outline Level</a:t>
            </a: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3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3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3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1792440" y="5367240"/>
            <a:ext cx="5486040" cy="804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defTabSz="457200">
              <a:lnSpc>
                <a:spcPct val="100000"/>
              </a:lnSpc>
              <a:spcBef>
                <a:spcPts val="281"/>
              </a:spcBef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1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dt" idx="31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 </a:t>
            </a:r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 type="ftr" idx="32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 type="sldNum" idx="33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4865168F-1516-478C-8090-6F60F7436AC5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2"/>
  </p:sldLayoutIdLst>
</p:sldMaster>
</file>

<file path=ppt/slideMasters/slideMaster1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837720" y="365040"/>
            <a:ext cx="1051236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0" lang="en-GB" sz="4400" strike="noStrike" u="none">
                <a:solidFill>
                  <a:schemeClr val="dk1"/>
                </a:solidFill>
                <a:effectLst/>
                <a:uFillTx/>
                <a:latin typeface="Calibri Light"/>
              </a:rPr>
              <a:t>Click to edit Master title style</a:t>
            </a:r>
            <a:endParaRPr b="0" lang="en-SE" sz="4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837720" y="1825560"/>
            <a:ext cx="10512360" cy="4350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GB" sz="2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SE" sz="2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6858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GB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b="0" lang="en-SE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11430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GB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b="0" lang="en-SE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16002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GB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b="0" lang="en-SE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20574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GB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b="0" lang="en-SE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dt" idx="34"/>
          </p:nvPr>
        </p:nvSpPr>
        <p:spPr>
          <a:xfrm>
            <a:off x="837720" y="6356520"/>
            <a:ext cx="2742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 </a:t>
            </a:r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ftr" idx="35"/>
          </p:nvPr>
        </p:nvSpPr>
        <p:spPr>
          <a:xfrm>
            <a:off x="4037400" y="6356520"/>
            <a:ext cx="411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sldNum" idx="36"/>
          </p:nvPr>
        </p:nvSpPr>
        <p:spPr>
          <a:xfrm>
            <a:off x="8607960" y="6356520"/>
            <a:ext cx="2742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91F68AEB-57C4-435C-B551-C665355C64AA}" type="slidenum">
              <a: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2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457200">
              <a:lnSpc>
                <a:spcPct val="100000"/>
              </a:lnSpc>
              <a:buNone/>
            </a:pP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b="0" lang="en-US" sz="4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 vert="eaVert">
            <a:noAutofit/>
          </a:bodyPr>
          <a:p>
            <a:pPr marL="343080" indent="-343080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743040" indent="-285840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b="0" lang="en-US" sz="2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1143000" indent="-228600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b="0" lang="en-US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1600200" indent="-22860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2057400" indent="-22860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b="0" lang="en-US" sz="20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dt" idx="4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 </a:t>
            </a:r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" name="PlaceHolder 4"/>
          <p:cNvSpPr>
            <a:spLocks noGrp="1"/>
          </p:cNvSpPr>
          <p:nvPr>
            <p:ph type="ftr" idx="5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" name="PlaceHolder 5"/>
          <p:cNvSpPr>
            <a:spLocks noGrp="1"/>
          </p:cNvSpPr>
          <p:nvPr>
            <p:ph type="sldNum" idx="6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5E471BEF-6195-4A66-920F-9FE974652F32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2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629400" y="274680"/>
            <a:ext cx="2057040" cy="58510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 vert="eaVert">
            <a:noAutofit/>
          </a:bodyPr>
          <a:p>
            <a:pPr indent="0" algn="ctr" defTabSz="457200">
              <a:lnSpc>
                <a:spcPct val="100000"/>
              </a:lnSpc>
              <a:buNone/>
            </a:pP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b="0" lang="en-US" sz="4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274680"/>
            <a:ext cx="6019560" cy="58510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 vert="eaVert">
            <a:noAutofit/>
          </a:bodyPr>
          <a:p>
            <a:pPr marL="343080" indent="-343080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743040" indent="-285840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b="0" lang="en-US" sz="2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1143000" indent="-228600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b="0" lang="en-US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1600200" indent="-22860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2057400" indent="-22860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b="0" lang="en-US" sz="20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dt" idx="7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 </a:t>
            </a:r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ftr" idx="8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" name="PlaceHolder 5"/>
          <p:cNvSpPr>
            <a:spLocks noGrp="1"/>
          </p:cNvSpPr>
          <p:nvPr>
            <p:ph type="sldNum" idx="9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47DFB152-7784-45BD-8EC5-E68C3A52E3CC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2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457200">
              <a:lnSpc>
                <a:spcPct val="100000"/>
              </a:lnSpc>
              <a:buNone/>
            </a:pP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b="0" lang="en-US" sz="4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743040" indent="-285840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b="0" lang="en-US" sz="2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1143000" indent="-228600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b="0" lang="en-US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1600200" indent="-22860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2057400" indent="-22860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b="0" lang="en-US" sz="20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 </a:t>
            </a:r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" name="PlaceHolder 5"/>
          <p:cNvSpPr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BE0D1D45-A756-4161-8354-57B7F999F036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2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722160" y="4406760"/>
            <a:ext cx="7772040" cy="13618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defTabSz="457200">
              <a:lnSpc>
                <a:spcPct val="100000"/>
              </a:lnSpc>
              <a:buNone/>
            </a:pPr>
            <a:r>
              <a:rPr b="1" lang="en-US" sz="4000" strike="noStrike" u="none" cap="all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b="0" lang="en-US" sz="4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722160" y="2906640"/>
            <a:ext cx="7772040" cy="14997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457200"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r>
              <a:rPr b="0" lang="en-US" sz="20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dt" idx="13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 </a:t>
            </a:r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 type="ftr" idx="14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" name="PlaceHolder 5"/>
          <p:cNvSpPr>
            <a:spLocks noGrp="1"/>
          </p:cNvSpPr>
          <p:nvPr>
            <p:ph type="sldNum" idx="15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32C20CCD-1B0C-4F82-983A-1BB37151FB8D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2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457200">
              <a:lnSpc>
                <a:spcPct val="100000"/>
              </a:lnSpc>
              <a:buNone/>
            </a:pP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b="0" lang="en-US" sz="4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38120" cy="4525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2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743040" indent="-285840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b="0" lang="en-US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1143000" indent="-22860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1600200" indent="-228600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b="0" lang="en-US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2057400" indent="-228600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</a:pP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4648320" y="1600200"/>
            <a:ext cx="4038120" cy="4525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2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743040" indent="-285840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b="0" lang="en-US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1143000" indent="-22860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1600200" indent="-228600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b="0" lang="en-US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2057400" indent="-228600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</a:pP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 type="dt" idx="16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 </a:t>
            </a:r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" name="PlaceHolder 5"/>
          <p:cNvSpPr>
            <a:spLocks noGrp="1"/>
          </p:cNvSpPr>
          <p:nvPr>
            <p:ph type="ftr" idx="17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" name="PlaceHolder 6"/>
          <p:cNvSpPr>
            <a:spLocks noGrp="1"/>
          </p:cNvSpPr>
          <p:nvPr>
            <p:ph type="sldNum" idx="18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39A3D38F-AD1C-4238-9F29-8AB2C15CAC5D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2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457200">
              <a:lnSpc>
                <a:spcPct val="100000"/>
              </a:lnSpc>
              <a:buNone/>
            </a:pP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b="0" lang="en-US" sz="4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8" name="PlaceHolder 2"/>
          <p:cNvSpPr>
            <a:spLocks noGrp="1"/>
          </p:cNvSpPr>
          <p:nvPr>
            <p:ph type="body"/>
          </p:nvPr>
        </p:nvSpPr>
        <p:spPr>
          <a:xfrm>
            <a:off x="457200" y="1535040"/>
            <a:ext cx="4039920" cy="6393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457200">
              <a:lnSpc>
                <a:spcPct val="100000"/>
              </a:lnSpc>
              <a:spcBef>
                <a:spcPts val="479"/>
              </a:spcBef>
              <a:buNone/>
              <a:tabLst>
                <a:tab algn="l" pos="0"/>
              </a:tabLst>
            </a:pPr>
            <a:r>
              <a:rPr b="1" lang="en-US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9" name="PlaceHolder 3"/>
          <p:cNvSpPr>
            <a:spLocks noGrp="1"/>
          </p:cNvSpPr>
          <p:nvPr>
            <p:ph type="body"/>
          </p:nvPr>
        </p:nvSpPr>
        <p:spPr>
          <a:xfrm>
            <a:off x="457200" y="2174760"/>
            <a:ext cx="4039920" cy="39510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743040" indent="-28584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1143000" indent="-228600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b="0" lang="en-US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1600200" indent="-228600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16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b="0" lang="en-US" sz="16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2057400" indent="-228600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»"/>
            </a:pPr>
            <a:r>
              <a:rPr b="0" lang="en-US" sz="16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b="0" lang="en-US" sz="16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" name="PlaceHolder 4"/>
          <p:cNvSpPr>
            <a:spLocks noGrp="1"/>
          </p:cNvSpPr>
          <p:nvPr>
            <p:ph type="body"/>
          </p:nvPr>
        </p:nvSpPr>
        <p:spPr>
          <a:xfrm>
            <a:off x="4645080" y="1535040"/>
            <a:ext cx="4041360" cy="6393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457200">
              <a:lnSpc>
                <a:spcPct val="100000"/>
              </a:lnSpc>
              <a:spcBef>
                <a:spcPts val="479"/>
              </a:spcBef>
              <a:buNone/>
              <a:tabLst>
                <a:tab algn="l" pos="0"/>
              </a:tabLst>
            </a:pPr>
            <a:r>
              <a:rPr b="1" lang="en-US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41" name="PlaceHolder 5"/>
          <p:cNvSpPr>
            <a:spLocks noGrp="1"/>
          </p:cNvSpPr>
          <p:nvPr>
            <p:ph type="body"/>
          </p:nvPr>
        </p:nvSpPr>
        <p:spPr>
          <a:xfrm>
            <a:off x="4645080" y="2174760"/>
            <a:ext cx="4041360" cy="39510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743040" indent="-28584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1143000" indent="-228600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b="0" lang="en-US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1600200" indent="-228600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16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b="0" lang="en-US" sz="16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2057400" indent="-228600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»"/>
            </a:pPr>
            <a:r>
              <a:rPr b="0" lang="en-US" sz="16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b="0" lang="en-US" sz="16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" name="PlaceHolder 6"/>
          <p:cNvSpPr>
            <a:spLocks noGrp="1"/>
          </p:cNvSpPr>
          <p:nvPr>
            <p:ph type="dt" idx="19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 </a:t>
            </a:r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" name="PlaceHolder 7"/>
          <p:cNvSpPr>
            <a:spLocks noGrp="1"/>
          </p:cNvSpPr>
          <p:nvPr>
            <p:ph type="ftr" idx="20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" name="PlaceHolder 8"/>
          <p:cNvSpPr>
            <a:spLocks noGrp="1"/>
          </p:cNvSpPr>
          <p:nvPr>
            <p:ph type="sldNum" idx="21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9C4EF3FF-A01E-46E5-9BC3-7229F271F436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2"/>
  </p:sldLayoutIdLst>
</p:sldMaster>
</file>

<file path=ppt/slideMasters/slideMaster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457200">
              <a:lnSpc>
                <a:spcPct val="100000"/>
              </a:lnSpc>
              <a:buNone/>
            </a:pP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b="0" lang="en-US" sz="4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dt" idx="22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 </a:t>
            </a:r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" name="PlaceHolder 3"/>
          <p:cNvSpPr>
            <a:spLocks noGrp="1"/>
          </p:cNvSpPr>
          <p:nvPr>
            <p:ph type="ftr" idx="23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" name="PlaceHolder 4"/>
          <p:cNvSpPr>
            <a:spLocks noGrp="1"/>
          </p:cNvSpPr>
          <p:nvPr>
            <p:ph type="sldNum" idx="24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205284CF-A4EB-44FC-BFB3-33360DF91DA7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2"/>
  </p:sldLayoutIdLst>
</p:sldMaster>
</file>

<file path=ppt/slideMasters/slideMaster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dt" idx="25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 </a:t>
            </a:r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ftr" idx="26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sldNum" idx="27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DAAFAD28-CA9D-49BB-9A87-1EA8A119FDF5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" name="PlaceHolder 4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the title text format</a:t>
            </a:r>
            <a:endParaRPr b="0" lang="en-US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4" name="PlaceHolder 5"/>
          <p:cNvSpPr>
            <a:spLocks noGrp="1"/>
          </p:cNvSpPr>
          <p:nvPr>
            <p:ph type="body"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the outline text format</a:t>
            </a: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Second Outline Level</a:t>
            </a:r>
            <a:endParaRPr b="0" lang="en-US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Third Outline Level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Fourth Outline Level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20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20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20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8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Box 1"/>
          <p:cNvSpPr/>
          <p:nvPr/>
        </p:nvSpPr>
        <p:spPr>
          <a:xfrm>
            <a:off x="914400" y="365760"/>
            <a:ext cx="4050720" cy="54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44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Mobile phones</a:t>
            </a: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3" name="TextBox 5"/>
          <p:cNvSpPr/>
          <p:nvPr/>
        </p:nvSpPr>
        <p:spPr>
          <a:xfrm>
            <a:off x="91440" y="6629400"/>
            <a:ext cx="1893600" cy="22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1000" strike="noStrike" u="none">
                <a:solidFill>
                  <a:srgbClr val="808080"/>
                </a:solidFill>
                <a:effectLst/>
                <a:uFillTx/>
                <a:latin typeface="Rubik Light"/>
              </a:rPr>
              <a:t>Source: GSMA and World Bank</a:t>
            </a:r>
            <a:endParaRPr b="0" lang="en-U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4" name="TextBox 6"/>
          <p:cNvSpPr/>
          <p:nvPr/>
        </p:nvSpPr>
        <p:spPr>
          <a:xfrm>
            <a:off x="10888200" y="6629400"/>
            <a:ext cx="1208880" cy="22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b="0" lang="en-US" sz="1000" strike="noStrike" u="none">
                <a:solidFill>
                  <a:srgbClr val="808080"/>
                </a:solidFill>
                <a:effectLst/>
                <a:uFillTx/>
                <a:latin typeface="Rubik Light"/>
              </a:rPr>
              <a:t>gapminder.org/48</a:t>
            </a:r>
            <a:endParaRPr b="0" lang="en-U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5" name=""/>
          <p:cNvSpPr/>
          <p:nvPr/>
        </p:nvSpPr>
        <p:spPr>
          <a:xfrm>
            <a:off x="2455200" y="2153160"/>
            <a:ext cx="8087040" cy="3718080"/>
          </a:xfrm>
          <a:custGeom>
            <a:avLst/>
            <a:gdLst/>
            <a:ahLst/>
            <a:rect l="0" t="0" r="r" b="b"/>
            <a:pathLst>
              <a:path w="22464" h="10328">
                <a:moveTo>
                  <a:pt x="22464" y="10328"/>
                </a:moveTo>
                <a:lnTo>
                  <a:pt x="22464" y="0"/>
                </a:lnTo>
                <a:lnTo>
                  <a:pt x="21903" y="269"/>
                </a:lnTo>
                <a:lnTo>
                  <a:pt x="21341" y="544"/>
                </a:lnTo>
                <a:lnTo>
                  <a:pt x="20779" y="644"/>
                </a:lnTo>
                <a:lnTo>
                  <a:pt x="20218" y="746"/>
                </a:lnTo>
                <a:lnTo>
                  <a:pt x="19656" y="653"/>
                </a:lnTo>
                <a:lnTo>
                  <a:pt x="19095" y="739"/>
                </a:lnTo>
                <a:lnTo>
                  <a:pt x="18533" y="550"/>
                </a:lnTo>
                <a:lnTo>
                  <a:pt x="17971" y="985"/>
                </a:lnTo>
                <a:lnTo>
                  <a:pt x="17410" y="1253"/>
                </a:lnTo>
                <a:lnTo>
                  <a:pt x="16848" y="1566"/>
                </a:lnTo>
                <a:lnTo>
                  <a:pt x="16286" y="1886"/>
                </a:lnTo>
                <a:lnTo>
                  <a:pt x="15725" y="2418"/>
                </a:lnTo>
                <a:lnTo>
                  <a:pt x="15163" y="2982"/>
                </a:lnTo>
                <a:lnTo>
                  <a:pt x="14602" y="3624"/>
                </a:lnTo>
                <a:lnTo>
                  <a:pt x="14040" y="4387"/>
                </a:lnTo>
                <a:lnTo>
                  <a:pt x="13478" y="5102"/>
                </a:lnTo>
                <a:lnTo>
                  <a:pt x="12917" y="5904"/>
                </a:lnTo>
                <a:lnTo>
                  <a:pt x="12355" y="6677"/>
                </a:lnTo>
                <a:lnTo>
                  <a:pt x="11793" y="7357"/>
                </a:lnTo>
                <a:lnTo>
                  <a:pt x="11232" y="7927"/>
                </a:lnTo>
                <a:lnTo>
                  <a:pt x="10670" y="8375"/>
                </a:lnTo>
                <a:lnTo>
                  <a:pt x="10109" y="8700"/>
                </a:lnTo>
                <a:lnTo>
                  <a:pt x="9548" y="8968"/>
                </a:lnTo>
                <a:lnTo>
                  <a:pt x="8986" y="9270"/>
                </a:lnTo>
                <a:lnTo>
                  <a:pt x="8425" y="9616"/>
                </a:lnTo>
                <a:lnTo>
                  <a:pt x="7863" y="9860"/>
                </a:lnTo>
                <a:lnTo>
                  <a:pt x="7301" y="10009"/>
                </a:lnTo>
                <a:lnTo>
                  <a:pt x="6740" y="10109"/>
                </a:lnTo>
                <a:lnTo>
                  <a:pt x="6178" y="10189"/>
                </a:lnTo>
                <a:lnTo>
                  <a:pt x="5616" y="10243"/>
                </a:lnTo>
                <a:lnTo>
                  <a:pt x="5055" y="10275"/>
                </a:lnTo>
                <a:lnTo>
                  <a:pt x="4493" y="10291"/>
                </a:lnTo>
                <a:lnTo>
                  <a:pt x="3932" y="10302"/>
                </a:lnTo>
                <a:lnTo>
                  <a:pt x="3370" y="10310"/>
                </a:lnTo>
                <a:lnTo>
                  <a:pt x="2808" y="10315"/>
                </a:lnTo>
                <a:lnTo>
                  <a:pt x="2247" y="10321"/>
                </a:lnTo>
                <a:lnTo>
                  <a:pt x="1685" y="10324"/>
                </a:lnTo>
                <a:lnTo>
                  <a:pt x="1123" y="10326"/>
                </a:lnTo>
                <a:lnTo>
                  <a:pt x="562" y="10327"/>
                </a:lnTo>
                <a:lnTo>
                  <a:pt x="0" y="10328"/>
                </a:lnTo>
                <a:lnTo>
                  <a:pt x="22464" y="10328"/>
                </a:lnTo>
                <a:close/>
              </a:path>
            </a:pathLst>
          </a:custGeom>
          <a:solidFill>
            <a:srgbClr val="c5e0b4">
              <a:alpha val="80000"/>
            </a:srgbClr>
          </a:solidFill>
          <a:ln w="0">
            <a:noFill/>
          </a:ln>
        </p:spPr>
        <p:txBody>
          <a:bodyPr lIns="90000" rIns="90000" tIns="45000" bIns="4500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6" name=""/>
          <p:cNvSpPr/>
          <p:nvPr/>
        </p:nvSpPr>
        <p:spPr>
          <a:xfrm>
            <a:off x="1646640" y="2153160"/>
            <a:ext cx="8895600" cy="3718080"/>
          </a:xfrm>
          <a:custGeom>
            <a:avLst/>
            <a:gdLst/>
            <a:ahLst/>
            <a:rect l="0" t="0" r="r" b="b"/>
            <a:pathLst>
              <a:path fill="none" w="24710" h="10328">
                <a:moveTo>
                  <a:pt x="24710" y="0"/>
                </a:moveTo>
                <a:lnTo>
                  <a:pt x="24149" y="269"/>
                </a:lnTo>
                <a:lnTo>
                  <a:pt x="23587" y="544"/>
                </a:lnTo>
                <a:lnTo>
                  <a:pt x="23025" y="644"/>
                </a:lnTo>
                <a:lnTo>
                  <a:pt x="22464" y="746"/>
                </a:lnTo>
                <a:lnTo>
                  <a:pt x="21902" y="653"/>
                </a:lnTo>
                <a:lnTo>
                  <a:pt x="21341" y="739"/>
                </a:lnTo>
                <a:lnTo>
                  <a:pt x="20779" y="550"/>
                </a:lnTo>
                <a:lnTo>
                  <a:pt x="20217" y="985"/>
                </a:lnTo>
                <a:lnTo>
                  <a:pt x="19656" y="1253"/>
                </a:lnTo>
                <a:lnTo>
                  <a:pt x="19094" y="1566"/>
                </a:lnTo>
                <a:lnTo>
                  <a:pt x="18532" y="1886"/>
                </a:lnTo>
                <a:lnTo>
                  <a:pt x="17971" y="2418"/>
                </a:lnTo>
                <a:lnTo>
                  <a:pt x="17409" y="2982"/>
                </a:lnTo>
                <a:lnTo>
                  <a:pt x="16848" y="3624"/>
                </a:lnTo>
                <a:lnTo>
                  <a:pt x="16286" y="4387"/>
                </a:lnTo>
                <a:lnTo>
                  <a:pt x="15724" y="5102"/>
                </a:lnTo>
                <a:lnTo>
                  <a:pt x="15163" y="5904"/>
                </a:lnTo>
                <a:lnTo>
                  <a:pt x="14601" y="6677"/>
                </a:lnTo>
                <a:lnTo>
                  <a:pt x="14039" y="7357"/>
                </a:lnTo>
                <a:lnTo>
                  <a:pt x="13478" y="7927"/>
                </a:lnTo>
                <a:lnTo>
                  <a:pt x="12916" y="8375"/>
                </a:lnTo>
                <a:lnTo>
                  <a:pt x="12355" y="8700"/>
                </a:lnTo>
                <a:lnTo>
                  <a:pt x="11794" y="8968"/>
                </a:lnTo>
                <a:lnTo>
                  <a:pt x="11232" y="9270"/>
                </a:lnTo>
                <a:lnTo>
                  <a:pt x="10671" y="9616"/>
                </a:lnTo>
                <a:lnTo>
                  <a:pt x="10109" y="9860"/>
                </a:lnTo>
                <a:lnTo>
                  <a:pt x="9547" y="10009"/>
                </a:lnTo>
                <a:lnTo>
                  <a:pt x="8986" y="10109"/>
                </a:lnTo>
                <a:lnTo>
                  <a:pt x="8424" y="10189"/>
                </a:lnTo>
                <a:lnTo>
                  <a:pt x="7862" y="10243"/>
                </a:lnTo>
                <a:lnTo>
                  <a:pt x="7301" y="10275"/>
                </a:lnTo>
                <a:lnTo>
                  <a:pt x="6739" y="10291"/>
                </a:lnTo>
                <a:lnTo>
                  <a:pt x="6178" y="10302"/>
                </a:lnTo>
                <a:lnTo>
                  <a:pt x="5616" y="10310"/>
                </a:lnTo>
                <a:lnTo>
                  <a:pt x="5054" y="10315"/>
                </a:lnTo>
                <a:lnTo>
                  <a:pt x="4493" y="10321"/>
                </a:lnTo>
                <a:lnTo>
                  <a:pt x="3931" y="10324"/>
                </a:lnTo>
                <a:lnTo>
                  <a:pt x="3369" y="10326"/>
                </a:lnTo>
                <a:lnTo>
                  <a:pt x="2808" y="10327"/>
                </a:lnTo>
                <a:lnTo>
                  <a:pt x="2246" y="10328"/>
                </a:lnTo>
                <a:lnTo>
                  <a:pt x="1685" y="10328"/>
                </a:lnTo>
                <a:lnTo>
                  <a:pt x="1123" y="10328"/>
                </a:lnTo>
                <a:lnTo>
                  <a:pt x="561" y="10328"/>
                </a:lnTo>
                <a:lnTo>
                  <a:pt x="0" y="10328"/>
                </a:lnTo>
              </a:path>
            </a:pathLst>
          </a:custGeom>
          <a:ln w="93600">
            <a:solidFill>
              <a:srgbClr val="05b050"/>
            </a:solidFill>
            <a:miter/>
            <a:headEnd len="med" type="triangle" w="med"/>
            <a:tailEnd len="med" type="oval" w="med"/>
          </a:ln>
        </p:spPr>
        <p:txBody>
          <a:bodyPr lIns="136800" rIns="136800" tIns="91800" bIns="9180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7" name=""/>
          <p:cNvSpPr/>
          <p:nvPr/>
        </p:nvSpPr>
        <p:spPr>
          <a:xfrm>
            <a:off x="1360800" y="1141200"/>
            <a:ext cx="9829800" cy="48510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pSp>
        <p:nvGrpSpPr>
          <p:cNvPr id="88" name=""/>
          <p:cNvGrpSpPr/>
          <p:nvPr/>
        </p:nvGrpSpPr>
        <p:grpSpPr>
          <a:xfrm>
            <a:off x="1336320" y="5871240"/>
            <a:ext cx="9205920" cy="418680"/>
            <a:chOff x="1336320" y="5871240"/>
            <a:chExt cx="9205920" cy="418680"/>
          </a:xfrm>
        </p:grpSpPr>
        <p:sp>
          <p:nvSpPr>
            <p:cNvPr id="89" name=""/>
            <p:cNvSpPr/>
            <p:nvPr/>
          </p:nvSpPr>
          <p:spPr>
            <a:xfrm>
              <a:off x="1646640" y="5871240"/>
              <a:ext cx="8895600" cy="0"/>
            </a:xfrm>
            <a:prstGeom prst="line">
              <a:avLst/>
            </a:prstGeom>
            <a:ln w="118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5760" rIns="95760" tIns="-50760" bIns="-5076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grpSp>
          <p:nvGrpSpPr>
            <p:cNvPr id="90" name=""/>
            <p:cNvGrpSpPr/>
            <p:nvPr/>
          </p:nvGrpSpPr>
          <p:grpSpPr>
            <a:xfrm>
              <a:off x="1336320" y="5871240"/>
              <a:ext cx="8733240" cy="418680"/>
              <a:chOff x="1336320" y="5871240"/>
              <a:chExt cx="8733240" cy="418680"/>
            </a:xfrm>
          </p:grpSpPr>
          <p:sp>
            <p:nvSpPr>
              <p:cNvPr id="91" name=""/>
              <p:cNvSpPr txBox="1"/>
              <p:nvPr/>
            </p:nvSpPr>
            <p:spPr>
              <a:xfrm>
                <a:off x="1336320" y="5958720"/>
                <a:ext cx="615240" cy="331200"/>
              </a:xfrm>
              <a:prstGeom prst="rect">
                <a:avLst/>
              </a:prstGeom>
              <a:noFill/>
              <a:ln w="0">
                <a:noFill/>
              </a:ln>
            </p:spPr>
            <p:txBody>
              <a:bodyPr wrap="none" lIns="0" rIns="0" tIns="0" bIns="0" anchor="t">
                <a:spAutoFit/>
              </a:bodyPr>
              <a:p>
                <a:r>
                  <a:rPr b="0" lang="en-US" sz="2200" strike="noStrike" u="none">
                    <a:solidFill>
                      <a:srgbClr val="000000"/>
                    </a:solidFill>
                    <a:effectLst/>
                    <a:uFillTx/>
                    <a:latin typeface="Rubik Light"/>
                  </a:rPr>
                  <a:t>1980</a:t>
                </a:r>
                <a:endParaRPr b="0" lang="en-US" sz="2200" strike="noStrike" u="none">
                  <a:solidFill>
                    <a:srgbClr val="000000"/>
                  </a:solidFill>
                  <a:effectLst/>
                  <a:uFillTx/>
                  <a:latin typeface="Rubik Light"/>
                  <a:ea typeface="Rubik Light"/>
                </a:endParaRPr>
              </a:p>
            </p:txBody>
          </p:sp>
          <p:sp>
            <p:nvSpPr>
              <p:cNvPr id="92" name=""/>
              <p:cNvSpPr/>
              <p:nvPr/>
            </p:nvSpPr>
            <p:spPr>
              <a:xfrm>
                <a:off x="1646640" y="5871240"/>
                <a:ext cx="0" cy="116280"/>
              </a:xfrm>
              <a:prstGeom prst="line">
                <a:avLst/>
              </a:prstGeom>
              <a:ln w="1188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5760" rIns="95760" tIns="50760" bIns="50760" anchor="ctr" anchorCtr="1">
                <a:noAutofit/>
              </a:bodyPr>
              <a:p>
                <a:endParaRPr b="0" lang="en-US" sz="1800" strike="noStrike" u="none">
                  <a:solidFill>
                    <a:srgbClr val="000000"/>
                  </a:solidFill>
                  <a:effectLst/>
                  <a:uFillTx/>
                  <a:latin typeface="Arial"/>
                </a:endParaRPr>
              </a:p>
            </p:txBody>
          </p:sp>
          <p:sp>
            <p:nvSpPr>
              <p:cNvPr id="93" name=""/>
              <p:cNvSpPr/>
              <p:nvPr/>
            </p:nvSpPr>
            <p:spPr>
              <a:xfrm>
                <a:off x="3668400" y="5871240"/>
                <a:ext cx="0" cy="116280"/>
              </a:xfrm>
              <a:prstGeom prst="line">
                <a:avLst/>
              </a:prstGeom>
              <a:ln w="1188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5760" rIns="95760" tIns="50760" bIns="50760" anchor="ctr" anchorCtr="1">
                <a:noAutofit/>
              </a:bodyPr>
              <a:p>
                <a:endParaRPr b="0" lang="en-US" sz="1800" strike="noStrike" u="none">
                  <a:solidFill>
                    <a:srgbClr val="000000"/>
                  </a:solidFill>
                  <a:effectLst/>
                  <a:uFillTx/>
                  <a:latin typeface="Arial"/>
                </a:endParaRPr>
              </a:p>
            </p:txBody>
          </p:sp>
          <p:sp>
            <p:nvSpPr>
              <p:cNvPr id="94" name=""/>
              <p:cNvSpPr txBox="1"/>
              <p:nvPr/>
            </p:nvSpPr>
            <p:spPr>
              <a:xfrm>
                <a:off x="3361320" y="5958720"/>
                <a:ext cx="602640" cy="331200"/>
              </a:xfrm>
              <a:prstGeom prst="rect">
                <a:avLst/>
              </a:prstGeom>
              <a:noFill/>
              <a:ln w="0">
                <a:noFill/>
              </a:ln>
            </p:spPr>
            <p:txBody>
              <a:bodyPr wrap="none" lIns="0" rIns="0" tIns="0" bIns="0" anchor="t">
                <a:spAutoFit/>
              </a:bodyPr>
              <a:p>
                <a:r>
                  <a:rPr b="0" lang="en-US" sz="2200" strike="noStrike" u="none">
                    <a:solidFill>
                      <a:srgbClr val="000000"/>
                    </a:solidFill>
                    <a:effectLst/>
                    <a:uFillTx/>
                    <a:latin typeface="Rubik Light"/>
                  </a:rPr>
                  <a:t>1990</a:t>
                </a:r>
                <a:endParaRPr b="0" lang="en-US" sz="2200" strike="noStrike" u="none">
                  <a:solidFill>
                    <a:srgbClr val="000000"/>
                  </a:solidFill>
                  <a:effectLst/>
                  <a:uFillTx/>
                  <a:latin typeface="Rubik Light"/>
                  <a:ea typeface="Rubik Light"/>
                </a:endParaRPr>
              </a:p>
            </p:txBody>
          </p:sp>
          <p:sp>
            <p:nvSpPr>
              <p:cNvPr id="95" name=""/>
              <p:cNvSpPr/>
              <p:nvPr/>
            </p:nvSpPr>
            <p:spPr>
              <a:xfrm>
                <a:off x="5690160" y="5871240"/>
                <a:ext cx="0" cy="116280"/>
              </a:xfrm>
              <a:prstGeom prst="line">
                <a:avLst/>
              </a:prstGeom>
              <a:ln w="1188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5760" rIns="95760" tIns="50760" bIns="50760" anchor="ctr" anchorCtr="1">
                <a:noAutofit/>
              </a:bodyPr>
              <a:p>
                <a:endParaRPr b="0" lang="en-US" sz="1800" strike="noStrike" u="none">
                  <a:solidFill>
                    <a:srgbClr val="000000"/>
                  </a:solidFill>
                  <a:effectLst/>
                  <a:uFillTx/>
                  <a:latin typeface="Arial"/>
                </a:endParaRPr>
              </a:p>
            </p:txBody>
          </p:sp>
          <p:sp>
            <p:nvSpPr>
              <p:cNvPr id="96" name=""/>
              <p:cNvSpPr txBox="1"/>
              <p:nvPr/>
            </p:nvSpPr>
            <p:spPr>
              <a:xfrm>
                <a:off x="5351400" y="5958720"/>
                <a:ext cx="672120" cy="331200"/>
              </a:xfrm>
              <a:prstGeom prst="rect">
                <a:avLst/>
              </a:prstGeom>
              <a:noFill/>
              <a:ln w="0">
                <a:noFill/>
              </a:ln>
            </p:spPr>
            <p:txBody>
              <a:bodyPr wrap="none" lIns="0" rIns="0" tIns="0" bIns="0" anchor="t">
                <a:spAutoFit/>
              </a:bodyPr>
              <a:p>
                <a:r>
                  <a:rPr b="0" lang="en-US" sz="2200" strike="noStrike" u="none">
                    <a:solidFill>
                      <a:srgbClr val="000000"/>
                    </a:solidFill>
                    <a:effectLst/>
                    <a:uFillTx/>
                    <a:latin typeface="Rubik Light"/>
                  </a:rPr>
                  <a:t>2000</a:t>
                </a:r>
                <a:endParaRPr b="0" lang="en-US" sz="2200" strike="noStrike" u="none">
                  <a:solidFill>
                    <a:srgbClr val="000000"/>
                  </a:solidFill>
                  <a:effectLst/>
                  <a:uFillTx/>
                  <a:latin typeface="Rubik Light"/>
                  <a:ea typeface="Rubik Light"/>
                </a:endParaRPr>
              </a:p>
            </p:txBody>
          </p:sp>
          <p:sp>
            <p:nvSpPr>
              <p:cNvPr id="97" name=""/>
              <p:cNvSpPr/>
              <p:nvPr/>
            </p:nvSpPr>
            <p:spPr>
              <a:xfrm>
                <a:off x="7711920" y="5871240"/>
                <a:ext cx="0" cy="116280"/>
              </a:xfrm>
              <a:prstGeom prst="line">
                <a:avLst/>
              </a:prstGeom>
              <a:ln w="1188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5760" rIns="95760" tIns="50760" bIns="50760" anchor="ctr" anchorCtr="1">
                <a:noAutofit/>
              </a:bodyPr>
              <a:p>
                <a:endParaRPr b="0" lang="en-US" sz="1800" strike="noStrike" u="none">
                  <a:solidFill>
                    <a:srgbClr val="000000"/>
                  </a:solidFill>
                  <a:effectLst/>
                  <a:uFillTx/>
                  <a:latin typeface="Arial"/>
                </a:endParaRPr>
              </a:p>
            </p:txBody>
          </p:sp>
          <p:sp>
            <p:nvSpPr>
              <p:cNvPr id="98" name=""/>
              <p:cNvSpPr txBox="1"/>
              <p:nvPr/>
            </p:nvSpPr>
            <p:spPr>
              <a:xfrm>
                <a:off x="7410960" y="5958720"/>
                <a:ext cx="611640" cy="331200"/>
              </a:xfrm>
              <a:prstGeom prst="rect">
                <a:avLst/>
              </a:prstGeom>
              <a:noFill/>
              <a:ln w="0">
                <a:noFill/>
              </a:ln>
            </p:spPr>
            <p:txBody>
              <a:bodyPr wrap="none" lIns="0" rIns="0" tIns="0" bIns="0" anchor="t">
                <a:spAutoFit/>
              </a:bodyPr>
              <a:p>
                <a:r>
                  <a:rPr b="0" lang="en-US" sz="2200" strike="noStrike" u="none">
                    <a:solidFill>
                      <a:srgbClr val="000000"/>
                    </a:solidFill>
                    <a:effectLst/>
                    <a:uFillTx/>
                    <a:latin typeface="Rubik Light"/>
                  </a:rPr>
                  <a:t>2010</a:t>
                </a:r>
                <a:endParaRPr b="0" lang="en-US" sz="2200" strike="noStrike" u="none">
                  <a:solidFill>
                    <a:srgbClr val="000000"/>
                  </a:solidFill>
                  <a:effectLst/>
                  <a:uFillTx/>
                  <a:latin typeface="Rubik Light"/>
                  <a:ea typeface="Rubik Light"/>
                </a:endParaRPr>
              </a:p>
            </p:txBody>
          </p:sp>
          <p:sp>
            <p:nvSpPr>
              <p:cNvPr id="99" name=""/>
              <p:cNvSpPr/>
              <p:nvPr/>
            </p:nvSpPr>
            <p:spPr>
              <a:xfrm>
                <a:off x="9733680" y="5871240"/>
                <a:ext cx="0" cy="116280"/>
              </a:xfrm>
              <a:prstGeom prst="line">
                <a:avLst/>
              </a:prstGeom>
              <a:ln w="11880">
                <a:solidFill>
                  <a:srgbClr val="000000"/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5760" rIns="95760" tIns="50760" bIns="50760" anchor="ctr" anchorCtr="1">
                <a:noAutofit/>
              </a:bodyPr>
              <a:p>
                <a:endParaRPr b="0" lang="en-US" sz="1800" strike="noStrike" u="none">
                  <a:solidFill>
                    <a:srgbClr val="000000"/>
                  </a:solidFill>
                  <a:effectLst/>
                  <a:uFillTx/>
                  <a:latin typeface="Arial"/>
                </a:endParaRPr>
              </a:p>
            </p:txBody>
          </p:sp>
          <p:sp>
            <p:nvSpPr>
              <p:cNvPr id="100" name=""/>
              <p:cNvSpPr txBox="1"/>
              <p:nvPr/>
            </p:nvSpPr>
            <p:spPr>
              <a:xfrm>
                <a:off x="9412920" y="5958720"/>
                <a:ext cx="656640" cy="331200"/>
              </a:xfrm>
              <a:prstGeom prst="rect">
                <a:avLst/>
              </a:prstGeom>
              <a:noFill/>
              <a:ln w="0">
                <a:noFill/>
              </a:ln>
            </p:spPr>
            <p:txBody>
              <a:bodyPr wrap="none" lIns="0" rIns="0" tIns="0" bIns="0" anchor="t">
                <a:spAutoFit/>
              </a:bodyPr>
              <a:p>
                <a:r>
                  <a:rPr b="0" lang="en-US" sz="2200" strike="noStrike" u="none">
                    <a:solidFill>
                      <a:srgbClr val="000000"/>
                    </a:solidFill>
                    <a:effectLst/>
                    <a:uFillTx/>
                    <a:latin typeface="Rubik Light"/>
                  </a:rPr>
                  <a:t>2020</a:t>
                </a:r>
                <a:endParaRPr b="0" lang="en-US" sz="2200" strike="noStrike" u="none">
                  <a:solidFill>
                    <a:srgbClr val="000000"/>
                  </a:solidFill>
                  <a:effectLst/>
                  <a:uFillTx/>
                  <a:latin typeface="Rubik Light"/>
                  <a:ea typeface="Rubik Light"/>
                </a:endParaRPr>
              </a:p>
            </p:txBody>
          </p:sp>
        </p:grpSp>
      </p:grpSp>
      <p:sp>
        <p:nvSpPr>
          <p:cNvPr id="101" name="TextBox 3"/>
          <p:cNvSpPr/>
          <p:nvPr/>
        </p:nvSpPr>
        <p:spPr>
          <a:xfrm>
            <a:off x="1085400" y="4114800"/>
            <a:ext cx="1429200" cy="1308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1980 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 0%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2" name="TextBox 4"/>
          <p:cNvSpPr/>
          <p:nvPr/>
        </p:nvSpPr>
        <p:spPr>
          <a:xfrm>
            <a:off x="9352080" y="673200"/>
            <a:ext cx="1488960" cy="1308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2024 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 71%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3" name="TextBox 2"/>
          <p:cNvSpPr/>
          <p:nvPr/>
        </p:nvSpPr>
        <p:spPr>
          <a:xfrm>
            <a:off x="914400" y="1032120"/>
            <a:ext cx="653004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Share of people in the world with a mobile phone subscription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xit" presetID="2" presetSubtype="0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6" dur="40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#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" dur="40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8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extBox 13"/>
          <p:cNvSpPr/>
          <p:nvPr/>
        </p:nvSpPr>
        <p:spPr>
          <a:xfrm>
            <a:off x="914400" y="365760"/>
            <a:ext cx="40507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44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Mobile phones</a:t>
            </a: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5" name="TextBox 14"/>
          <p:cNvSpPr/>
          <p:nvPr/>
        </p:nvSpPr>
        <p:spPr>
          <a:xfrm>
            <a:off x="914400" y="1032120"/>
            <a:ext cx="653004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Share of people in the world with a mobile phone subscription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6" name="TextBox 15"/>
          <p:cNvSpPr/>
          <p:nvPr/>
        </p:nvSpPr>
        <p:spPr>
          <a:xfrm>
            <a:off x="1085400" y="4114800"/>
            <a:ext cx="1429200" cy="1308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1980 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 0%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7" name="TextBox 16"/>
          <p:cNvSpPr/>
          <p:nvPr/>
        </p:nvSpPr>
        <p:spPr>
          <a:xfrm>
            <a:off x="9352080" y="673200"/>
            <a:ext cx="1488960" cy="1308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2024 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 71%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8" name="TextBox 17"/>
          <p:cNvSpPr/>
          <p:nvPr/>
        </p:nvSpPr>
        <p:spPr>
          <a:xfrm>
            <a:off x="91440" y="6629400"/>
            <a:ext cx="1893600" cy="24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1000" strike="noStrike" u="none">
                <a:solidFill>
                  <a:srgbClr val="808080"/>
                </a:solidFill>
                <a:effectLst/>
                <a:uFillTx/>
                <a:latin typeface="Rubik Light"/>
              </a:rPr>
              <a:t>Source: GSMA and World Bank</a:t>
            </a:r>
            <a:endParaRPr b="0" lang="en-U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9" name="TextBox 18"/>
          <p:cNvSpPr/>
          <p:nvPr/>
        </p:nvSpPr>
        <p:spPr>
          <a:xfrm>
            <a:off x="10888200" y="6629400"/>
            <a:ext cx="1208880" cy="24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b="0" lang="en-US" sz="1000" strike="noStrike" u="none">
                <a:solidFill>
                  <a:srgbClr val="808080"/>
                </a:solidFill>
                <a:effectLst/>
                <a:uFillTx/>
                <a:latin typeface="Rubik Light"/>
              </a:rPr>
              <a:t>gapminder.org/48</a:t>
            </a:r>
            <a:endParaRPr b="0" lang="en-U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pSp>
        <p:nvGrpSpPr>
          <p:cNvPr id="110" name=""/>
          <p:cNvGrpSpPr/>
          <p:nvPr/>
        </p:nvGrpSpPr>
        <p:grpSpPr>
          <a:xfrm>
            <a:off x="1336320" y="2148480"/>
            <a:ext cx="9206280" cy="4141440"/>
            <a:chOff x="1336320" y="2148480"/>
            <a:chExt cx="9206280" cy="4141440"/>
          </a:xfrm>
        </p:grpSpPr>
        <p:grpSp>
          <p:nvGrpSpPr>
            <p:cNvPr id="111" name=""/>
            <p:cNvGrpSpPr/>
            <p:nvPr/>
          </p:nvGrpSpPr>
          <p:grpSpPr>
            <a:xfrm>
              <a:off x="1336320" y="2148480"/>
              <a:ext cx="9206280" cy="4141440"/>
              <a:chOff x="1336320" y="2148480"/>
              <a:chExt cx="9206280" cy="4141440"/>
            </a:xfrm>
          </p:grpSpPr>
        </p:grpSp>
        <p:sp>
          <p:nvSpPr>
            <p:cNvPr id="112" name=""/>
            <p:cNvSpPr txBox="1"/>
            <p:nvPr/>
          </p:nvSpPr>
          <p:spPr>
            <a:xfrm>
              <a:off x="9412920" y="5958720"/>
              <a:ext cx="656640" cy="331200"/>
            </a:xfrm>
            <a:prstGeom prst="rect">
              <a:avLst/>
            </a:prstGeom>
            <a:noFill/>
            <a:ln w="0">
              <a:noFill/>
            </a:ln>
          </p:spPr>
          <p:txBody>
            <a:bodyPr wrap="none" lIns="0" rIns="0" tIns="0" bIns="0" anchor="t">
              <a:spAutoFit/>
            </a:bodyPr>
            <a:p>
              <a:r>
                <a:rPr b="0" lang="en-US" sz="2200" strike="noStrike" u="none">
                  <a:solidFill>
                    <a:srgbClr val="000000"/>
                  </a:solidFill>
                  <a:effectLst/>
                  <a:uFillTx/>
                  <a:latin typeface="Rubik Light"/>
                </a:rPr>
                <a:t>2020</a:t>
              </a:r>
              <a:endParaRPr b="0" lang="en-US" sz="220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endParaRPr>
            </a:p>
          </p:txBody>
        </p:sp>
        <p:sp>
          <p:nvSpPr>
            <p:cNvPr id="113" name=""/>
            <p:cNvSpPr/>
            <p:nvPr/>
          </p:nvSpPr>
          <p:spPr>
            <a:xfrm>
              <a:off x="2455200" y="2153160"/>
              <a:ext cx="8087040" cy="3718080"/>
            </a:xfrm>
            <a:custGeom>
              <a:avLst/>
              <a:gdLst/>
              <a:ahLst/>
              <a:rect l="0" t="0" r="r" b="b"/>
              <a:pathLst>
                <a:path w="22464" h="10328">
                  <a:moveTo>
                    <a:pt x="22464" y="10328"/>
                  </a:moveTo>
                  <a:lnTo>
                    <a:pt x="22464" y="0"/>
                  </a:lnTo>
                  <a:lnTo>
                    <a:pt x="21903" y="269"/>
                  </a:lnTo>
                  <a:lnTo>
                    <a:pt x="21341" y="544"/>
                  </a:lnTo>
                  <a:lnTo>
                    <a:pt x="20779" y="644"/>
                  </a:lnTo>
                  <a:lnTo>
                    <a:pt x="20218" y="746"/>
                  </a:lnTo>
                  <a:lnTo>
                    <a:pt x="19656" y="653"/>
                  </a:lnTo>
                  <a:lnTo>
                    <a:pt x="19095" y="739"/>
                  </a:lnTo>
                  <a:lnTo>
                    <a:pt x="18533" y="550"/>
                  </a:lnTo>
                  <a:lnTo>
                    <a:pt x="17971" y="985"/>
                  </a:lnTo>
                  <a:lnTo>
                    <a:pt x="17410" y="1253"/>
                  </a:lnTo>
                  <a:lnTo>
                    <a:pt x="16848" y="1566"/>
                  </a:lnTo>
                  <a:lnTo>
                    <a:pt x="16286" y="1886"/>
                  </a:lnTo>
                  <a:lnTo>
                    <a:pt x="15725" y="2418"/>
                  </a:lnTo>
                  <a:lnTo>
                    <a:pt x="15163" y="2982"/>
                  </a:lnTo>
                  <a:lnTo>
                    <a:pt x="14602" y="3624"/>
                  </a:lnTo>
                  <a:lnTo>
                    <a:pt x="14040" y="4387"/>
                  </a:lnTo>
                  <a:lnTo>
                    <a:pt x="13478" y="5102"/>
                  </a:lnTo>
                  <a:lnTo>
                    <a:pt x="12917" y="5904"/>
                  </a:lnTo>
                  <a:lnTo>
                    <a:pt x="12355" y="6677"/>
                  </a:lnTo>
                  <a:lnTo>
                    <a:pt x="11793" y="7357"/>
                  </a:lnTo>
                  <a:lnTo>
                    <a:pt x="11232" y="7927"/>
                  </a:lnTo>
                  <a:lnTo>
                    <a:pt x="10670" y="8375"/>
                  </a:lnTo>
                  <a:lnTo>
                    <a:pt x="10109" y="8700"/>
                  </a:lnTo>
                  <a:lnTo>
                    <a:pt x="9548" y="8968"/>
                  </a:lnTo>
                  <a:lnTo>
                    <a:pt x="8986" y="9270"/>
                  </a:lnTo>
                  <a:lnTo>
                    <a:pt x="8425" y="9616"/>
                  </a:lnTo>
                  <a:lnTo>
                    <a:pt x="7863" y="9860"/>
                  </a:lnTo>
                  <a:lnTo>
                    <a:pt x="7301" y="10009"/>
                  </a:lnTo>
                  <a:lnTo>
                    <a:pt x="6740" y="10109"/>
                  </a:lnTo>
                  <a:lnTo>
                    <a:pt x="6178" y="10189"/>
                  </a:lnTo>
                  <a:lnTo>
                    <a:pt x="5616" y="10243"/>
                  </a:lnTo>
                  <a:lnTo>
                    <a:pt x="5055" y="10275"/>
                  </a:lnTo>
                  <a:lnTo>
                    <a:pt x="4493" y="10291"/>
                  </a:lnTo>
                  <a:lnTo>
                    <a:pt x="3932" y="10302"/>
                  </a:lnTo>
                  <a:lnTo>
                    <a:pt x="3370" y="10310"/>
                  </a:lnTo>
                  <a:lnTo>
                    <a:pt x="2808" y="10315"/>
                  </a:lnTo>
                  <a:lnTo>
                    <a:pt x="2247" y="10321"/>
                  </a:lnTo>
                  <a:lnTo>
                    <a:pt x="1685" y="10324"/>
                  </a:lnTo>
                  <a:lnTo>
                    <a:pt x="1123" y="10326"/>
                  </a:lnTo>
                  <a:lnTo>
                    <a:pt x="562" y="10327"/>
                  </a:lnTo>
                  <a:lnTo>
                    <a:pt x="0" y="10328"/>
                  </a:lnTo>
                  <a:lnTo>
                    <a:pt x="22464" y="10328"/>
                  </a:lnTo>
                  <a:close/>
                </a:path>
              </a:pathLst>
            </a:custGeom>
            <a:solidFill>
              <a:srgbClr val="c5e0b4">
                <a:alpha val="80000"/>
              </a:srgbClr>
            </a:solidFill>
            <a:ln w="0">
              <a:noFill/>
            </a:ln>
          </p:spPr>
          <p:txBody>
            <a:bodyPr lIns="90000" rIns="90000" tIns="45000" bIns="4500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14" name=""/>
            <p:cNvSpPr/>
            <p:nvPr/>
          </p:nvSpPr>
          <p:spPr>
            <a:xfrm>
              <a:off x="1646640" y="5871240"/>
              <a:ext cx="8895600" cy="0"/>
            </a:xfrm>
            <a:prstGeom prst="line">
              <a:avLst/>
            </a:prstGeom>
            <a:ln w="118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5760" rIns="95760" tIns="-50760" bIns="-5076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15" name=""/>
            <p:cNvSpPr/>
            <p:nvPr/>
          </p:nvSpPr>
          <p:spPr>
            <a:xfrm>
              <a:off x="1646640" y="5871240"/>
              <a:ext cx="0" cy="116280"/>
            </a:xfrm>
            <a:prstGeom prst="line">
              <a:avLst/>
            </a:prstGeom>
            <a:ln w="118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5760" rIns="95760" tIns="50760" bIns="5076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16" name=""/>
            <p:cNvSpPr txBox="1"/>
            <p:nvPr/>
          </p:nvSpPr>
          <p:spPr>
            <a:xfrm>
              <a:off x="1336320" y="5958720"/>
              <a:ext cx="615240" cy="331200"/>
            </a:xfrm>
            <a:prstGeom prst="rect">
              <a:avLst/>
            </a:prstGeom>
            <a:noFill/>
            <a:ln w="0">
              <a:noFill/>
            </a:ln>
          </p:spPr>
          <p:txBody>
            <a:bodyPr wrap="none" lIns="0" rIns="0" tIns="0" bIns="0" anchor="t">
              <a:spAutoFit/>
            </a:bodyPr>
            <a:p>
              <a:r>
                <a:rPr b="0" lang="en-US" sz="2200" strike="noStrike" u="none">
                  <a:solidFill>
                    <a:srgbClr val="000000"/>
                  </a:solidFill>
                  <a:effectLst/>
                  <a:uFillTx/>
                  <a:latin typeface="Rubik Light"/>
                </a:rPr>
                <a:t>1980</a:t>
              </a:r>
              <a:endParaRPr b="0" lang="en-US" sz="220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endParaRPr>
            </a:p>
          </p:txBody>
        </p:sp>
        <p:sp>
          <p:nvSpPr>
            <p:cNvPr id="117" name=""/>
            <p:cNvSpPr/>
            <p:nvPr/>
          </p:nvSpPr>
          <p:spPr>
            <a:xfrm>
              <a:off x="3668400" y="5871240"/>
              <a:ext cx="0" cy="116280"/>
            </a:xfrm>
            <a:prstGeom prst="line">
              <a:avLst/>
            </a:prstGeom>
            <a:ln w="118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5760" rIns="95760" tIns="50760" bIns="5076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18" name=""/>
            <p:cNvSpPr txBox="1"/>
            <p:nvPr/>
          </p:nvSpPr>
          <p:spPr>
            <a:xfrm>
              <a:off x="3361320" y="5958720"/>
              <a:ext cx="602640" cy="331200"/>
            </a:xfrm>
            <a:prstGeom prst="rect">
              <a:avLst/>
            </a:prstGeom>
            <a:noFill/>
            <a:ln w="0">
              <a:noFill/>
            </a:ln>
          </p:spPr>
          <p:txBody>
            <a:bodyPr wrap="none" lIns="0" rIns="0" tIns="0" bIns="0" anchor="t">
              <a:spAutoFit/>
            </a:bodyPr>
            <a:p>
              <a:r>
                <a:rPr b="0" lang="en-US" sz="2200" strike="noStrike" u="none">
                  <a:solidFill>
                    <a:srgbClr val="000000"/>
                  </a:solidFill>
                  <a:effectLst/>
                  <a:uFillTx/>
                  <a:latin typeface="Rubik Light"/>
                </a:rPr>
                <a:t>1990</a:t>
              </a:r>
              <a:endParaRPr b="0" lang="en-US" sz="220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endParaRPr>
            </a:p>
          </p:txBody>
        </p:sp>
        <p:sp>
          <p:nvSpPr>
            <p:cNvPr id="119" name=""/>
            <p:cNvSpPr/>
            <p:nvPr/>
          </p:nvSpPr>
          <p:spPr>
            <a:xfrm>
              <a:off x="5690160" y="5871240"/>
              <a:ext cx="0" cy="116280"/>
            </a:xfrm>
            <a:prstGeom prst="line">
              <a:avLst/>
            </a:prstGeom>
            <a:ln w="118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5760" rIns="95760" tIns="50760" bIns="5076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20" name=""/>
            <p:cNvSpPr txBox="1"/>
            <p:nvPr/>
          </p:nvSpPr>
          <p:spPr>
            <a:xfrm>
              <a:off x="5351400" y="5958720"/>
              <a:ext cx="672120" cy="331200"/>
            </a:xfrm>
            <a:prstGeom prst="rect">
              <a:avLst/>
            </a:prstGeom>
            <a:noFill/>
            <a:ln w="0">
              <a:noFill/>
            </a:ln>
          </p:spPr>
          <p:txBody>
            <a:bodyPr wrap="none" lIns="0" rIns="0" tIns="0" bIns="0" anchor="t">
              <a:spAutoFit/>
            </a:bodyPr>
            <a:p>
              <a:r>
                <a:rPr b="0" lang="en-US" sz="2200" strike="noStrike" u="none">
                  <a:solidFill>
                    <a:srgbClr val="000000"/>
                  </a:solidFill>
                  <a:effectLst/>
                  <a:uFillTx/>
                  <a:latin typeface="Rubik Light"/>
                </a:rPr>
                <a:t>2000</a:t>
              </a:r>
              <a:endParaRPr b="0" lang="en-US" sz="220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endParaRPr>
            </a:p>
          </p:txBody>
        </p:sp>
        <p:sp>
          <p:nvSpPr>
            <p:cNvPr id="121" name=""/>
            <p:cNvSpPr/>
            <p:nvPr/>
          </p:nvSpPr>
          <p:spPr>
            <a:xfrm>
              <a:off x="7711920" y="5871240"/>
              <a:ext cx="0" cy="116280"/>
            </a:xfrm>
            <a:prstGeom prst="line">
              <a:avLst/>
            </a:prstGeom>
            <a:ln w="118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5760" rIns="95760" tIns="50760" bIns="5076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22" name=""/>
            <p:cNvSpPr txBox="1"/>
            <p:nvPr/>
          </p:nvSpPr>
          <p:spPr>
            <a:xfrm>
              <a:off x="7410960" y="5958720"/>
              <a:ext cx="611640" cy="331200"/>
            </a:xfrm>
            <a:prstGeom prst="rect">
              <a:avLst/>
            </a:prstGeom>
            <a:noFill/>
            <a:ln w="0">
              <a:noFill/>
            </a:ln>
          </p:spPr>
          <p:txBody>
            <a:bodyPr wrap="none" lIns="0" rIns="0" tIns="0" bIns="0" anchor="t">
              <a:spAutoFit/>
            </a:bodyPr>
            <a:p>
              <a:r>
                <a:rPr b="0" lang="en-US" sz="2200" strike="noStrike" u="none">
                  <a:solidFill>
                    <a:srgbClr val="000000"/>
                  </a:solidFill>
                  <a:effectLst/>
                  <a:uFillTx/>
                  <a:latin typeface="Rubik Light"/>
                </a:rPr>
                <a:t>2010</a:t>
              </a:r>
              <a:endParaRPr b="0" lang="en-US" sz="220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endParaRPr>
            </a:p>
          </p:txBody>
        </p:sp>
        <p:sp>
          <p:nvSpPr>
            <p:cNvPr id="123" name=""/>
            <p:cNvSpPr/>
            <p:nvPr/>
          </p:nvSpPr>
          <p:spPr>
            <a:xfrm>
              <a:off x="9733680" y="5871240"/>
              <a:ext cx="0" cy="116280"/>
            </a:xfrm>
            <a:prstGeom prst="line">
              <a:avLst/>
            </a:prstGeom>
            <a:ln w="118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5760" rIns="95760" tIns="50760" bIns="5076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24" name=""/>
            <p:cNvSpPr/>
            <p:nvPr/>
          </p:nvSpPr>
          <p:spPr>
            <a:xfrm>
              <a:off x="1646640" y="2153160"/>
              <a:ext cx="8895600" cy="3718080"/>
            </a:xfrm>
            <a:custGeom>
              <a:avLst/>
              <a:gdLst/>
              <a:ahLst/>
              <a:rect l="0" t="0" r="r" b="b"/>
              <a:pathLst>
                <a:path fill="none" w="24710" h="10328">
                  <a:moveTo>
                    <a:pt x="24710" y="0"/>
                  </a:moveTo>
                  <a:lnTo>
                    <a:pt x="24149" y="269"/>
                  </a:lnTo>
                  <a:lnTo>
                    <a:pt x="23587" y="544"/>
                  </a:lnTo>
                  <a:lnTo>
                    <a:pt x="23025" y="644"/>
                  </a:lnTo>
                  <a:lnTo>
                    <a:pt x="22464" y="746"/>
                  </a:lnTo>
                  <a:lnTo>
                    <a:pt x="21902" y="653"/>
                  </a:lnTo>
                  <a:lnTo>
                    <a:pt x="21341" y="739"/>
                  </a:lnTo>
                  <a:lnTo>
                    <a:pt x="20779" y="550"/>
                  </a:lnTo>
                  <a:lnTo>
                    <a:pt x="20217" y="985"/>
                  </a:lnTo>
                  <a:lnTo>
                    <a:pt x="19656" y="1253"/>
                  </a:lnTo>
                  <a:lnTo>
                    <a:pt x="19094" y="1566"/>
                  </a:lnTo>
                  <a:lnTo>
                    <a:pt x="18532" y="1886"/>
                  </a:lnTo>
                  <a:lnTo>
                    <a:pt x="17971" y="2418"/>
                  </a:lnTo>
                  <a:lnTo>
                    <a:pt x="17409" y="2982"/>
                  </a:lnTo>
                  <a:lnTo>
                    <a:pt x="16848" y="3624"/>
                  </a:lnTo>
                  <a:lnTo>
                    <a:pt x="16286" y="4387"/>
                  </a:lnTo>
                  <a:lnTo>
                    <a:pt x="15724" y="5102"/>
                  </a:lnTo>
                  <a:lnTo>
                    <a:pt x="15163" y="5904"/>
                  </a:lnTo>
                  <a:lnTo>
                    <a:pt x="14601" y="6677"/>
                  </a:lnTo>
                  <a:lnTo>
                    <a:pt x="14039" y="7357"/>
                  </a:lnTo>
                  <a:lnTo>
                    <a:pt x="13478" y="7927"/>
                  </a:lnTo>
                  <a:lnTo>
                    <a:pt x="12916" y="8375"/>
                  </a:lnTo>
                  <a:lnTo>
                    <a:pt x="12355" y="8700"/>
                  </a:lnTo>
                  <a:lnTo>
                    <a:pt x="11794" y="8968"/>
                  </a:lnTo>
                  <a:lnTo>
                    <a:pt x="11232" y="9270"/>
                  </a:lnTo>
                  <a:lnTo>
                    <a:pt x="10671" y="9616"/>
                  </a:lnTo>
                  <a:lnTo>
                    <a:pt x="10109" y="9860"/>
                  </a:lnTo>
                  <a:lnTo>
                    <a:pt x="9547" y="10009"/>
                  </a:lnTo>
                  <a:lnTo>
                    <a:pt x="8986" y="10109"/>
                  </a:lnTo>
                  <a:lnTo>
                    <a:pt x="8424" y="10189"/>
                  </a:lnTo>
                  <a:lnTo>
                    <a:pt x="7862" y="10243"/>
                  </a:lnTo>
                  <a:lnTo>
                    <a:pt x="7301" y="10275"/>
                  </a:lnTo>
                  <a:lnTo>
                    <a:pt x="6739" y="10291"/>
                  </a:lnTo>
                  <a:lnTo>
                    <a:pt x="6178" y="10302"/>
                  </a:lnTo>
                  <a:lnTo>
                    <a:pt x="5616" y="10310"/>
                  </a:lnTo>
                  <a:lnTo>
                    <a:pt x="5054" y="10315"/>
                  </a:lnTo>
                  <a:lnTo>
                    <a:pt x="4493" y="10321"/>
                  </a:lnTo>
                  <a:lnTo>
                    <a:pt x="3931" y="10324"/>
                  </a:lnTo>
                  <a:lnTo>
                    <a:pt x="3369" y="10326"/>
                  </a:lnTo>
                  <a:lnTo>
                    <a:pt x="2808" y="10327"/>
                  </a:lnTo>
                  <a:lnTo>
                    <a:pt x="2246" y="10328"/>
                  </a:lnTo>
                  <a:lnTo>
                    <a:pt x="1685" y="10328"/>
                  </a:lnTo>
                  <a:lnTo>
                    <a:pt x="1123" y="10328"/>
                  </a:lnTo>
                  <a:lnTo>
                    <a:pt x="561" y="10328"/>
                  </a:lnTo>
                  <a:lnTo>
                    <a:pt x="0" y="10328"/>
                  </a:lnTo>
                </a:path>
              </a:pathLst>
            </a:custGeom>
            <a:ln w="93600">
              <a:solidFill>
                <a:srgbClr val="05b050"/>
              </a:solidFill>
              <a:miter/>
              <a:headEnd len="med" type="triangle" w="med"/>
              <a:tailEnd len="med" type="oval" w="med"/>
            </a:ln>
          </p:spPr>
          <p:txBody>
            <a:bodyPr lIns="136800" rIns="136800" tIns="91800" bIns="9180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TextBox 7"/>
          <p:cNvSpPr/>
          <p:nvPr/>
        </p:nvSpPr>
        <p:spPr>
          <a:xfrm>
            <a:off x="914400" y="365760"/>
            <a:ext cx="40507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44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Mobile phones</a:t>
            </a: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6" name="TextBox 8"/>
          <p:cNvSpPr/>
          <p:nvPr/>
        </p:nvSpPr>
        <p:spPr>
          <a:xfrm>
            <a:off x="914400" y="1032120"/>
            <a:ext cx="653004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Share of people in the world with a mobile phone subscription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7" name="TextBox 9"/>
          <p:cNvSpPr/>
          <p:nvPr/>
        </p:nvSpPr>
        <p:spPr>
          <a:xfrm>
            <a:off x="1085400" y="4114800"/>
            <a:ext cx="1429200" cy="1308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1980 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 0%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8" name="TextBox 10"/>
          <p:cNvSpPr/>
          <p:nvPr/>
        </p:nvSpPr>
        <p:spPr>
          <a:xfrm>
            <a:off x="9352080" y="673200"/>
            <a:ext cx="1488960" cy="1308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2024 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 71%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9" name="TextBox 11"/>
          <p:cNvSpPr/>
          <p:nvPr/>
        </p:nvSpPr>
        <p:spPr>
          <a:xfrm>
            <a:off x="91440" y="6629400"/>
            <a:ext cx="1893600" cy="24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1000" strike="noStrike" u="none">
                <a:solidFill>
                  <a:srgbClr val="808080"/>
                </a:solidFill>
                <a:effectLst/>
                <a:uFillTx/>
                <a:latin typeface="Rubik Light"/>
              </a:rPr>
              <a:t>Source: GSMA and World Bank</a:t>
            </a:r>
            <a:endParaRPr b="0" lang="en-U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0" name="TextBox 12"/>
          <p:cNvSpPr/>
          <p:nvPr/>
        </p:nvSpPr>
        <p:spPr>
          <a:xfrm>
            <a:off x="10888200" y="6629400"/>
            <a:ext cx="1208880" cy="24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b="0" lang="en-US" sz="1000" strike="noStrike" u="none">
                <a:solidFill>
                  <a:srgbClr val="808080"/>
                </a:solidFill>
                <a:effectLst/>
                <a:uFillTx/>
                <a:latin typeface="Rubik Light"/>
              </a:rPr>
              <a:t>gapminder.org/48</a:t>
            </a:r>
            <a:endParaRPr b="0" lang="en-U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1" name=""/>
          <p:cNvSpPr/>
          <p:nvPr/>
        </p:nvSpPr>
        <p:spPr>
          <a:xfrm>
            <a:off x="2455200" y="2153160"/>
            <a:ext cx="8087040" cy="3718080"/>
          </a:xfrm>
          <a:custGeom>
            <a:avLst/>
            <a:gdLst/>
            <a:ahLst/>
            <a:rect l="0" t="0" r="r" b="b"/>
            <a:pathLst>
              <a:path w="22464" h="10328">
                <a:moveTo>
                  <a:pt x="22464" y="10328"/>
                </a:moveTo>
                <a:lnTo>
                  <a:pt x="22464" y="0"/>
                </a:lnTo>
                <a:lnTo>
                  <a:pt x="21903" y="269"/>
                </a:lnTo>
                <a:lnTo>
                  <a:pt x="21341" y="544"/>
                </a:lnTo>
                <a:lnTo>
                  <a:pt x="20779" y="644"/>
                </a:lnTo>
                <a:lnTo>
                  <a:pt x="20218" y="746"/>
                </a:lnTo>
                <a:lnTo>
                  <a:pt x="19656" y="653"/>
                </a:lnTo>
                <a:lnTo>
                  <a:pt x="19095" y="739"/>
                </a:lnTo>
                <a:lnTo>
                  <a:pt x="18533" y="550"/>
                </a:lnTo>
                <a:lnTo>
                  <a:pt x="17971" y="985"/>
                </a:lnTo>
                <a:lnTo>
                  <a:pt x="17410" y="1253"/>
                </a:lnTo>
                <a:lnTo>
                  <a:pt x="16848" y="1566"/>
                </a:lnTo>
                <a:lnTo>
                  <a:pt x="16286" y="1886"/>
                </a:lnTo>
                <a:lnTo>
                  <a:pt x="15725" y="2418"/>
                </a:lnTo>
                <a:lnTo>
                  <a:pt x="15163" y="2982"/>
                </a:lnTo>
                <a:lnTo>
                  <a:pt x="14602" y="3624"/>
                </a:lnTo>
                <a:lnTo>
                  <a:pt x="14040" y="4387"/>
                </a:lnTo>
                <a:lnTo>
                  <a:pt x="13478" y="5102"/>
                </a:lnTo>
                <a:lnTo>
                  <a:pt x="12917" y="5904"/>
                </a:lnTo>
                <a:lnTo>
                  <a:pt x="12355" y="6677"/>
                </a:lnTo>
                <a:lnTo>
                  <a:pt x="11793" y="7357"/>
                </a:lnTo>
                <a:lnTo>
                  <a:pt x="11232" y="7927"/>
                </a:lnTo>
                <a:lnTo>
                  <a:pt x="10670" y="8375"/>
                </a:lnTo>
                <a:lnTo>
                  <a:pt x="10109" y="8700"/>
                </a:lnTo>
                <a:lnTo>
                  <a:pt x="9548" y="8968"/>
                </a:lnTo>
                <a:lnTo>
                  <a:pt x="8986" y="9270"/>
                </a:lnTo>
                <a:lnTo>
                  <a:pt x="8425" y="9616"/>
                </a:lnTo>
                <a:lnTo>
                  <a:pt x="7863" y="9860"/>
                </a:lnTo>
                <a:lnTo>
                  <a:pt x="7301" y="10009"/>
                </a:lnTo>
                <a:lnTo>
                  <a:pt x="6740" y="10109"/>
                </a:lnTo>
                <a:lnTo>
                  <a:pt x="6178" y="10189"/>
                </a:lnTo>
                <a:lnTo>
                  <a:pt x="5616" y="10243"/>
                </a:lnTo>
                <a:lnTo>
                  <a:pt x="5055" y="10275"/>
                </a:lnTo>
                <a:lnTo>
                  <a:pt x="4493" y="10291"/>
                </a:lnTo>
                <a:lnTo>
                  <a:pt x="3932" y="10302"/>
                </a:lnTo>
                <a:lnTo>
                  <a:pt x="3370" y="10310"/>
                </a:lnTo>
                <a:lnTo>
                  <a:pt x="2808" y="10315"/>
                </a:lnTo>
                <a:lnTo>
                  <a:pt x="2247" y="10321"/>
                </a:lnTo>
                <a:lnTo>
                  <a:pt x="1685" y="10324"/>
                </a:lnTo>
                <a:lnTo>
                  <a:pt x="1123" y="10326"/>
                </a:lnTo>
                <a:lnTo>
                  <a:pt x="562" y="10327"/>
                </a:lnTo>
                <a:lnTo>
                  <a:pt x="0" y="10328"/>
                </a:lnTo>
                <a:lnTo>
                  <a:pt x="22464" y="10328"/>
                </a:lnTo>
                <a:close/>
              </a:path>
            </a:pathLst>
          </a:custGeom>
          <a:solidFill>
            <a:srgbClr val="c5e0b4">
              <a:alpha val="80000"/>
            </a:srgbClr>
          </a:solidFill>
          <a:ln w="0">
            <a:noFill/>
          </a:ln>
        </p:spPr>
        <p:txBody>
          <a:bodyPr lIns="90000" rIns="90000" tIns="45000" bIns="4500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2" name=""/>
          <p:cNvSpPr/>
          <p:nvPr/>
        </p:nvSpPr>
        <p:spPr>
          <a:xfrm>
            <a:off x="1646640" y="2153160"/>
            <a:ext cx="8895600" cy="3718080"/>
          </a:xfrm>
          <a:custGeom>
            <a:avLst/>
            <a:gdLst/>
            <a:ahLst/>
            <a:rect l="0" t="0" r="r" b="b"/>
            <a:pathLst>
              <a:path fill="none" w="24710" h="10328">
                <a:moveTo>
                  <a:pt x="24710" y="0"/>
                </a:moveTo>
                <a:lnTo>
                  <a:pt x="24149" y="269"/>
                </a:lnTo>
                <a:lnTo>
                  <a:pt x="23587" y="544"/>
                </a:lnTo>
                <a:lnTo>
                  <a:pt x="23025" y="644"/>
                </a:lnTo>
                <a:lnTo>
                  <a:pt x="22464" y="746"/>
                </a:lnTo>
                <a:lnTo>
                  <a:pt x="21902" y="653"/>
                </a:lnTo>
                <a:lnTo>
                  <a:pt x="21341" y="739"/>
                </a:lnTo>
                <a:lnTo>
                  <a:pt x="20779" y="550"/>
                </a:lnTo>
                <a:lnTo>
                  <a:pt x="20217" y="985"/>
                </a:lnTo>
                <a:lnTo>
                  <a:pt x="19656" y="1253"/>
                </a:lnTo>
                <a:lnTo>
                  <a:pt x="19094" y="1566"/>
                </a:lnTo>
                <a:lnTo>
                  <a:pt x="18532" y="1886"/>
                </a:lnTo>
                <a:lnTo>
                  <a:pt x="17971" y="2418"/>
                </a:lnTo>
                <a:lnTo>
                  <a:pt x="17409" y="2982"/>
                </a:lnTo>
                <a:lnTo>
                  <a:pt x="16848" y="3624"/>
                </a:lnTo>
                <a:lnTo>
                  <a:pt x="16286" y="4387"/>
                </a:lnTo>
                <a:lnTo>
                  <a:pt x="15724" y="5102"/>
                </a:lnTo>
                <a:lnTo>
                  <a:pt x="15163" y="5904"/>
                </a:lnTo>
                <a:lnTo>
                  <a:pt x="14601" y="6677"/>
                </a:lnTo>
                <a:lnTo>
                  <a:pt x="14039" y="7357"/>
                </a:lnTo>
                <a:lnTo>
                  <a:pt x="13478" y="7927"/>
                </a:lnTo>
                <a:lnTo>
                  <a:pt x="12916" y="8375"/>
                </a:lnTo>
                <a:lnTo>
                  <a:pt x="12355" y="8700"/>
                </a:lnTo>
                <a:lnTo>
                  <a:pt x="11794" y="8968"/>
                </a:lnTo>
                <a:lnTo>
                  <a:pt x="11232" y="9270"/>
                </a:lnTo>
                <a:lnTo>
                  <a:pt x="10671" y="9616"/>
                </a:lnTo>
                <a:lnTo>
                  <a:pt x="10109" y="9860"/>
                </a:lnTo>
                <a:lnTo>
                  <a:pt x="9547" y="10009"/>
                </a:lnTo>
                <a:lnTo>
                  <a:pt x="8986" y="10109"/>
                </a:lnTo>
                <a:lnTo>
                  <a:pt x="8424" y="10189"/>
                </a:lnTo>
                <a:lnTo>
                  <a:pt x="7862" y="10243"/>
                </a:lnTo>
                <a:lnTo>
                  <a:pt x="7301" y="10275"/>
                </a:lnTo>
                <a:lnTo>
                  <a:pt x="6739" y="10291"/>
                </a:lnTo>
                <a:lnTo>
                  <a:pt x="6178" y="10302"/>
                </a:lnTo>
                <a:lnTo>
                  <a:pt x="5616" y="10310"/>
                </a:lnTo>
                <a:lnTo>
                  <a:pt x="5054" y="10315"/>
                </a:lnTo>
                <a:lnTo>
                  <a:pt x="4493" y="10321"/>
                </a:lnTo>
                <a:lnTo>
                  <a:pt x="3931" y="10324"/>
                </a:lnTo>
                <a:lnTo>
                  <a:pt x="3369" y="10326"/>
                </a:lnTo>
                <a:lnTo>
                  <a:pt x="2808" y="10327"/>
                </a:lnTo>
                <a:lnTo>
                  <a:pt x="2246" y="10328"/>
                </a:lnTo>
                <a:lnTo>
                  <a:pt x="1685" y="10328"/>
                </a:lnTo>
                <a:lnTo>
                  <a:pt x="1123" y="10328"/>
                </a:lnTo>
                <a:lnTo>
                  <a:pt x="561" y="10328"/>
                </a:lnTo>
                <a:lnTo>
                  <a:pt x="0" y="10328"/>
                </a:lnTo>
              </a:path>
            </a:pathLst>
          </a:custGeom>
          <a:ln w="93600">
            <a:solidFill>
              <a:srgbClr val="05b050"/>
            </a:solidFill>
            <a:miter/>
            <a:headEnd len="med" type="triangle" w="med"/>
            <a:tailEnd len="med" type="oval" w="med"/>
          </a:ln>
        </p:spPr>
        <p:txBody>
          <a:bodyPr lIns="136800" rIns="136800" tIns="91800" bIns="9180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3" name=""/>
          <p:cNvSpPr/>
          <p:nvPr/>
        </p:nvSpPr>
        <p:spPr>
          <a:xfrm>
            <a:off x="1646640" y="5871240"/>
            <a:ext cx="8895600" cy="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-50760" bIns="-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4" name=""/>
          <p:cNvSpPr/>
          <p:nvPr/>
        </p:nvSpPr>
        <p:spPr>
          <a:xfrm>
            <a:off x="1646640" y="5871240"/>
            <a:ext cx="0" cy="11628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50760" bIns="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5" name=""/>
          <p:cNvSpPr txBox="1"/>
          <p:nvPr/>
        </p:nvSpPr>
        <p:spPr>
          <a:xfrm>
            <a:off x="1336320" y="5958720"/>
            <a:ext cx="615240" cy="33120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2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1980</a:t>
            </a:r>
            <a:endParaRPr b="0" lang="en-US" sz="220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36" name=""/>
          <p:cNvSpPr/>
          <p:nvPr/>
        </p:nvSpPr>
        <p:spPr>
          <a:xfrm>
            <a:off x="3668400" y="5871240"/>
            <a:ext cx="0" cy="11628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50760" bIns="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7" name=""/>
          <p:cNvSpPr txBox="1"/>
          <p:nvPr/>
        </p:nvSpPr>
        <p:spPr>
          <a:xfrm>
            <a:off x="3361320" y="5958720"/>
            <a:ext cx="602640" cy="33120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2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1990</a:t>
            </a:r>
            <a:endParaRPr b="0" lang="en-US" sz="220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38" name=""/>
          <p:cNvSpPr/>
          <p:nvPr/>
        </p:nvSpPr>
        <p:spPr>
          <a:xfrm>
            <a:off x="5690160" y="5871240"/>
            <a:ext cx="0" cy="11628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50760" bIns="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9" name=""/>
          <p:cNvSpPr txBox="1"/>
          <p:nvPr/>
        </p:nvSpPr>
        <p:spPr>
          <a:xfrm>
            <a:off x="5351400" y="5958720"/>
            <a:ext cx="672120" cy="33120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2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2000</a:t>
            </a:r>
            <a:endParaRPr b="0" lang="en-US" sz="220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40" name=""/>
          <p:cNvSpPr/>
          <p:nvPr/>
        </p:nvSpPr>
        <p:spPr>
          <a:xfrm>
            <a:off x="7711920" y="5871240"/>
            <a:ext cx="0" cy="11628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50760" bIns="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1" name=""/>
          <p:cNvSpPr txBox="1"/>
          <p:nvPr/>
        </p:nvSpPr>
        <p:spPr>
          <a:xfrm>
            <a:off x="7410960" y="5958720"/>
            <a:ext cx="611640" cy="33120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2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2010</a:t>
            </a:r>
            <a:endParaRPr b="0" lang="en-US" sz="220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42" name=""/>
          <p:cNvSpPr/>
          <p:nvPr/>
        </p:nvSpPr>
        <p:spPr>
          <a:xfrm>
            <a:off x="9733680" y="5871240"/>
            <a:ext cx="0" cy="11628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50760" bIns="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3" name=""/>
          <p:cNvSpPr txBox="1"/>
          <p:nvPr/>
        </p:nvSpPr>
        <p:spPr>
          <a:xfrm>
            <a:off x="9412920" y="5958720"/>
            <a:ext cx="656640" cy="33120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2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2020</a:t>
            </a:r>
            <a:endParaRPr b="0" lang="en-US" sz="220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44" name="Rounded Rectangle 4"/>
          <p:cNvSpPr/>
          <p:nvPr/>
        </p:nvSpPr>
        <p:spPr>
          <a:xfrm>
            <a:off x="3481200" y="3155040"/>
            <a:ext cx="5226480" cy="1474200"/>
          </a:xfrm>
          <a:prstGeom prst="roundRect">
            <a:avLst>
              <a:gd name="adj" fmla="val 16667"/>
            </a:avLst>
          </a:prstGeom>
          <a:solidFill>
            <a:srgbClr val="ffca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en-GB" sz="2400" strike="noStrike" u="none">
                <a:solidFill>
                  <a:schemeClr val="lt1"/>
                </a:solidFill>
                <a:effectLst/>
                <a:uFillTx/>
                <a:latin typeface="Rubik Light"/>
              </a:rPr>
              <a:t>More info</a:t>
            </a:r>
            <a:endParaRPr b="0" lang="en-US" sz="2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en-GB" sz="4000" strike="noStrike" u="none">
                <a:solidFill>
                  <a:schemeClr val="lt1"/>
                </a:solidFill>
                <a:effectLst/>
                <a:uFillTx/>
                <a:latin typeface="Rubik Medium"/>
              </a:rPr>
              <a:t>g</a:t>
            </a:r>
            <a:r>
              <a:rPr b="0" lang="en-SE" sz="4000" strike="noStrike" u="none">
                <a:solidFill>
                  <a:schemeClr val="lt1"/>
                </a:solidFill>
                <a:effectLst/>
                <a:uFillTx/>
                <a:latin typeface="Rubik Medium"/>
              </a:rPr>
              <a:t>apminder.org/48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TextBox 25"/>
          <p:cNvSpPr/>
          <p:nvPr/>
        </p:nvSpPr>
        <p:spPr>
          <a:xfrm>
            <a:off x="878400" y="2062080"/>
            <a:ext cx="10435320" cy="1614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 defTabSz="914400">
              <a:lnSpc>
                <a:spcPct val="100000"/>
              </a:lnSpc>
            </a:pPr>
            <a:r>
              <a:rPr b="0" lang="en-GB" sz="2000" strike="noStrike" u="none"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Rubik Light"/>
                <a:ea typeface="Rubik Medium"/>
              </a:rPr>
              <a:t>These slides are part of Gapminder’s</a:t>
            </a:r>
            <a:br>
              <a:rPr sz="2000"/>
            </a:br>
            <a:r>
              <a:rPr b="0" lang="en-GB" sz="2000" strike="noStrike" u="none"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Rubik Light"/>
                <a:ea typeface="Rubik Medium"/>
              </a:rPr>
              <a:t>free teaching materials for an updated fact-based worldview.</a:t>
            </a:r>
            <a:br>
              <a:rPr sz="2000"/>
            </a:br>
            <a:r>
              <a:rPr b="0" lang="en-GB" sz="2000" strike="noStrike" u="none"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Rubik Light"/>
                <a:ea typeface="Rubik Medium"/>
              </a:rPr>
              <a:t>Available under Creative Common BY License.</a:t>
            </a:r>
            <a:br>
              <a:rPr sz="2000"/>
            </a:br>
            <a:r>
              <a:rPr b="0" lang="en-GB" sz="2000" strike="noStrike" u="none"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Rubik Light"/>
                <a:ea typeface="Rubik Medium"/>
              </a:rPr>
              <a:t>Which means you can copy, edit and share them as you like,</a:t>
            </a:r>
            <a:br>
              <a:rPr sz="2000"/>
            </a:br>
            <a:r>
              <a:rPr b="0" lang="en-GB" sz="2000" strike="noStrike" u="none"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Rubik Light"/>
                <a:ea typeface="Rubik Medium"/>
              </a:rPr>
              <a:t>as long as you mention:</a:t>
            </a:r>
            <a:endParaRPr b="0" lang="en-U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6" name="TextBox 26"/>
          <p:cNvSpPr/>
          <p:nvPr/>
        </p:nvSpPr>
        <p:spPr>
          <a:xfrm>
            <a:off x="3247200" y="3936600"/>
            <a:ext cx="5697720" cy="578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spAutoFit/>
          </a:bodyPr>
          <a:p>
            <a:pPr algn="ctr" defTabSz="914400">
              <a:lnSpc>
                <a:spcPct val="100000"/>
              </a:lnSpc>
            </a:pPr>
            <a:r>
              <a:rPr b="0" lang="en-SE" sz="3200" strike="noStrike" u="none">
                <a:solidFill>
                  <a:schemeClr val="lt1">
                    <a:lumMod val="50000"/>
                  </a:schemeClr>
                </a:solidFill>
                <a:effectLst/>
                <a:uFillTx/>
                <a:latin typeface="Rubik-Light"/>
              </a:rPr>
              <a:t>gapminder.org/48</a:t>
            </a: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7" name="Shape 3"/>
          <p:cNvSpPr/>
          <p:nvPr/>
        </p:nvSpPr>
        <p:spPr>
          <a:xfrm>
            <a:off x="4680000" y="1582560"/>
            <a:ext cx="2831760" cy="35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t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2400" strike="noStrike" u="none">
                <a:solidFill>
                  <a:srgbClr val="ffca34"/>
                </a:solidFill>
                <a:effectLst/>
                <a:uFillTx/>
                <a:latin typeface="Rubik"/>
                <a:ea typeface="Trebuchet MS"/>
              </a:rPr>
              <a:t>FREE LICENSE</a:t>
            </a:r>
            <a:endParaRPr b="0" lang="en-US" sz="2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148" name="Shape 4" descr=""/>
          <p:cNvPicPr/>
          <p:nvPr/>
        </p:nvPicPr>
        <p:blipFill>
          <a:blip r:embed="rId1"/>
          <a:stretch/>
        </p:blipFill>
        <p:spPr>
          <a:xfrm>
            <a:off x="3389040" y="574560"/>
            <a:ext cx="5414040" cy="731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9" name="TextBox 27"/>
          <p:cNvSpPr/>
          <p:nvPr/>
        </p:nvSpPr>
        <p:spPr>
          <a:xfrm>
            <a:off x="1993320" y="4767480"/>
            <a:ext cx="8205120" cy="1005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 defTabSz="914400">
              <a:lnSpc>
                <a:spcPct val="100000"/>
              </a:lnSpc>
            </a:pPr>
            <a:r>
              <a:rPr b="0" lang="en-GB" sz="2000" strike="noStrike" u="none"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Rubik Light"/>
                <a:ea typeface="Rubik Medium"/>
              </a:rPr>
              <a:t>The world keeps changing, please visit the link above to get an updated version of this slideshow and to use our free visualization tools and links to the data sources.</a:t>
            </a:r>
            <a:endParaRPr b="0" lang="en-U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0" name=""/>
          <p:cNvGrpSpPr/>
          <p:nvPr/>
        </p:nvGrpSpPr>
        <p:grpSpPr>
          <a:xfrm>
            <a:off x="622080" y="1371600"/>
            <a:ext cx="10945080" cy="4918320"/>
            <a:chOff x="622080" y="1371600"/>
            <a:chExt cx="10945080" cy="4918320"/>
          </a:xfrm>
        </p:grpSpPr>
        <p:sp>
          <p:nvSpPr>
            <p:cNvPr id="151" name=""/>
            <p:cNvSpPr/>
            <p:nvPr/>
          </p:nvSpPr>
          <p:spPr>
            <a:xfrm>
              <a:off x="1952280" y="1371600"/>
              <a:ext cx="9614880" cy="4420440"/>
            </a:xfrm>
            <a:custGeom>
              <a:avLst/>
              <a:gdLst/>
              <a:ahLst/>
              <a:rect l="0" t="0" r="r" b="b"/>
              <a:pathLst>
                <a:path w="26708" h="12279">
                  <a:moveTo>
                    <a:pt x="26708" y="12279"/>
                  </a:moveTo>
                  <a:lnTo>
                    <a:pt x="26708" y="0"/>
                  </a:lnTo>
                  <a:lnTo>
                    <a:pt x="26041" y="320"/>
                  </a:lnTo>
                  <a:lnTo>
                    <a:pt x="25373" y="647"/>
                  </a:lnTo>
                  <a:lnTo>
                    <a:pt x="24705" y="766"/>
                  </a:lnTo>
                  <a:lnTo>
                    <a:pt x="24038" y="887"/>
                  </a:lnTo>
                  <a:lnTo>
                    <a:pt x="23370" y="776"/>
                  </a:lnTo>
                  <a:lnTo>
                    <a:pt x="22703" y="878"/>
                  </a:lnTo>
                  <a:lnTo>
                    <a:pt x="22035" y="654"/>
                  </a:lnTo>
                  <a:lnTo>
                    <a:pt x="21367" y="1171"/>
                  </a:lnTo>
                  <a:lnTo>
                    <a:pt x="20700" y="1490"/>
                  </a:lnTo>
                  <a:lnTo>
                    <a:pt x="20032" y="1862"/>
                  </a:lnTo>
                  <a:lnTo>
                    <a:pt x="19363" y="2242"/>
                  </a:lnTo>
                  <a:lnTo>
                    <a:pt x="18696" y="2875"/>
                  </a:lnTo>
                  <a:lnTo>
                    <a:pt x="18028" y="3545"/>
                  </a:lnTo>
                  <a:lnTo>
                    <a:pt x="17361" y="4308"/>
                  </a:lnTo>
                  <a:lnTo>
                    <a:pt x="16693" y="5215"/>
                  </a:lnTo>
                  <a:lnTo>
                    <a:pt x="16025" y="6065"/>
                  </a:lnTo>
                  <a:lnTo>
                    <a:pt x="15358" y="7020"/>
                  </a:lnTo>
                  <a:lnTo>
                    <a:pt x="14690" y="7939"/>
                  </a:lnTo>
                  <a:lnTo>
                    <a:pt x="14022" y="8747"/>
                  </a:lnTo>
                  <a:lnTo>
                    <a:pt x="13355" y="9425"/>
                  </a:lnTo>
                  <a:lnTo>
                    <a:pt x="12687" y="9958"/>
                  </a:lnTo>
                  <a:lnTo>
                    <a:pt x="12018" y="10344"/>
                  </a:lnTo>
                  <a:lnTo>
                    <a:pt x="11352" y="10663"/>
                  </a:lnTo>
                  <a:lnTo>
                    <a:pt x="10683" y="11022"/>
                  </a:lnTo>
                  <a:lnTo>
                    <a:pt x="10016" y="11433"/>
                  </a:lnTo>
                  <a:lnTo>
                    <a:pt x="9348" y="11723"/>
                  </a:lnTo>
                  <a:lnTo>
                    <a:pt x="8680" y="11900"/>
                  </a:lnTo>
                  <a:lnTo>
                    <a:pt x="8013" y="12019"/>
                  </a:lnTo>
                  <a:lnTo>
                    <a:pt x="7345" y="12114"/>
                  </a:lnTo>
                  <a:lnTo>
                    <a:pt x="6677" y="12178"/>
                  </a:lnTo>
                  <a:lnTo>
                    <a:pt x="6010" y="12216"/>
                  </a:lnTo>
                  <a:lnTo>
                    <a:pt x="5342" y="12235"/>
                  </a:lnTo>
                  <a:lnTo>
                    <a:pt x="4675" y="12249"/>
                  </a:lnTo>
                  <a:lnTo>
                    <a:pt x="4007" y="12258"/>
                  </a:lnTo>
                  <a:lnTo>
                    <a:pt x="3338" y="12264"/>
                  </a:lnTo>
                  <a:lnTo>
                    <a:pt x="2671" y="12271"/>
                  </a:lnTo>
                  <a:lnTo>
                    <a:pt x="2003" y="12275"/>
                  </a:lnTo>
                  <a:lnTo>
                    <a:pt x="1335" y="12277"/>
                  </a:lnTo>
                  <a:lnTo>
                    <a:pt x="668" y="12278"/>
                  </a:lnTo>
                  <a:lnTo>
                    <a:pt x="0" y="12279"/>
                  </a:lnTo>
                  <a:lnTo>
                    <a:pt x="26708" y="12279"/>
                  </a:lnTo>
                  <a:close/>
                </a:path>
              </a:pathLst>
            </a:custGeom>
            <a:solidFill>
              <a:srgbClr val="c5e0b4">
                <a:alpha val="80000"/>
              </a:srgbClr>
            </a:solidFill>
            <a:ln w="0">
              <a:noFill/>
            </a:ln>
          </p:spPr>
          <p:txBody>
            <a:bodyPr lIns="90000" rIns="90000" tIns="45000" bIns="4500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52" name=""/>
            <p:cNvSpPr/>
            <p:nvPr/>
          </p:nvSpPr>
          <p:spPr>
            <a:xfrm>
              <a:off x="991080" y="1371600"/>
              <a:ext cx="10576080" cy="4420440"/>
            </a:xfrm>
            <a:custGeom>
              <a:avLst/>
              <a:gdLst/>
              <a:ahLst/>
              <a:rect l="0" t="0" r="r" b="b"/>
              <a:pathLst>
                <a:path fill="none" w="29378" h="12279">
                  <a:moveTo>
                    <a:pt x="29378" y="0"/>
                  </a:moveTo>
                  <a:lnTo>
                    <a:pt x="28711" y="320"/>
                  </a:lnTo>
                  <a:lnTo>
                    <a:pt x="28043" y="647"/>
                  </a:lnTo>
                  <a:lnTo>
                    <a:pt x="27375" y="766"/>
                  </a:lnTo>
                  <a:lnTo>
                    <a:pt x="26708" y="887"/>
                  </a:lnTo>
                  <a:lnTo>
                    <a:pt x="26040" y="776"/>
                  </a:lnTo>
                  <a:lnTo>
                    <a:pt x="25373" y="878"/>
                  </a:lnTo>
                  <a:lnTo>
                    <a:pt x="24705" y="654"/>
                  </a:lnTo>
                  <a:lnTo>
                    <a:pt x="24037" y="1171"/>
                  </a:lnTo>
                  <a:lnTo>
                    <a:pt x="23370" y="1490"/>
                  </a:lnTo>
                  <a:lnTo>
                    <a:pt x="22702" y="1862"/>
                  </a:lnTo>
                  <a:lnTo>
                    <a:pt x="22033" y="2242"/>
                  </a:lnTo>
                  <a:lnTo>
                    <a:pt x="21366" y="2875"/>
                  </a:lnTo>
                  <a:lnTo>
                    <a:pt x="20698" y="3545"/>
                  </a:lnTo>
                  <a:lnTo>
                    <a:pt x="20031" y="4308"/>
                  </a:lnTo>
                  <a:lnTo>
                    <a:pt x="19363" y="5215"/>
                  </a:lnTo>
                  <a:lnTo>
                    <a:pt x="18695" y="6065"/>
                  </a:lnTo>
                  <a:lnTo>
                    <a:pt x="18028" y="7020"/>
                  </a:lnTo>
                  <a:lnTo>
                    <a:pt x="17360" y="7939"/>
                  </a:lnTo>
                  <a:lnTo>
                    <a:pt x="16692" y="8747"/>
                  </a:lnTo>
                  <a:lnTo>
                    <a:pt x="16025" y="9425"/>
                  </a:lnTo>
                  <a:lnTo>
                    <a:pt x="15357" y="9958"/>
                  </a:lnTo>
                  <a:lnTo>
                    <a:pt x="14688" y="10344"/>
                  </a:lnTo>
                  <a:lnTo>
                    <a:pt x="14022" y="10663"/>
                  </a:lnTo>
                  <a:lnTo>
                    <a:pt x="13353" y="11022"/>
                  </a:lnTo>
                  <a:lnTo>
                    <a:pt x="12686" y="11433"/>
                  </a:lnTo>
                  <a:lnTo>
                    <a:pt x="12018" y="11723"/>
                  </a:lnTo>
                  <a:lnTo>
                    <a:pt x="11350" y="11900"/>
                  </a:lnTo>
                  <a:lnTo>
                    <a:pt x="10683" y="12019"/>
                  </a:lnTo>
                  <a:lnTo>
                    <a:pt x="10015" y="12114"/>
                  </a:lnTo>
                  <a:lnTo>
                    <a:pt x="9347" y="12178"/>
                  </a:lnTo>
                  <a:lnTo>
                    <a:pt x="8680" y="12216"/>
                  </a:lnTo>
                  <a:lnTo>
                    <a:pt x="8012" y="12235"/>
                  </a:lnTo>
                  <a:lnTo>
                    <a:pt x="7345" y="12249"/>
                  </a:lnTo>
                  <a:lnTo>
                    <a:pt x="6677" y="12258"/>
                  </a:lnTo>
                  <a:lnTo>
                    <a:pt x="6008" y="12264"/>
                  </a:lnTo>
                  <a:lnTo>
                    <a:pt x="5341" y="12271"/>
                  </a:lnTo>
                  <a:lnTo>
                    <a:pt x="4673" y="12275"/>
                  </a:lnTo>
                  <a:lnTo>
                    <a:pt x="4005" y="12277"/>
                  </a:lnTo>
                  <a:lnTo>
                    <a:pt x="3338" y="12278"/>
                  </a:lnTo>
                  <a:lnTo>
                    <a:pt x="2670" y="12279"/>
                  </a:lnTo>
                  <a:lnTo>
                    <a:pt x="2003" y="12279"/>
                  </a:lnTo>
                  <a:lnTo>
                    <a:pt x="1335" y="12279"/>
                  </a:lnTo>
                  <a:lnTo>
                    <a:pt x="667" y="12279"/>
                  </a:lnTo>
                  <a:lnTo>
                    <a:pt x="0" y="12279"/>
                  </a:lnTo>
                </a:path>
              </a:pathLst>
            </a:custGeom>
            <a:ln w="93600">
              <a:solidFill>
                <a:srgbClr val="05b050"/>
              </a:solidFill>
              <a:miter/>
              <a:headEnd len="med" type="triangle" w="med"/>
              <a:tailEnd len="med" type="oval" w="med"/>
            </a:ln>
          </p:spPr>
          <p:txBody>
            <a:bodyPr lIns="136800" rIns="136800" tIns="91800" bIns="9180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53" name=""/>
            <p:cNvSpPr/>
            <p:nvPr/>
          </p:nvSpPr>
          <p:spPr>
            <a:xfrm>
              <a:off x="991080" y="5792040"/>
              <a:ext cx="10576080" cy="0"/>
            </a:xfrm>
            <a:prstGeom prst="line">
              <a:avLst/>
            </a:prstGeom>
            <a:ln w="118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5760" rIns="95760" tIns="-50760" bIns="-5076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54" name=""/>
            <p:cNvSpPr/>
            <p:nvPr/>
          </p:nvSpPr>
          <p:spPr>
            <a:xfrm>
              <a:off x="991080" y="5792040"/>
              <a:ext cx="0" cy="138240"/>
            </a:xfrm>
            <a:prstGeom prst="line">
              <a:avLst/>
            </a:prstGeom>
            <a:ln w="118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5760" rIns="95760" tIns="50760" bIns="5076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55" name=""/>
            <p:cNvSpPr txBox="1"/>
            <p:nvPr/>
          </p:nvSpPr>
          <p:spPr>
            <a:xfrm>
              <a:off x="622080" y="5896080"/>
              <a:ext cx="731520" cy="393840"/>
            </a:xfrm>
            <a:prstGeom prst="rect">
              <a:avLst/>
            </a:prstGeom>
            <a:noFill/>
            <a:ln w="0">
              <a:noFill/>
            </a:ln>
          </p:spPr>
          <p:txBody>
            <a:bodyPr wrap="none" lIns="0" rIns="0" tIns="0" bIns="0" anchor="t">
              <a:spAutoFit/>
            </a:bodyPr>
            <a:p>
              <a:r>
                <a:rPr b="0" lang="en-US" sz="2200" strike="noStrike" u="none">
                  <a:solidFill>
                    <a:srgbClr val="000000"/>
                  </a:solidFill>
                  <a:effectLst/>
                  <a:uFillTx/>
                  <a:latin typeface="Rubik Light"/>
                </a:rPr>
                <a:t>1980</a:t>
              </a:r>
              <a:endParaRPr b="0" lang="en-US" sz="220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endParaRPr>
            </a:p>
          </p:txBody>
        </p:sp>
        <p:sp>
          <p:nvSpPr>
            <p:cNvPr id="156" name=""/>
            <p:cNvSpPr/>
            <p:nvPr/>
          </p:nvSpPr>
          <p:spPr>
            <a:xfrm>
              <a:off x="3394800" y="5792040"/>
              <a:ext cx="0" cy="138240"/>
            </a:xfrm>
            <a:prstGeom prst="line">
              <a:avLst/>
            </a:prstGeom>
            <a:ln w="118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5760" rIns="95760" tIns="50760" bIns="5076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57" name=""/>
            <p:cNvSpPr txBox="1"/>
            <p:nvPr/>
          </p:nvSpPr>
          <p:spPr>
            <a:xfrm>
              <a:off x="3029760" y="5896080"/>
              <a:ext cx="716400" cy="393840"/>
            </a:xfrm>
            <a:prstGeom prst="rect">
              <a:avLst/>
            </a:prstGeom>
            <a:noFill/>
            <a:ln w="0">
              <a:noFill/>
            </a:ln>
          </p:spPr>
          <p:txBody>
            <a:bodyPr wrap="none" lIns="0" rIns="0" tIns="0" bIns="0" anchor="t">
              <a:spAutoFit/>
            </a:bodyPr>
            <a:p>
              <a:r>
                <a:rPr b="0" lang="en-US" sz="2200" strike="noStrike" u="none">
                  <a:solidFill>
                    <a:srgbClr val="000000"/>
                  </a:solidFill>
                  <a:effectLst/>
                  <a:uFillTx/>
                  <a:latin typeface="Rubik Light"/>
                </a:rPr>
                <a:t>1990</a:t>
              </a:r>
              <a:endParaRPr b="0" lang="en-US" sz="220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endParaRPr>
            </a:p>
          </p:txBody>
        </p:sp>
        <p:sp>
          <p:nvSpPr>
            <p:cNvPr id="158" name=""/>
            <p:cNvSpPr/>
            <p:nvPr/>
          </p:nvSpPr>
          <p:spPr>
            <a:xfrm>
              <a:off x="5798160" y="5792040"/>
              <a:ext cx="0" cy="138240"/>
            </a:xfrm>
            <a:prstGeom prst="line">
              <a:avLst/>
            </a:prstGeom>
            <a:ln w="118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5760" rIns="95760" tIns="50760" bIns="5076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59" name=""/>
            <p:cNvSpPr txBox="1"/>
            <p:nvPr/>
          </p:nvSpPr>
          <p:spPr>
            <a:xfrm>
              <a:off x="5395680" y="5896080"/>
              <a:ext cx="799200" cy="393840"/>
            </a:xfrm>
            <a:prstGeom prst="rect">
              <a:avLst/>
            </a:prstGeom>
            <a:noFill/>
            <a:ln w="0">
              <a:noFill/>
            </a:ln>
          </p:spPr>
          <p:txBody>
            <a:bodyPr wrap="none" lIns="0" rIns="0" tIns="0" bIns="0" anchor="t">
              <a:spAutoFit/>
            </a:bodyPr>
            <a:p>
              <a:r>
                <a:rPr b="0" lang="en-US" sz="2200" strike="noStrike" u="none">
                  <a:solidFill>
                    <a:srgbClr val="000000"/>
                  </a:solidFill>
                  <a:effectLst/>
                  <a:uFillTx/>
                  <a:latin typeface="Rubik Light"/>
                </a:rPr>
                <a:t>2000</a:t>
              </a:r>
              <a:endParaRPr b="0" lang="en-US" sz="220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endParaRPr>
            </a:p>
          </p:txBody>
        </p:sp>
        <p:sp>
          <p:nvSpPr>
            <p:cNvPr id="160" name=""/>
            <p:cNvSpPr/>
            <p:nvPr/>
          </p:nvSpPr>
          <p:spPr>
            <a:xfrm>
              <a:off x="8202240" y="5792040"/>
              <a:ext cx="0" cy="138240"/>
            </a:xfrm>
            <a:prstGeom prst="line">
              <a:avLst/>
            </a:prstGeom>
            <a:ln w="118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5760" rIns="95760" tIns="50760" bIns="5076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61" name=""/>
            <p:cNvSpPr txBox="1"/>
            <p:nvPr/>
          </p:nvSpPr>
          <p:spPr>
            <a:xfrm>
              <a:off x="7844400" y="5896080"/>
              <a:ext cx="727200" cy="393840"/>
            </a:xfrm>
            <a:prstGeom prst="rect">
              <a:avLst/>
            </a:prstGeom>
            <a:noFill/>
            <a:ln w="0">
              <a:noFill/>
            </a:ln>
          </p:spPr>
          <p:txBody>
            <a:bodyPr wrap="none" lIns="0" rIns="0" tIns="0" bIns="0" anchor="t">
              <a:spAutoFit/>
            </a:bodyPr>
            <a:p>
              <a:r>
                <a:rPr b="0" lang="en-US" sz="2200" strike="noStrike" u="none">
                  <a:solidFill>
                    <a:srgbClr val="000000"/>
                  </a:solidFill>
                  <a:effectLst/>
                  <a:uFillTx/>
                  <a:latin typeface="Rubik Light"/>
                </a:rPr>
                <a:t>2010</a:t>
              </a:r>
              <a:endParaRPr b="0" lang="en-US" sz="220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endParaRPr>
            </a:p>
          </p:txBody>
        </p:sp>
        <p:sp>
          <p:nvSpPr>
            <p:cNvPr id="162" name=""/>
            <p:cNvSpPr/>
            <p:nvPr/>
          </p:nvSpPr>
          <p:spPr>
            <a:xfrm>
              <a:off x="10605960" y="5792040"/>
              <a:ext cx="0" cy="138240"/>
            </a:xfrm>
            <a:prstGeom prst="line">
              <a:avLst/>
            </a:prstGeom>
            <a:ln w="118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5760" rIns="95760" tIns="50760" bIns="5076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63" name=""/>
            <p:cNvSpPr txBox="1"/>
            <p:nvPr/>
          </p:nvSpPr>
          <p:spPr>
            <a:xfrm>
              <a:off x="10224720" y="5896080"/>
              <a:ext cx="780480" cy="393840"/>
            </a:xfrm>
            <a:prstGeom prst="rect">
              <a:avLst/>
            </a:prstGeom>
            <a:noFill/>
            <a:ln w="0">
              <a:noFill/>
            </a:ln>
          </p:spPr>
          <p:txBody>
            <a:bodyPr wrap="none" lIns="0" rIns="0" tIns="0" bIns="0" anchor="t">
              <a:spAutoFit/>
            </a:bodyPr>
            <a:p>
              <a:r>
                <a:rPr b="0" lang="en-US" sz="2200" strike="noStrike" u="none">
                  <a:solidFill>
                    <a:srgbClr val="000000"/>
                  </a:solidFill>
                  <a:effectLst/>
                  <a:uFillTx/>
                  <a:latin typeface="Rubik Light"/>
                </a:rPr>
                <a:t>2020</a:t>
              </a:r>
              <a:endParaRPr b="0" lang="en-US" sz="220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endParaRPr>
            </a:p>
          </p:txBody>
        </p:sp>
      </p:grpSp>
      <p:sp>
        <p:nvSpPr>
          <p:cNvPr id="164" name="TextBox 19"/>
          <p:cNvSpPr/>
          <p:nvPr/>
        </p:nvSpPr>
        <p:spPr>
          <a:xfrm>
            <a:off x="734400" y="365760"/>
            <a:ext cx="40507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4400" strike="noStrike" u="none">
                <a:solidFill>
                  <a:srgbClr val="05b050"/>
                </a:solidFill>
                <a:effectLst/>
                <a:uFillTx/>
                <a:latin typeface="Rubik Medium"/>
              </a:rPr>
              <a:t>Mobile phones</a:t>
            </a:r>
            <a:endParaRPr b="0" lang="en-US" sz="4400" strike="noStrike" u="none">
              <a:solidFill>
                <a:srgbClr val="05b050"/>
              </a:solidFill>
              <a:effectLst/>
              <a:uFillTx/>
              <a:latin typeface="Arial"/>
            </a:endParaRPr>
          </a:p>
        </p:txBody>
      </p:sp>
      <p:sp>
        <p:nvSpPr>
          <p:cNvPr id="165" name="TextBox 20"/>
          <p:cNvSpPr/>
          <p:nvPr/>
        </p:nvSpPr>
        <p:spPr>
          <a:xfrm>
            <a:off x="734400" y="1032120"/>
            <a:ext cx="360144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1800" strike="noStrike" u="none">
                <a:solidFill>
                  <a:srgbClr val="05b050"/>
                </a:solidFill>
                <a:effectLst/>
                <a:uFillTx/>
                <a:latin typeface="Rubik Light"/>
              </a:rPr>
              <a:t>Share of world population</a:t>
            </a:r>
            <a:br>
              <a:rPr sz="1800"/>
            </a:br>
            <a:r>
              <a:rPr b="0" lang="en-US" sz="1800" strike="noStrike" u="none">
                <a:solidFill>
                  <a:srgbClr val="05b050"/>
                </a:solidFill>
                <a:effectLst/>
                <a:uFillTx/>
                <a:latin typeface="Rubik Light"/>
              </a:rPr>
              <a:t>with a mobile phone subscription</a:t>
            </a:r>
            <a:endParaRPr b="0" lang="en-US" sz="1800" strike="noStrike" u="none">
              <a:solidFill>
                <a:srgbClr val="05b050"/>
              </a:solidFill>
              <a:effectLst/>
              <a:uFillTx/>
              <a:latin typeface="Arial"/>
            </a:endParaRPr>
          </a:p>
        </p:txBody>
      </p:sp>
      <p:sp>
        <p:nvSpPr>
          <p:cNvPr id="166" name="TextBox 21"/>
          <p:cNvSpPr/>
          <p:nvPr/>
        </p:nvSpPr>
        <p:spPr>
          <a:xfrm>
            <a:off x="604800" y="4114800"/>
            <a:ext cx="1429200" cy="1308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1980 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 0%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7" name="TextBox 22"/>
          <p:cNvSpPr/>
          <p:nvPr/>
        </p:nvSpPr>
        <p:spPr>
          <a:xfrm>
            <a:off x="10360080" y="133200"/>
            <a:ext cx="1488960" cy="1308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2024 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 71%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8" name="TextBox 23"/>
          <p:cNvSpPr/>
          <p:nvPr/>
        </p:nvSpPr>
        <p:spPr>
          <a:xfrm>
            <a:off x="91440" y="6521400"/>
            <a:ext cx="327600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1800" strike="noStrike" u="none">
                <a:solidFill>
                  <a:srgbClr val="808080"/>
                </a:solidFill>
                <a:effectLst/>
                <a:uFillTx/>
                <a:latin typeface="Rubik Light"/>
              </a:rPr>
              <a:t>Source: GSMA and World Bank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9" name="TextBox 24"/>
          <p:cNvSpPr/>
          <p:nvPr/>
        </p:nvSpPr>
        <p:spPr>
          <a:xfrm>
            <a:off x="10058400" y="6521400"/>
            <a:ext cx="203868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b="0" lang="en-US" sz="1800" strike="noStrike" u="none">
                <a:solidFill>
                  <a:srgbClr val="808080"/>
                </a:solidFill>
                <a:effectLst/>
                <a:uFillTx/>
                <a:latin typeface="Rubik Light"/>
              </a:rPr>
              <a:t>gapminder.org/48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0" name="TextBox 88"/>
          <p:cNvSpPr/>
          <p:nvPr/>
        </p:nvSpPr>
        <p:spPr>
          <a:xfrm>
            <a:off x="1537560" y="2087280"/>
            <a:ext cx="4704120" cy="173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sv-SE" sz="5400" strike="noStrike" u="none">
                <a:solidFill>
                  <a:schemeClr val="dk1"/>
                </a:solidFill>
                <a:effectLst/>
                <a:uFillTx/>
                <a:latin typeface="Rubik Light"/>
              </a:rPr>
              <a:t>Two thirds have a phone!</a:t>
            </a:r>
            <a:endParaRPr b="0" lang="en-US" sz="5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1" name="TextBox 89"/>
          <p:cNvSpPr/>
          <p:nvPr/>
        </p:nvSpPr>
        <p:spPr>
          <a:xfrm>
            <a:off x="9436320" y="2431440"/>
            <a:ext cx="2155680" cy="1614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spAutoFit/>
          </a:bodyPr>
          <a:p>
            <a:pPr algn="r" defTabSz="914400">
              <a:lnSpc>
                <a:spcPct val="100000"/>
              </a:lnSpc>
            </a:pPr>
            <a:r>
              <a:rPr b="0" lang="en-GB" sz="2000" strike="noStrike" u="none">
                <a:solidFill>
                  <a:srgbClr val="05b050"/>
                </a:solidFill>
                <a:effectLst/>
                <a:uFillTx/>
                <a:latin typeface="Rubik Light"/>
              </a:rPr>
              <a:t>Never have so many people been able to reach each other!</a:t>
            </a:r>
            <a:endParaRPr b="0" lang="en-U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0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</TotalTime>
  <Application>LibreOffice/25.2.0.3$Linux_X86_64 LibreOffice_project/e1cf4a87eb02d755bce1a01209907ea5ddc8f069</Application>
  <AppVersion>15.0000</AppVersion>
  <Words>0</Words>
  <Paragraphs>0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2013-01-27T09:14:16Z</dcterms:created>
  <dc:creator/>
  <dc:description>generated using python-pptx</dc:description>
  <dc:language>en-US</dc:language>
  <cp:lastModifiedBy/>
  <dcterms:modified xsi:type="dcterms:W3CDTF">2026-03-03T00:41:11Z</dcterms:modified>
  <cp:revision>7</cp:revision>
  <dc:subject/>
  <dc:title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On-screen Show (4:3)</vt:lpwstr>
  </property>
</Properties>
</file>