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2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6.xml.rels" ContentType="application/vnd.openxmlformats-package.relationships+xml"/>
  <Override PartName="/ppt/slideMasters/_rels/slideMaster17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1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3.xml.rels" ContentType="application/vnd.openxmlformats-package.relationships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7.xml" ContentType="application/vnd.openxmlformats-officedocument.presentationml.slideMaster+xml"/>
  <Override PartName="/ppt/presProps.xml" ContentType="application/vnd.openxmlformats-officedocument.presentationml.presProps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18.xml" ContentType="application/vnd.openxmlformats-officedocument.theme+xml"/>
  <Override PartName="/ppt/theme/theme17.xml" ContentType="application/vnd.openxmlformats-officedocument.theme+xml"/>
  <Override PartName="/ppt/theme/theme16.xml" ContentType="application/vnd.openxmlformats-officedocument.theme+xml"/>
  <Override PartName="/ppt/theme/theme15.xml" ContentType="application/vnd.openxmlformats-officedocument.theme+xml"/>
  <Override PartName="/ppt/theme/theme5.xml" ContentType="application/vnd.openxmlformats-officedocument.theme+xml"/>
  <Override PartName="/ppt/theme/theme14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12.xml" ContentType="application/vnd.openxmlformats-officedocument.theme+xml"/>
  <Override PartName="/ppt/theme/theme3.xml" ContentType="application/vnd.openxmlformats-officedocument.theme+xml"/>
  <Override PartName="/ppt/theme/theme1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84" r:id="rId17"/>
    <p:sldMasterId id="2147483686" r:id="rId18"/>
    <p:sldMasterId id="2147483688" r:id="rId19"/>
  </p:sldMasterIdLst>
  <p:sldIdLst>
    <p:sldId id="256" r:id="rId20"/>
    <p:sldId id="257" r:id="rId21"/>
    <p:sldId id="258" r:id="rId22"/>
    <p:sldId id="259" r:id="rId23"/>
    <p:sldId id="260" r:id="rId24"/>
  </p:sldIdLst>
  <p:sldSz cx="12188825" cy="68580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slideMaster" Target="slideMasters/slideMaster17.xml"/><Relationship Id="rId19" Type="http://schemas.openxmlformats.org/officeDocument/2006/relationships/slideMaster" Target="slideMasters/slideMaster18.xml"/><Relationship Id="rId20" Type="http://schemas.openxmlformats.org/officeDocument/2006/relationships/slide" Target="slides/slide1.xml"/><Relationship Id="rId21" Type="http://schemas.openxmlformats.org/officeDocument/2006/relationships/slide" Target="slides/slide2.xml"/><Relationship Id="rId22" Type="http://schemas.openxmlformats.org/officeDocument/2006/relationships/slide" Target="slides/slide3.xml"/><Relationship Id="rId23" Type="http://schemas.openxmlformats.org/officeDocument/2006/relationships/slide" Target="slides/slide4.xml"/><Relationship Id="rId24" Type="http://schemas.openxmlformats.org/officeDocument/2006/relationships/slide" Target="slides/slide5.xml"/><Relationship Id="rId2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B4AA393-DA64-45D9-9A00-E6CDCACC0E8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2F813225-5531-4680-A68C-44BE6F3E7CB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2"/>
          </p:nvPr>
        </p:nvSpPr>
        <p:spPr/>
        <p:txBody>
          <a:bodyPr/>
          <a:p>
            <a:fld id="{DABC3162-54CD-472C-9C09-0C3FDFF0DF4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5"/>
          </p:nvPr>
        </p:nvSpPr>
        <p:spPr/>
        <p:txBody>
          <a:bodyPr/>
          <a:p>
            <a:fld id="{5A5ED160-91DD-4BA2-8028-4E5E9CF9F15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Defau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8"/>
          </p:nvPr>
        </p:nvSpPr>
        <p:spPr/>
        <p:txBody>
          <a:bodyPr/>
          <a:p>
            <a:fld id="{2B5E4AB6-1ADD-49BF-8301-88463542F95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1"/>
          </p:nvPr>
        </p:nvSpPr>
        <p:spPr/>
        <p:txBody>
          <a:bodyPr/>
          <a:p>
            <a:fld id="{80397D95-CBE9-4D14-AAAE-76B20CA1496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05601E43-0D4C-4CEA-B77E-90CF774AB4D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9225D6C4-5469-48FB-A624-C3BD2D002F8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194546CF-7FC7-4031-BF6C-A6DF857803B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9DCDA9EA-98D6-4466-85CC-E68A2F6F25B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FC408D12-0F38-43B1-ABE8-809D4B05B54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5F7185EA-CAEE-4A60-B7F7-E1A2D4C894E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BBB06255-EC1A-4CDC-82F7-1B1815E01F1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8D3C9265-9582-49FA-A282-DC29ED47661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7"/>
          </p:nvPr>
        </p:nvSpPr>
        <p:spPr/>
        <p:txBody>
          <a:bodyPr/>
          <a:p>
            <a:fld id="{2CB99BBF-F044-43C7-872A-E853FE5F0A5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0"/>
          </p:nvPr>
        </p:nvSpPr>
        <p:spPr/>
        <p:txBody>
          <a:bodyPr/>
          <a:p>
            <a:fld id="{B15FD46F-3042-4DBA-966C-CE095CE6431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4"/>
          </p:nvPr>
        </p:nvSpPr>
        <p:spPr/>
        <p:txBody>
          <a:bodyPr/>
          <a:p>
            <a:fld id="{52FD5D2F-C8F7-46F0-838F-13C2CEECB0B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B5124116-2B22-4317-96C8-03E261E164F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BDE7D45C-68D7-4DB8-B11D-62D54324294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6FDAB5E5-DCE0-4583-B39F-89BCE253532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7AFB4D85-05DC-4384-96B8-983AAF9CC6E1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7F81634A-E2DB-495E-99B0-0BE6E5FF2F0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F5ACE2B3-17BA-4A07-8E40-3F949FE1251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67811DA1-D6E0-4B17-8269-F2684F02740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3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slideLayout" Target="../slideLayouts/slideLayout14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slideLayout" Target="../slideLayouts/slideLayout22.xml"/>
</Relationships>
</file>

<file path=ppt/slideMasters/_rels/slideMaster17.xml.rels><?xml version="1.0" encoding="UTF-8"?>
<Relationships xmlns="http://schemas.openxmlformats.org/package/2006/relationships"><Relationship Id="rId1" Type="http://schemas.openxmlformats.org/officeDocument/2006/relationships/theme" Target="../theme/theme17.xml"/><Relationship Id="rId2" Type="http://schemas.openxmlformats.org/officeDocument/2006/relationships/slideLayout" Target="../slideLayouts/slideLayout23.xml"/>
</Relationships>
</file>

<file path=ppt/slideMasters/_rels/slideMaster18.xml.rels><?xml version="1.0" encoding="UTF-8"?>
<Relationships xmlns="http://schemas.openxmlformats.org/package/2006/relationships"><Relationship Id="rId1" Type="http://schemas.openxmlformats.org/officeDocument/2006/relationships/theme" Target="../theme/theme18.xml"/><Relationship Id="rId2" Type="http://schemas.openxmlformats.org/officeDocument/2006/relationships/slideLayout" Target="../slideLayouts/slideLayout24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446B6DFD-5376-493E-8639-34A34244AB8E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l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i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k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o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d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i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h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i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l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x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f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o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r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m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a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4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4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ftr" idx="28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sldNum" idx="29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9FA35EC0-D992-4536-B9E4-A3086C25CFDD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" name="PlaceHolder 6"/>
          <p:cNvSpPr>
            <a:spLocks noGrp="1"/>
          </p:cNvSpPr>
          <p:nvPr>
            <p:ph type="dt" idx="30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ftr" idx="31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sldNum" idx="32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04203E50-9F87-4510-9783-23254EF48E2B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dt" idx="33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ftr" idx="34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sldNum" idx="35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19D4D83B-FB16-44AB-946F-BA870D4072FB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dt" idx="36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2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ftr" idx="37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sldNum" idx="38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01799A10-9C5A-4860-B3BF-8029D52EC85E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dt" idx="39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ftr" idx="40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sldNum" idx="41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D7058DE5-7DF4-4A99-B3B4-9C437B5B0B88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dt" idx="42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ftr" idx="43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sldNum" idx="44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38D5184B-E5AA-4EA7-8686-444A3E383F5C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dt" idx="45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ic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k 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to 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dit 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th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 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titl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 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te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xt 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fo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r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m</a:t>
            </a: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at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2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ftr" idx="46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sldNum" idx="47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0C160248-A3ED-4BF2-8117-25048CEF22FA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dt" idx="48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2"/>
  </p:sldLayoutIdLst>
</p:sldMaster>
</file>

<file path=ppt/slideMasters/slideMaster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ftr" idx="49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ldNum" idx="50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6C4A2CA2-C38C-4819-AC17-05C8A9FED414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dt" idx="51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2"/>
  </p:sldLayoutIdLst>
</p:sldMaster>
</file>

<file path=ppt/slideMasters/slideMaster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837720" y="365040"/>
            <a:ext cx="1051236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Cl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ic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k 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to 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e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di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t 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M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a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st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er 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tit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le 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st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yl</a:t>
            </a:r>
            <a:r>
              <a:rPr b="0" lang="en-GB" sz="4400" strike="noStrike" u="none">
                <a:solidFill>
                  <a:schemeClr val="dk1"/>
                </a:solidFill>
                <a:effectLst/>
                <a:uFillTx/>
                <a:latin typeface="Calibri Light"/>
              </a:rPr>
              <a:t>e</a:t>
            </a:r>
            <a:endParaRPr b="0" lang="en-SE" sz="4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837720" y="1825560"/>
            <a:ext cx="1051236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2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b="0" lang="en-SE" sz="2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24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b="0" lang="en-SE" sz="24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20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b="0" lang="en-SE" sz="20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b="0" lang="en-SE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GB" sz="1800" strike="noStrike" u="non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b="0" lang="en-SE" sz="1800" strike="noStrike" u="non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dt" idx="52"/>
          </p:nvPr>
        </p:nvSpPr>
        <p:spPr>
          <a:xfrm>
            <a:off x="837720" y="6356520"/>
            <a:ext cx="2742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ftr" idx="53"/>
          </p:nvPr>
        </p:nvSpPr>
        <p:spPr>
          <a:xfrm>
            <a:off x="4037400" y="6356520"/>
            <a:ext cx="411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sldNum" idx="54"/>
          </p:nvPr>
        </p:nvSpPr>
        <p:spPr>
          <a:xfrm>
            <a:off x="8607960" y="6356520"/>
            <a:ext cx="2742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9812E4C-3361-4F0B-81AD-9869FA3FCD54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ftr" idx="4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ldNum" idx="5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31349FEB-6C91-406F-9C17-3D9BA478A953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6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ftr" idx="7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ldNum" idx="8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ACF39023-04F8-4A19-8374-AB29B32E53E5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dt" idx="9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to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edit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the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title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text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forma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20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ftr" idx="10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11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A28AF60E-14E2-4D53-875D-6D786A375F5F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dt" idx="12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ftr" idx="13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sldNum" idx="14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71B95A23-DA87-4A72-B4FC-52AD6D3E6AEE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dt" idx="15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4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48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ftr" idx="16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PlaceHolder 5"/>
          <p:cNvSpPr>
            <a:spLocks noGrp="1"/>
          </p:cNvSpPr>
          <p:nvPr>
            <p:ph type="sldNum" idx="17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81AB64BB-6418-406A-BEBF-A23AF0B9EA58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PlaceHolder 6"/>
          <p:cNvSpPr>
            <a:spLocks noGrp="1"/>
          </p:cNvSpPr>
          <p:nvPr>
            <p:ph type="dt" idx="18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ftr" idx="19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sldNum" idx="20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0EC8829C-803D-42E9-BF26-5B8FF125CE9E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dt" idx="21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to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edit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the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title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text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forma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ftr" idx="22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sldNum" idx="23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434E2EBF-7EB8-4F4D-B6D9-F6A3D6C6D93C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dt" idx="24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120" y="708480"/>
            <a:ext cx="1096920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to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edit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the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title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text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forma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ftr" idx="25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sldNum" idx="26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tabLst>
                <a:tab algn="l" pos="0"/>
              </a:tabLst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  <a:tabLst>
                <a:tab algn="l" pos="0"/>
              </a:tabLst>
            </a:pPr>
            <a:fld id="{915F0E9E-625D-479C-9606-EAAEBB7B3676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dt" idx="27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"/>
          <p:cNvSpPr/>
          <p:nvPr/>
        </p:nvSpPr>
        <p:spPr>
          <a:xfrm>
            <a:off x="1638000" y="1794600"/>
            <a:ext cx="8912160" cy="3731760"/>
          </a:xfrm>
          <a:custGeom>
            <a:avLst/>
            <a:gdLst/>
            <a:ahLst/>
            <a:rect l="0" t="0" r="r" b="b"/>
            <a:pathLst>
              <a:path w="24756" h="10366">
                <a:moveTo>
                  <a:pt x="0" y="10366"/>
                </a:moveTo>
                <a:lnTo>
                  <a:pt x="0" y="10366"/>
                </a:lnTo>
                <a:lnTo>
                  <a:pt x="998" y="10366"/>
                </a:lnTo>
                <a:lnTo>
                  <a:pt x="5058" y="10365"/>
                </a:lnTo>
                <a:lnTo>
                  <a:pt x="6655" y="10364"/>
                </a:lnTo>
                <a:lnTo>
                  <a:pt x="8319" y="10361"/>
                </a:lnTo>
                <a:lnTo>
                  <a:pt x="9983" y="10357"/>
                </a:lnTo>
                <a:lnTo>
                  <a:pt x="11646" y="10346"/>
                </a:lnTo>
                <a:lnTo>
                  <a:pt x="13309" y="10324"/>
                </a:lnTo>
                <a:lnTo>
                  <a:pt x="14973" y="10279"/>
                </a:lnTo>
                <a:lnTo>
                  <a:pt x="16637" y="10183"/>
                </a:lnTo>
                <a:lnTo>
                  <a:pt x="17302" y="10120"/>
                </a:lnTo>
                <a:lnTo>
                  <a:pt x="17968" y="10036"/>
                </a:lnTo>
                <a:lnTo>
                  <a:pt x="18634" y="9922"/>
                </a:lnTo>
                <a:lnTo>
                  <a:pt x="19299" y="9769"/>
                </a:lnTo>
                <a:lnTo>
                  <a:pt x="19965" y="9564"/>
                </a:lnTo>
                <a:lnTo>
                  <a:pt x="20630" y="9288"/>
                </a:lnTo>
                <a:lnTo>
                  <a:pt x="21296" y="8917"/>
                </a:lnTo>
                <a:lnTo>
                  <a:pt x="21961" y="8419"/>
                </a:lnTo>
                <a:lnTo>
                  <a:pt x="22627" y="7750"/>
                </a:lnTo>
                <a:lnTo>
                  <a:pt x="22693" y="7671"/>
                </a:lnTo>
                <a:lnTo>
                  <a:pt x="22760" y="7590"/>
                </a:lnTo>
                <a:lnTo>
                  <a:pt x="22826" y="7507"/>
                </a:lnTo>
                <a:lnTo>
                  <a:pt x="22893" y="7421"/>
                </a:lnTo>
                <a:lnTo>
                  <a:pt x="22959" y="7333"/>
                </a:lnTo>
                <a:lnTo>
                  <a:pt x="23026" y="7308"/>
                </a:lnTo>
                <a:lnTo>
                  <a:pt x="23093" y="7214"/>
                </a:lnTo>
                <a:lnTo>
                  <a:pt x="23159" y="7197"/>
                </a:lnTo>
                <a:lnTo>
                  <a:pt x="23226" y="7196"/>
                </a:lnTo>
                <a:lnTo>
                  <a:pt x="23292" y="7040"/>
                </a:lnTo>
                <a:lnTo>
                  <a:pt x="23359" y="6920"/>
                </a:lnTo>
                <a:lnTo>
                  <a:pt x="23425" y="6770"/>
                </a:lnTo>
                <a:lnTo>
                  <a:pt x="23492" y="6554"/>
                </a:lnTo>
                <a:lnTo>
                  <a:pt x="23558" y="6205"/>
                </a:lnTo>
                <a:lnTo>
                  <a:pt x="23625" y="5703"/>
                </a:lnTo>
                <a:lnTo>
                  <a:pt x="23692" y="5420"/>
                </a:lnTo>
                <a:lnTo>
                  <a:pt x="23758" y="5210"/>
                </a:lnTo>
                <a:lnTo>
                  <a:pt x="23825" y="4916"/>
                </a:lnTo>
                <a:lnTo>
                  <a:pt x="23891" y="4599"/>
                </a:lnTo>
                <a:lnTo>
                  <a:pt x="23958" y="4334"/>
                </a:lnTo>
                <a:lnTo>
                  <a:pt x="24024" y="4036"/>
                </a:lnTo>
                <a:lnTo>
                  <a:pt x="24091" y="3848"/>
                </a:lnTo>
                <a:lnTo>
                  <a:pt x="24157" y="3644"/>
                </a:lnTo>
                <a:lnTo>
                  <a:pt x="24224" y="3395"/>
                </a:lnTo>
                <a:lnTo>
                  <a:pt x="24291" y="3215"/>
                </a:lnTo>
                <a:lnTo>
                  <a:pt x="24357" y="2957"/>
                </a:lnTo>
                <a:lnTo>
                  <a:pt x="24424" y="2706"/>
                </a:lnTo>
                <a:lnTo>
                  <a:pt x="24490" y="2255"/>
                </a:lnTo>
                <a:lnTo>
                  <a:pt x="24557" y="1648"/>
                </a:lnTo>
                <a:lnTo>
                  <a:pt x="24623" y="1208"/>
                </a:lnTo>
                <a:lnTo>
                  <a:pt x="24690" y="327"/>
                </a:lnTo>
                <a:lnTo>
                  <a:pt x="24756" y="0"/>
                </a:lnTo>
                <a:lnTo>
                  <a:pt x="24756" y="10366"/>
                </a:lnTo>
                <a:lnTo>
                  <a:pt x="0" y="10366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"/>
          <p:cNvSpPr/>
          <p:nvPr/>
        </p:nvSpPr>
        <p:spPr>
          <a:xfrm>
            <a:off x="1638000" y="1794600"/>
            <a:ext cx="8912160" cy="3731760"/>
          </a:xfrm>
          <a:custGeom>
            <a:avLst/>
            <a:gdLst/>
            <a:ahLst/>
            <a:rect l="0" t="0" r="r" b="b"/>
            <a:pathLst>
              <a:path fill="none" w="24756" h="10366">
                <a:moveTo>
                  <a:pt x="0" y="10366"/>
                </a:moveTo>
                <a:lnTo>
                  <a:pt x="998" y="10366"/>
                </a:lnTo>
                <a:lnTo>
                  <a:pt x="5058" y="10365"/>
                </a:lnTo>
                <a:lnTo>
                  <a:pt x="6655" y="10364"/>
                </a:lnTo>
                <a:lnTo>
                  <a:pt x="8319" y="10361"/>
                </a:lnTo>
                <a:lnTo>
                  <a:pt x="9983" y="10357"/>
                </a:lnTo>
                <a:lnTo>
                  <a:pt x="11646" y="10346"/>
                </a:lnTo>
                <a:lnTo>
                  <a:pt x="13309" y="10324"/>
                </a:lnTo>
                <a:lnTo>
                  <a:pt x="14973" y="10279"/>
                </a:lnTo>
                <a:lnTo>
                  <a:pt x="16637" y="10183"/>
                </a:lnTo>
                <a:lnTo>
                  <a:pt x="17302" y="10120"/>
                </a:lnTo>
                <a:lnTo>
                  <a:pt x="17968" y="10036"/>
                </a:lnTo>
                <a:lnTo>
                  <a:pt x="18634" y="9922"/>
                </a:lnTo>
                <a:lnTo>
                  <a:pt x="19299" y="9769"/>
                </a:lnTo>
                <a:lnTo>
                  <a:pt x="19965" y="9564"/>
                </a:lnTo>
                <a:lnTo>
                  <a:pt x="20630" y="9288"/>
                </a:lnTo>
                <a:lnTo>
                  <a:pt x="21296" y="8917"/>
                </a:lnTo>
                <a:lnTo>
                  <a:pt x="21961" y="8419"/>
                </a:lnTo>
                <a:lnTo>
                  <a:pt x="22627" y="7750"/>
                </a:lnTo>
                <a:lnTo>
                  <a:pt x="22693" y="7671"/>
                </a:lnTo>
                <a:lnTo>
                  <a:pt x="22760" y="7590"/>
                </a:lnTo>
                <a:lnTo>
                  <a:pt x="22826" y="7507"/>
                </a:lnTo>
                <a:lnTo>
                  <a:pt x="22893" y="7421"/>
                </a:lnTo>
                <a:lnTo>
                  <a:pt x="22959" y="7333"/>
                </a:lnTo>
                <a:lnTo>
                  <a:pt x="23026" y="7308"/>
                </a:lnTo>
                <a:lnTo>
                  <a:pt x="23093" y="7214"/>
                </a:lnTo>
                <a:lnTo>
                  <a:pt x="23159" y="7197"/>
                </a:lnTo>
                <a:lnTo>
                  <a:pt x="23226" y="7196"/>
                </a:lnTo>
                <a:lnTo>
                  <a:pt x="23292" y="7040"/>
                </a:lnTo>
                <a:lnTo>
                  <a:pt x="23359" y="6920"/>
                </a:lnTo>
                <a:lnTo>
                  <a:pt x="23425" y="6770"/>
                </a:lnTo>
                <a:lnTo>
                  <a:pt x="23492" y="6554"/>
                </a:lnTo>
                <a:lnTo>
                  <a:pt x="23558" y="6205"/>
                </a:lnTo>
                <a:lnTo>
                  <a:pt x="23625" y="5703"/>
                </a:lnTo>
                <a:lnTo>
                  <a:pt x="23692" y="5420"/>
                </a:lnTo>
                <a:lnTo>
                  <a:pt x="23758" y="5210"/>
                </a:lnTo>
                <a:lnTo>
                  <a:pt x="23825" y="4916"/>
                </a:lnTo>
                <a:lnTo>
                  <a:pt x="23891" y="4599"/>
                </a:lnTo>
                <a:lnTo>
                  <a:pt x="23958" y="4334"/>
                </a:lnTo>
                <a:lnTo>
                  <a:pt x="24024" y="4036"/>
                </a:lnTo>
                <a:lnTo>
                  <a:pt x="24091" y="3848"/>
                </a:lnTo>
                <a:lnTo>
                  <a:pt x="24157" y="3644"/>
                </a:lnTo>
                <a:lnTo>
                  <a:pt x="24224" y="3395"/>
                </a:lnTo>
                <a:lnTo>
                  <a:pt x="24291" y="3215"/>
                </a:lnTo>
                <a:lnTo>
                  <a:pt x="24357" y="2957"/>
                </a:lnTo>
                <a:lnTo>
                  <a:pt x="24424" y="2706"/>
                </a:lnTo>
                <a:lnTo>
                  <a:pt x="24490" y="2255"/>
                </a:lnTo>
                <a:lnTo>
                  <a:pt x="24557" y="1648"/>
                </a:lnTo>
                <a:lnTo>
                  <a:pt x="24623" y="1208"/>
                </a:lnTo>
                <a:lnTo>
                  <a:pt x="24690" y="327"/>
                </a:lnTo>
                <a:lnTo>
                  <a:pt x="24756" y="0"/>
                </a:lnTo>
              </a:path>
            </a:pathLst>
          </a:custGeom>
          <a:ln w="9396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36800" rIns="136800" tIns="91800" bIns="918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"/>
          <p:cNvSpPr/>
          <p:nvPr/>
        </p:nvSpPr>
        <p:spPr>
          <a:xfrm>
            <a:off x="914400" y="1326600"/>
            <a:ext cx="9829800" cy="43884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1638000" y="5526360"/>
            <a:ext cx="8912160" cy="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-50760" bIns="-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"/>
          <p:cNvSpPr/>
          <p:nvPr/>
        </p:nvSpPr>
        <p:spPr>
          <a:xfrm>
            <a:off x="163800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"/>
          <p:cNvSpPr txBox="1"/>
          <p:nvPr/>
        </p:nvSpPr>
        <p:spPr>
          <a:xfrm>
            <a:off x="1338840" y="5625360"/>
            <a:ext cx="60876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1650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04" name=""/>
          <p:cNvSpPr/>
          <p:nvPr/>
        </p:nvSpPr>
        <p:spPr>
          <a:xfrm>
            <a:off x="283572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"/>
          <p:cNvSpPr txBox="1"/>
          <p:nvPr/>
        </p:nvSpPr>
        <p:spPr>
          <a:xfrm>
            <a:off x="2535120" y="5625360"/>
            <a:ext cx="59436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1700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06" name=""/>
          <p:cNvSpPr/>
          <p:nvPr/>
        </p:nvSpPr>
        <p:spPr>
          <a:xfrm>
            <a:off x="403380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"/>
          <p:cNvSpPr txBox="1"/>
          <p:nvPr/>
        </p:nvSpPr>
        <p:spPr>
          <a:xfrm>
            <a:off x="3742920" y="5625360"/>
            <a:ext cx="58212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1750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08" name=""/>
          <p:cNvSpPr/>
          <p:nvPr/>
        </p:nvSpPr>
        <p:spPr>
          <a:xfrm>
            <a:off x="523188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"/>
          <p:cNvSpPr txBox="1"/>
          <p:nvPr/>
        </p:nvSpPr>
        <p:spPr>
          <a:xfrm>
            <a:off x="4915800" y="5625360"/>
            <a:ext cx="63108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10" name=""/>
          <p:cNvSpPr/>
          <p:nvPr/>
        </p:nvSpPr>
        <p:spPr>
          <a:xfrm>
            <a:off x="642924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"/>
          <p:cNvSpPr txBox="1"/>
          <p:nvPr/>
        </p:nvSpPr>
        <p:spPr>
          <a:xfrm>
            <a:off x="6123240" y="5625360"/>
            <a:ext cx="61884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12" name=""/>
          <p:cNvSpPr/>
          <p:nvPr/>
        </p:nvSpPr>
        <p:spPr>
          <a:xfrm>
            <a:off x="762732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"/>
          <p:cNvSpPr txBox="1"/>
          <p:nvPr/>
        </p:nvSpPr>
        <p:spPr>
          <a:xfrm>
            <a:off x="7319520" y="5625360"/>
            <a:ext cx="61812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14" name=""/>
          <p:cNvSpPr/>
          <p:nvPr/>
        </p:nvSpPr>
        <p:spPr>
          <a:xfrm>
            <a:off x="882540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"/>
          <p:cNvSpPr txBox="1"/>
          <p:nvPr/>
        </p:nvSpPr>
        <p:spPr>
          <a:xfrm>
            <a:off x="8515440" y="5625360"/>
            <a:ext cx="60588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16" name=""/>
          <p:cNvSpPr/>
          <p:nvPr/>
        </p:nvSpPr>
        <p:spPr>
          <a:xfrm>
            <a:off x="1002312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"/>
          <p:cNvSpPr txBox="1"/>
          <p:nvPr/>
        </p:nvSpPr>
        <p:spPr>
          <a:xfrm>
            <a:off x="9688320" y="5625360"/>
            <a:ext cx="67608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18" name="TextBox 1"/>
          <p:cNvSpPr/>
          <p:nvPr/>
        </p:nvSpPr>
        <p:spPr>
          <a:xfrm>
            <a:off x="914400" y="365760"/>
            <a:ext cx="4476240" cy="549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Science articles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TextBox 2"/>
          <p:cNvSpPr/>
          <p:nvPr/>
        </p:nvSpPr>
        <p:spPr>
          <a:xfrm>
            <a:off x="914400" y="960120"/>
            <a:ext cx="4056480" cy="36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Scholarly articles published each year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TextBox 3"/>
          <p:cNvSpPr/>
          <p:nvPr/>
        </p:nvSpPr>
        <p:spPr>
          <a:xfrm>
            <a:off x="1582200" y="4114800"/>
            <a:ext cx="13939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1665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TextBox 4"/>
          <p:cNvSpPr/>
          <p:nvPr/>
        </p:nvSpPr>
        <p:spPr>
          <a:xfrm>
            <a:off x="8494560" y="825120"/>
            <a:ext cx="1792080" cy="191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2023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3.3</a:t>
            </a:r>
            <a:br>
              <a:rPr sz="4000"/>
            </a:b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million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TextBox 5"/>
          <p:cNvSpPr/>
          <p:nvPr/>
        </p:nvSpPr>
        <p:spPr>
          <a:xfrm>
            <a:off x="91440" y="6629400"/>
            <a:ext cx="2951280" cy="22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Multiple sources compiled by Gapminder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TextBox 6"/>
          <p:cNvSpPr/>
          <p:nvPr/>
        </p:nvSpPr>
        <p:spPr>
          <a:xfrm>
            <a:off x="10910160" y="6629400"/>
            <a:ext cx="1186560" cy="22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gapminder.org/67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xit" presetID="2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" dur="4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" dur="4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8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"/>
          <p:cNvSpPr/>
          <p:nvPr/>
        </p:nvSpPr>
        <p:spPr>
          <a:xfrm>
            <a:off x="1638000" y="1794600"/>
            <a:ext cx="8912160" cy="3731760"/>
          </a:xfrm>
          <a:custGeom>
            <a:avLst/>
            <a:gdLst/>
            <a:ahLst/>
            <a:rect l="0" t="0" r="r" b="b"/>
            <a:pathLst>
              <a:path w="24756" h="10366">
                <a:moveTo>
                  <a:pt x="0" y="10366"/>
                </a:moveTo>
                <a:lnTo>
                  <a:pt x="0" y="10366"/>
                </a:lnTo>
                <a:lnTo>
                  <a:pt x="998" y="10366"/>
                </a:lnTo>
                <a:lnTo>
                  <a:pt x="5058" y="10365"/>
                </a:lnTo>
                <a:lnTo>
                  <a:pt x="6655" y="10364"/>
                </a:lnTo>
                <a:lnTo>
                  <a:pt x="8319" y="10361"/>
                </a:lnTo>
                <a:lnTo>
                  <a:pt x="9983" y="10357"/>
                </a:lnTo>
                <a:lnTo>
                  <a:pt x="11646" y="10346"/>
                </a:lnTo>
                <a:lnTo>
                  <a:pt x="13309" y="10324"/>
                </a:lnTo>
                <a:lnTo>
                  <a:pt x="14973" y="10279"/>
                </a:lnTo>
                <a:lnTo>
                  <a:pt x="16637" y="10183"/>
                </a:lnTo>
                <a:lnTo>
                  <a:pt x="17302" y="10120"/>
                </a:lnTo>
                <a:lnTo>
                  <a:pt x="17968" y="10036"/>
                </a:lnTo>
                <a:lnTo>
                  <a:pt x="18634" y="9922"/>
                </a:lnTo>
                <a:lnTo>
                  <a:pt x="19299" y="9769"/>
                </a:lnTo>
                <a:lnTo>
                  <a:pt x="19965" y="9564"/>
                </a:lnTo>
                <a:lnTo>
                  <a:pt x="20630" y="9288"/>
                </a:lnTo>
                <a:lnTo>
                  <a:pt x="21296" y="8917"/>
                </a:lnTo>
                <a:lnTo>
                  <a:pt x="21961" y="8419"/>
                </a:lnTo>
                <a:lnTo>
                  <a:pt x="22627" y="7750"/>
                </a:lnTo>
                <a:lnTo>
                  <a:pt x="22693" y="7671"/>
                </a:lnTo>
                <a:lnTo>
                  <a:pt x="22760" y="7590"/>
                </a:lnTo>
                <a:lnTo>
                  <a:pt x="22826" y="7507"/>
                </a:lnTo>
                <a:lnTo>
                  <a:pt x="22893" y="7421"/>
                </a:lnTo>
                <a:lnTo>
                  <a:pt x="22959" y="7333"/>
                </a:lnTo>
                <a:lnTo>
                  <a:pt x="23026" y="7308"/>
                </a:lnTo>
                <a:lnTo>
                  <a:pt x="23093" y="7214"/>
                </a:lnTo>
                <a:lnTo>
                  <a:pt x="23159" y="7197"/>
                </a:lnTo>
                <a:lnTo>
                  <a:pt x="23226" y="7196"/>
                </a:lnTo>
                <a:lnTo>
                  <a:pt x="23292" y="7040"/>
                </a:lnTo>
                <a:lnTo>
                  <a:pt x="23359" y="6920"/>
                </a:lnTo>
                <a:lnTo>
                  <a:pt x="23425" y="6770"/>
                </a:lnTo>
                <a:lnTo>
                  <a:pt x="23492" y="6554"/>
                </a:lnTo>
                <a:lnTo>
                  <a:pt x="23558" y="6205"/>
                </a:lnTo>
                <a:lnTo>
                  <a:pt x="23625" y="5703"/>
                </a:lnTo>
                <a:lnTo>
                  <a:pt x="23692" y="5420"/>
                </a:lnTo>
                <a:lnTo>
                  <a:pt x="23758" y="5210"/>
                </a:lnTo>
                <a:lnTo>
                  <a:pt x="23825" y="4916"/>
                </a:lnTo>
                <a:lnTo>
                  <a:pt x="23891" y="4599"/>
                </a:lnTo>
                <a:lnTo>
                  <a:pt x="23958" y="4334"/>
                </a:lnTo>
                <a:lnTo>
                  <a:pt x="24024" y="4036"/>
                </a:lnTo>
                <a:lnTo>
                  <a:pt x="24091" y="3848"/>
                </a:lnTo>
                <a:lnTo>
                  <a:pt x="24157" y="3644"/>
                </a:lnTo>
                <a:lnTo>
                  <a:pt x="24224" y="3395"/>
                </a:lnTo>
                <a:lnTo>
                  <a:pt x="24291" y="3215"/>
                </a:lnTo>
                <a:lnTo>
                  <a:pt x="24357" y="2957"/>
                </a:lnTo>
                <a:lnTo>
                  <a:pt x="24424" y="2706"/>
                </a:lnTo>
                <a:lnTo>
                  <a:pt x="24490" y="2255"/>
                </a:lnTo>
                <a:lnTo>
                  <a:pt x="24557" y="1648"/>
                </a:lnTo>
                <a:lnTo>
                  <a:pt x="24623" y="1208"/>
                </a:lnTo>
                <a:lnTo>
                  <a:pt x="24690" y="327"/>
                </a:lnTo>
                <a:lnTo>
                  <a:pt x="24756" y="0"/>
                </a:lnTo>
                <a:lnTo>
                  <a:pt x="24756" y="10366"/>
                </a:lnTo>
                <a:lnTo>
                  <a:pt x="0" y="10366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"/>
          <p:cNvSpPr/>
          <p:nvPr/>
        </p:nvSpPr>
        <p:spPr>
          <a:xfrm>
            <a:off x="1638000" y="1794600"/>
            <a:ext cx="8912160" cy="3731760"/>
          </a:xfrm>
          <a:custGeom>
            <a:avLst/>
            <a:gdLst/>
            <a:ahLst/>
            <a:rect l="0" t="0" r="r" b="b"/>
            <a:pathLst>
              <a:path fill="none" w="24756" h="10366">
                <a:moveTo>
                  <a:pt x="0" y="10366"/>
                </a:moveTo>
                <a:lnTo>
                  <a:pt x="998" y="10366"/>
                </a:lnTo>
                <a:lnTo>
                  <a:pt x="5058" y="10365"/>
                </a:lnTo>
                <a:lnTo>
                  <a:pt x="6655" y="10364"/>
                </a:lnTo>
                <a:lnTo>
                  <a:pt x="8319" y="10361"/>
                </a:lnTo>
                <a:lnTo>
                  <a:pt x="9983" y="10357"/>
                </a:lnTo>
                <a:lnTo>
                  <a:pt x="11646" y="10346"/>
                </a:lnTo>
                <a:lnTo>
                  <a:pt x="13309" y="10324"/>
                </a:lnTo>
                <a:lnTo>
                  <a:pt x="14973" y="10279"/>
                </a:lnTo>
                <a:lnTo>
                  <a:pt x="16637" y="10183"/>
                </a:lnTo>
                <a:lnTo>
                  <a:pt x="17302" y="10120"/>
                </a:lnTo>
                <a:lnTo>
                  <a:pt x="17968" y="10036"/>
                </a:lnTo>
                <a:lnTo>
                  <a:pt x="18634" y="9922"/>
                </a:lnTo>
                <a:lnTo>
                  <a:pt x="19299" y="9769"/>
                </a:lnTo>
                <a:lnTo>
                  <a:pt x="19965" y="9564"/>
                </a:lnTo>
                <a:lnTo>
                  <a:pt x="20630" y="9288"/>
                </a:lnTo>
                <a:lnTo>
                  <a:pt x="21296" y="8917"/>
                </a:lnTo>
                <a:lnTo>
                  <a:pt x="21961" y="8419"/>
                </a:lnTo>
                <a:lnTo>
                  <a:pt x="22627" y="7750"/>
                </a:lnTo>
                <a:lnTo>
                  <a:pt x="22693" y="7671"/>
                </a:lnTo>
                <a:lnTo>
                  <a:pt x="22760" y="7590"/>
                </a:lnTo>
                <a:lnTo>
                  <a:pt x="22826" y="7507"/>
                </a:lnTo>
                <a:lnTo>
                  <a:pt x="22893" y="7421"/>
                </a:lnTo>
                <a:lnTo>
                  <a:pt x="22959" y="7333"/>
                </a:lnTo>
                <a:lnTo>
                  <a:pt x="23026" y="7308"/>
                </a:lnTo>
                <a:lnTo>
                  <a:pt x="23093" y="7214"/>
                </a:lnTo>
                <a:lnTo>
                  <a:pt x="23159" y="7197"/>
                </a:lnTo>
                <a:lnTo>
                  <a:pt x="23226" y="7196"/>
                </a:lnTo>
                <a:lnTo>
                  <a:pt x="23292" y="7040"/>
                </a:lnTo>
                <a:lnTo>
                  <a:pt x="23359" y="6920"/>
                </a:lnTo>
                <a:lnTo>
                  <a:pt x="23425" y="6770"/>
                </a:lnTo>
                <a:lnTo>
                  <a:pt x="23492" y="6554"/>
                </a:lnTo>
                <a:lnTo>
                  <a:pt x="23558" y="6205"/>
                </a:lnTo>
                <a:lnTo>
                  <a:pt x="23625" y="5703"/>
                </a:lnTo>
                <a:lnTo>
                  <a:pt x="23692" y="5420"/>
                </a:lnTo>
                <a:lnTo>
                  <a:pt x="23758" y="5210"/>
                </a:lnTo>
                <a:lnTo>
                  <a:pt x="23825" y="4916"/>
                </a:lnTo>
                <a:lnTo>
                  <a:pt x="23891" y="4599"/>
                </a:lnTo>
                <a:lnTo>
                  <a:pt x="23958" y="4334"/>
                </a:lnTo>
                <a:lnTo>
                  <a:pt x="24024" y="4036"/>
                </a:lnTo>
                <a:lnTo>
                  <a:pt x="24091" y="3848"/>
                </a:lnTo>
                <a:lnTo>
                  <a:pt x="24157" y="3644"/>
                </a:lnTo>
                <a:lnTo>
                  <a:pt x="24224" y="3395"/>
                </a:lnTo>
                <a:lnTo>
                  <a:pt x="24291" y="3215"/>
                </a:lnTo>
                <a:lnTo>
                  <a:pt x="24357" y="2957"/>
                </a:lnTo>
                <a:lnTo>
                  <a:pt x="24424" y="2706"/>
                </a:lnTo>
                <a:lnTo>
                  <a:pt x="24490" y="2255"/>
                </a:lnTo>
                <a:lnTo>
                  <a:pt x="24557" y="1648"/>
                </a:lnTo>
                <a:lnTo>
                  <a:pt x="24623" y="1208"/>
                </a:lnTo>
                <a:lnTo>
                  <a:pt x="24690" y="327"/>
                </a:lnTo>
                <a:lnTo>
                  <a:pt x="24756" y="0"/>
                </a:lnTo>
              </a:path>
            </a:pathLst>
          </a:custGeom>
          <a:ln w="9396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36800" rIns="136800" tIns="91800" bIns="918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"/>
          <p:cNvSpPr/>
          <p:nvPr/>
        </p:nvSpPr>
        <p:spPr>
          <a:xfrm>
            <a:off x="1638000" y="5526360"/>
            <a:ext cx="8912160" cy="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-50760" bIns="-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>
            <a:off x="163800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"/>
          <p:cNvSpPr txBox="1"/>
          <p:nvPr/>
        </p:nvSpPr>
        <p:spPr>
          <a:xfrm>
            <a:off x="1338840" y="5625360"/>
            <a:ext cx="60876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1650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29" name=""/>
          <p:cNvSpPr/>
          <p:nvPr/>
        </p:nvSpPr>
        <p:spPr>
          <a:xfrm>
            <a:off x="283572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"/>
          <p:cNvSpPr txBox="1"/>
          <p:nvPr/>
        </p:nvSpPr>
        <p:spPr>
          <a:xfrm>
            <a:off x="2535120" y="5625360"/>
            <a:ext cx="59436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1700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1" name=""/>
          <p:cNvSpPr/>
          <p:nvPr/>
        </p:nvSpPr>
        <p:spPr>
          <a:xfrm>
            <a:off x="403380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"/>
          <p:cNvSpPr txBox="1"/>
          <p:nvPr/>
        </p:nvSpPr>
        <p:spPr>
          <a:xfrm>
            <a:off x="3742920" y="5625360"/>
            <a:ext cx="58212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</a:t>
            </a:r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7</a:t>
            </a:r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5</a:t>
            </a:r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3" name=""/>
          <p:cNvSpPr/>
          <p:nvPr/>
        </p:nvSpPr>
        <p:spPr>
          <a:xfrm>
            <a:off x="523188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"/>
          <p:cNvSpPr txBox="1"/>
          <p:nvPr/>
        </p:nvSpPr>
        <p:spPr>
          <a:xfrm>
            <a:off x="4915800" y="5625360"/>
            <a:ext cx="63108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5" name=""/>
          <p:cNvSpPr/>
          <p:nvPr/>
        </p:nvSpPr>
        <p:spPr>
          <a:xfrm>
            <a:off x="642924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"/>
          <p:cNvSpPr txBox="1"/>
          <p:nvPr/>
        </p:nvSpPr>
        <p:spPr>
          <a:xfrm>
            <a:off x="6123240" y="5625360"/>
            <a:ext cx="61884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7" name=""/>
          <p:cNvSpPr/>
          <p:nvPr/>
        </p:nvSpPr>
        <p:spPr>
          <a:xfrm>
            <a:off x="762732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"/>
          <p:cNvSpPr txBox="1"/>
          <p:nvPr/>
        </p:nvSpPr>
        <p:spPr>
          <a:xfrm>
            <a:off x="7319520" y="5625360"/>
            <a:ext cx="61812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39" name=""/>
          <p:cNvSpPr/>
          <p:nvPr/>
        </p:nvSpPr>
        <p:spPr>
          <a:xfrm>
            <a:off x="882540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"/>
          <p:cNvSpPr txBox="1"/>
          <p:nvPr/>
        </p:nvSpPr>
        <p:spPr>
          <a:xfrm>
            <a:off x="8515440" y="5625360"/>
            <a:ext cx="60588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1" name=""/>
          <p:cNvSpPr/>
          <p:nvPr/>
        </p:nvSpPr>
        <p:spPr>
          <a:xfrm>
            <a:off x="1002312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"/>
          <p:cNvSpPr txBox="1"/>
          <p:nvPr/>
        </p:nvSpPr>
        <p:spPr>
          <a:xfrm>
            <a:off x="9688320" y="5625360"/>
            <a:ext cx="67608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43" name="TextBox 7"/>
          <p:cNvSpPr/>
          <p:nvPr/>
        </p:nvSpPr>
        <p:spPr>
          <a:xfrm>
            <a:off x="914400" y="365760"/>
            <a:ext cx="4476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Science articles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Box 8"/>
          <p:cNvSpPr/>
          <p:nvPr/>
        </p:nvSpPr>
        <p:spPr>
          <a:xfrm>
            <a:off x="914400" y="960120"/>
            <a:ext cx="40564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Scholarly articles published each year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TextBox 9"/>
          <p:cNvSpPr/>
          <p:nvPr/>
        </p:nvSpPr>
        <p:spPr>
          <a:xfrm>
            <a:off x="1582200" y="4114800"/>
            <a:ext cx="13939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1665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TextBox 10"/>
          <p:cNvSpPr/>
          <p:nvPr/>
        </p:nvSpPr>
        <p:spPr>
          <a:xfrm>
            <a:off x="8494560" y="825120"/>
            <a:ext cx="1792080" cy="191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2023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3.3</a:t>
            </a:r>
            <a:br>
              <a:rPr sz="4000"/>
            </a:b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million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TextBox 11"/>
          <p:cNvSpPr/>
          <p:nvPr/>
        </p:nvSpPr>
        <p:spPr>
          <a:xfrm>
            <a:off x="91440" y="6629400"/>
            <a:ext cx="29512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Multiple sources compiled by Gapminder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TextBox 12"/>
          <p:cNvSpPr/>
          <p:nvPr/>
        </p:nvSpPr>
        <p:spPr>
          <a:xfrm>
            <a:off x="10910160" y="6629400"/>
            <a:ext cx="118656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gapminder.org/67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"/>
          <p:cNvSpPr/>
          <p:nvPr/>
        </p:nvSpPr>
        <p:spPr>
          <a:xfrm>
            <a:off x="1638000" y="1794600"/>
            <a:ext cx="8912160" cy="3731760"/>
          </a:xfrm>
          <a:custGeom>
            <a:avLst/>
            <a:gdLst/>
            <a:ahLst/>
            <a:rect l="0" t="0" r="r" b="b"/>
            <a:pathLst>
              <a:path w="24756" h="10366">
                <a:moveTo>
                  <a:pt x="0" y="10366"/>
                </a:moveTo>
                <a:lnTo>
                  <a:pt x="0" y="10366"/>
                </a:lnTo>
                <a:lnTo>
                  <a:pt x="998" y="10366"/>
                </a:lnTo>
                <a:lnTo>
                  <a:pt x="5058" y="10365"/>
                </a:lnTo>
                <a:lnTo>
                  <a:pt x="6655" y="10364"/>
                </a:lnTo>
                <a:lnTo>
                  <a:pt x="8319" y="10361"/>
                </a:lnTo>
                <a:lnTo>
                  <a:pt x="9983" y="10357"/>
                </a:lnTo>
                <a:lnTo>
                  <a:pt x="11646" y="10346"/>
                </a:lnTo>
                <a:lnTo>
                  <a:pt x="13309" y="10324"/>
                </a:lnTo>
                <a:lnTo>
                  <a:pt x="14973" y="10279"/>
                </a:lnTo>
                <a:lnTo>
                  <a:pt x="16637" y="10183"/>
                </a:lnTo>
                <a:lnTo>
                  <a:pt x="17302" y="10120"/>
                </a:lnTo>
                <a:lnTo>
                  <a:pt x="17968" y="10036"/>
                </a:lnTo>
                <a:lnTo>
                  <a:pt x="18634" y="9922"/>
                </a:lnTo>
                <a:lnTo>
                  <a:pt x="19299" y="9769"/>
                </a:lnTo>
                <a:lnTo>
                  <a:pt x="19965" y="9564"/>
                </a:lnTo>
                <a:lnTo>
                  <a:pt x="20630" y="9288"/>
                </a:lnTo>
                <a:lnTo>
                  <a:pt x="21296" y="8917"/>
                </a:lnTo>
                <a:lnTo>
                  <a:pt x="21961" y="8419"/>
                </a:lnTo>
                <a:lnTo>
                  <a:pt x="22627" y="7750"/>
                </a:lnTo>
                <a:lnTo>
                  <a:pt x="22693" y="7671"/>
                </a:lnTo>
                <a:lnTo>
                  <a:pt x="22760" y="7590"/>
                </a:lnTo>
                <a:lnTo>
                  <a:pt x="22826" y="7507"/>
                </a:lnTo>
                <a:lnTo>
                  <a:pt x="22893" y="7421"/>
                </a:lnTo>
                <a:lnTo>
                  <a:pt x="22959" y="7333"/>
                </a:lnTo>
                <a:lnTo>
                  <a:pt x="23026" y="7308"/>
                </a:lnTo>
                <a:lnTo>
                  <a:pt x="23093" y="7214"/>
                </a:lnTo>
                <a:lnTo>
                  <a:pt x="23159" y="7197"/>
                </a:lnTo>
                <a:lnTo>
                  <a:pt x="23226" y="7196"/>
                </a:lnTo>
                <a:lnTo>
                  <a:pt x="23292" y="7040"/>
                </a:lnTo>
                <a:lnTo>
                  <a:pt x="23359" y="6920"/>
                </a:lnTo>
                <a:lnTo>
                  <a:pt x="23425" y="6770"/>
                </a:lnTo>
                <a:lnTo>
                  <a:pt x="23492" y="6554"/>
                </a:lnTo>
                <a:lnTo>
                  <a:pt x="23558" y="6205"/>
                </a:lnTo>
                <a:lnTo>
                  <a:pt x="23625" y="5703"/>
                </a:lnTo>
                <a:lnTo>
                  <a:pt x="23692" y="5420"/>
                </a:lnTo>
                <a:lnTo>
                  <a:pt x="23758" y="5210"/>
                </a:lnTo>
                <a:lnTo>
                  <a:pt x="23825" y="4916"/>
                </a:lnTo>
                <a:lnTo>
                  <a:pt x="23891" y="4599"/>
                </a:lnTo>
                <a:lnTo>
                  <a:pt x="23958" y="4334"/>
                </a:lnTo>
                <a:lnTo>
                  <a:pt x="24024" y="4036"/>
                </a:lnTo>
                <a:lnTo>
                  <a:pt x="24091" y="3848"/>
                </a:lnTo>
                <a:lnTo>
                  <a:pt x="24157" y="3644"/>
                </a:lnTo>
                <a:lnTo>
                  <a:pt x="24224" y="3395"/>
                </a:lnTo>
                <a:lnTo>
                  <a:pt x="24291" y="3215"/>
                </a:lnTo>
                <a:lnTo>
                  <a:pt x="24357" y="2957"/>
                </a:lnTo>
                <a:lnTo>
                  <a:pt x="24424" y="2706"/>
                </a:lnTo>
                <a:lnTo>
                  <a:pt x="24490" y="2255"/>
                </a:lnTo>
                <a:lnTo>
                  <a:pt x="24557" y="1648"/>
                </a:lnTo>
                <a:lnTo>
                  <a:pt x="24623" y="1208"/>
                </a:lnTo>
                <a:lnTo>
                  <a:pt x="24690" y="327"/>
                </a:lnTo>
                <a:lnTo>
                  <a:pt x="24756" y="0"/>
                </a:lnTo>
                <a:lnTo>
                  <a:pt x="24756" y="10366"/>
                </a:lnTo>
                <a:lnTo>
                  <a:pt x="0" y="10366"/>
                </a:lnTo>
                <a:close/>
              </a:path>
            </a:pathLst>
          </a:custGeom>
          <a:solidFill>
            <a:srgbClr val="c5e0b4">
              <a:alpha val="80000"/>
            </a:srgbClr>
          </a:solidFill>
          <a:ln w="0">
            <a:noFill/>
          </a:ln>
        </p:spPr>
        <p:txBody>
          <a:bodyPr lIns="90000" rIns="90000" tIns="45000" bIns="450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"/>
          <p:cNvSpPr/>
          <p:nvPr/>
        </p:nvSpPr>
        <p:spPr>
          <a:xfrm>
            <a:off x="1638000" y="1794600"/>
            <a:ext cx="8912160" cy="3731760"/>
          </a:xfrm>
          <a:custGeom>
            <a:avLst/>
            <a:gdLst/>
            <a:ahLst/>
            <a:rect l="0" t="0" r="r" b="b"/>
            <a:pathLst>
              <a:path fill="none" w="24756" h="10366">
                <a:moveTo>
                  <a:pt x="0" y="10366"/>
                </a:moveTo>
                <a:lnTo>
                  <a:pt x="998" y="10366"/>
                </a:lnTo>
                <a:lnTo>
                  <a:pt x="5058" y="10365"/>
                </a:lnTo>
                <a:lnTo>
                  <a:pt x="6655" y="10364"/>
                </a:lnTo>
                <a:lnTo>
                  <a:pt x="8319" y="10361"/>
                </a:lnTo>
                <a:lnTo>
                  <a:pt x="9983" y="10357"/>
                </a:lnTo>
                <a:lnTo>
                  <a:pt x="11646" y="10346"/>
                </a:lnTo>
                <a:lnTo>
                  <a:pt x="13309" y="10324"/>
                </a:lnTo>
                <a:lnTo>
                  <a:pt x="14973" y="10279"/>
                </a:lnTo>
                <a:lnTo>
                  <a:pt x="16637" y="10183"/>
                </a:lnTo>
                <a:lnTo>
                  <a:pt x="17302" y="10120"/>
                </a:lnTo>
                <a:lnTo>
                  <a:pt x="17968" y="10036"/>
                </a:lnTo>
                <a:lnTo>
                  <a:pt x="18634" y="9922"/>
                </a:lnTo>
                <a:lnTo>
                  <a:pt x="19299" y="9769"/>
                </a:lnTo>
                <a:lnTo>
                  <a:pt x="19965" y="9564"/>
                </a:lnTo>
                <a:lnTo>
                  <a:pt x="20630" y="9288"/>
                </a:lnTo>
                <a:lnTo>
                  <a:pt x="21296" y="8917"/>
                </a:lnTo>
                <a:lnTo>
                  <a:pt x="21961" y="8419"/>
                </a:lnTo>
                <a:lnTo>
                  <a:pt x="22627" y="7750"/>
                </a:lnTo>
                <a:lnTo>
                  <a:pt x="22693" y="7671"/>
                </a:lnTo>
                <a:lnTo>
                  <a:pt x="22760" y="7590"/>
                </a:lnTo>
                <a:lnTo>
                  <a:pt x="22826" y="7507"/>
                </a:lnTo>
                <a:lnTo>
                  <a:pt x="22893" y="7421"/>
                </a:lnTo>
                <a:lnTo>
                  <a:pt x="22959" y="7333"/>
                </a:lnTo>
                <a:lnTo>
                  <a:pt x="23026" y="7308"/>
                </a:lnTo>
                <a:lnTo>
                  <a:pt x="23093" y="7214"/>
                </a:lnTo>
                <a:lnTo>
                  <a:pt x="23159" y="7197"/>
                </a:lnTo>
                <a:lnTo>
                  <a:pt x="23226" y="7196"/>
                </a:lnTo>
                <a:lnTo>
                  <a:pt x="23292" y="7040"/>
                </a:lnTo>
                <a:lnTo>
                  <a:pt x="23359" y="6920"/>
                </a:lnTo>
                <a:lnTo>
                  <a:pt x="23425" y="6770"/>
                </a:lnTo>
                <a:lnTo>
                  <a:pt x="23492" y="6554"/>
                </a:lnTo>
                <a:lnTo>
                  <a:pt x="23558" y="6205"/>
                </a:lnTo>
                <a:lnTo>
                  <a:pt x="23625" y="5703"/>
                </a:lnTo>
                <a:lnTo>
                  <a:pt x="23692" y="5420"/>
                </a:lnTo>
                <a:lnTo>
                  <a:pt x="23758" y="5210"/>
                </a:lnTo>
                <a:lnTo>
                  <a:pt x="23825" y="4916"/>
                </a:lnTo>
                <a:lnTo>
                  <a:pt x="23891" y="4599"/>
                </a:lnTo>
                <a:lnTo>
                  <a:pt x="23958" y="4334"/>
                </a:lnTo>
                <a:lnTo>
                  <a:pt x="24024" y="4036"/>
                </a:lnTo>
                <a:lnTo>
                  <a:pt x="24091" y="3848"/>
                </a:lnTo>
                <a:lnTo>
                  <a:pt x="24157" y="3644"/>
                </a:lnTo>
                <a:lnTo>
                  <a:pt x="24224" y="3395"/>
                </a:lnTo>
                <a:lnTo>
                  <a:pt x="24291" y="3215"/>
                </a:lnTo>
                <a:lnTo>
                  <a:pt x="24357" y="2957"/>
                </a:lnTo>
                <a:lnTo>
                  <a:pt x="24424" y="2706"/>
                </a:lnTo>
                <a:lnTo>
                  <a:pt x="24490" y="2255"/>
                </a:lnTo>
                <a:lnTo>
                  <a:pt x="24557" y="1648"/>
                </a:lnTo>
                <a:lnTo>
                  <a:pt x="24623" y="1208"/>
                </a:lnTo>
                <a:lnTo>
                  <a:pt x="24690" y="327"/>
                </a:lnTo>
                <a:lnTo>
                  <a:pt x="24756" y="0"/>
                </a:lnTo>
              </a:path>
            </a:pathLst>
          </a:custGeom>
          <a:ln w="9396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txBody>
          <a:bodyPr lIns="136800" rIns="136800" tIns="91800" bIns="9180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1638000" y="5526360"/>
            <a:ext cx="8912160" cy="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-50760" bIns="-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"/>
          <p:cNvSpPr/>
          <p:nvPr/>
        </p:nvSpPr>
        <p:spPr>
          <a:xfrm>
            <a:off x="163800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"/>
          <p:cNvSpPr txBox="1"/>
          <p:nvPr/>
        </p:nvSpPr>
        <p:spPr>
          <a:xfrm>
            <a:off x="1338840" y="5625360"/>
            <a:ext cx="60876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1650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54" name=""/>
          <p:cNvSpPr/>
          <p:nvPr/>
        </p:nvSpPr>
        <p:spPr>
          <a:xfrm>
            <a:off x="283572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"/>
          <p:cNvSpPr txBox="1"/>
          <p:nvPr/>
        </p:nvSpPr>
        <p:spPr>
          <a:xfrm>
            <a:off x="2535120" y="5625360"/>
            <a:ext cx="59436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1700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56" name=""/>
          <p:cNvSpPr/>
          <p:nvPr/>
        </p:nvSpPr>
        <p:spPr>
          <a:xfrm>
            <a:off x="403380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"/>
          <p:cNvSpPr txBox="1"/>
          <p:nvPr/>
        </p:nvSpPr>
        <p:spPr>
          <a:xfrm>
            <a:off x="3742920" y="5625360"/>
            <a:ext cx="58212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1750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58" name=""/>
          <p:cNvSpPr/>
          <p:nvPr/>
        </p:nvSpPr>
        <p:spPr>
          <a:xfrm>
            <a:off x="523188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"/>
          <p:cNvSpPr txBox="1"/>
          <p:nvPr/>
        </p:nvSpPr>
        <p:spPr>
          <a:xfrm>
            <a:off x="4915800" y="5625360"/>
            <a:ext cx="63108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0" name=""/>
          <p:cNvSpPr/>
          <p:nvPr/>
        </p:nvSpPr>
        <p:spPr>
          <a:xfrm>
            <a:off x="642924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"/>
          <p:cNvSpPr txBox="1"/>
          <p:nvPr/>
        </p:nvSpPr>
        <p:spPr>
          <a:xfrm>
            <a:off x="6123240" y="5625360"/>
            <a:ext cx="61884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1850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2" name=""/>
          <p:cNvSpPr/>
          <p:nvPr/>
        </p:nvSpPr>
        <p:spPr>
          <a:xfrm>
            <a:off x="762732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"/>
          <p:cNvSpPr txBox="1"/>
          <p:nvPr/>
        </p:nvSpPr>
        <p:spPr>
          <a:xfrm>
            <a:off x="7319520" y="5625360"/>
            <a:ext cx="61812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1900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4" name=""/>
          <p:cNvSpPr/>
          <p:nvPr/>
        </p:nvSpPr>
        <p:spPr>
          <a:xfrm>
            <a:off x="882540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"/>
          <p:cNvSpPr txBox="1"/>
          <p:nvPr/>
        </p:nvSpPr>
        <p:spPr>
          <a:xfrm>
            <a:off x="8515440" y="5625360"/>
            <a:ext cx="60588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</a:t>
            </a:r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9</a:t>
            </a:r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5</a:t>
            </a:r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6" name=""/>
          <p:cNvSpPr/>
          <p:nvPr/>
        </p:nvSpPr>
        <p:spPr>
          <a:xfrm>
            <a:off x="10023120" y="5526360"/>
            <a:ext cx="0" cy="116640"/>
          </a:xfrm>
          <a:prstGeom prst="line">
            <a:avLst/>
          </a:prstGeom>
          <a:ln w="1188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5760" rIns="95760" tIns="50760" bIns="50760" anchor="ctr" anchorCtr="1">
            <a:noAutofit/>
          </a:bodyPr>
          <a:p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7" name=""/>
          <p:cNvSpPr txBox="1"/>
          <p:nvPr/>
        </p:nvSpPr>
        <p:spPr>
          <a:xfrm>
            <a:off x="9688320" y="5625360"/>
            <a:ext cx="676080" cy="332640"/>
          </a:xfrm>
          <a:prstGeom prst="rect">
            <a:avLst/>
          </a:prstGeom>
          <a:noFill/>
          <a:ln w="0">
            <a:noFill/>
          </a:ln>
        </p:spPr>
        <p:txBody>
          <a:bodyPr wrap="none" lIns="0" rIns="0" tIns="0" bIns="0" anchor="t">
            <a:spAutoFit/>
          </a:bodyPr>
          <a:p>
            <a:r>
              <a: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2000</a:t>
            </a:r>
            <a:endParaRPr b="0" lang="en-US" sz="2210" strike="noStrike" u="none">
              <a:solidFill>
                <a:srgbClr val="000000"/>
              </a:solidFill>
              <a:effectLst/>
              <a:uFillTx/>
              <a:latin typeface="Rubik Light"/>
              <a:ea typeface="Rubik Light"/>
            </a:endParaRPr>
          </a:p>
        </p:txBody>
      </p:sp>
      <p:sp>
        <p:nvSpPr>
          <p:cNvPr id="168" name="TextBox 13"/>
          <p:cNvSpPr/>
          <p:nvPr/>
        </p:nvSpPr>
        <p:spPr>
          <a:xfrm>
            <a:off x="914400" y="365760"/>
            <a:ext cx="4476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Science articles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TextBox 14"/>
          <p:cNvSpPr/>
          <p:nvPr/>
        </p:nvSpPr>
        <p:spPr>
          <a:xfrm>
            <a:off x="914400" y="960120"/>
            <a:ext cx="40564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Scholarly articles published each year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TextBox 15"/>
          <p:cNvSpPr/>
          <p:nvPr/>
        </p:nvSpPr>
        <p:spPr>
          <a:xfrm>
            <a:off x="1582200" y="4114800"/>
            <a:ext cx="13939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1665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TextBox 16"/>
          <p:cNvSpPr/>
          <p:nvPr/>
        </p:nvSpPr>
        <p:spPr>
          <a:xfrm>
            <a:off x="8494560" y="825120"/>
            <a:ext cx="1792080" cy="191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2023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3.3</a:t>
            </a:r>
            <a:br>
              <a:rPr sz="4000"/>
            </a:b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million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TextBox 17"/>
          <p:cNvSpPr/>
          <p:nvPr/>
        </p:nvSpPr>
        <p:spPr>
          <a:xfrm>
            <a:off x="91440" y="6629400"/>
            <a:ext cx="295128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Multiple sources compiled by Gapminder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TextBox 18"/>
          <p:cNvSpPr/>
          <p:nvPr/>
        </p:nvSpPr>
        <p:spPr>
          <a:xfrm>
            <a:off x="10910160" y="6629400"/>
            <a:ext cx="1186560" cy="24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0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gapminder.org/67</a:t>
            </a:r>
            <a:endParaRPr b="0" lang="en-US" sz="1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4" name="Rounded Rectangle 4"/>
          <p:cNvSpPr/>
          <p:nvPr/>
        </p:nvSpPr>
        <p:spPr>
          <a:xfrm>
            <a:off x="3481200" y="3155040"/>
            <a:ext cx="5226480" cy="1474200"/>
          </a:xfrm>
          <a:prstGeom prst="roundRect">
            <a:avLst>
              <a:gd name="adj" fmla="val 16667"/>
            </a:avLst>
          </a:prstGeom>
          <a:solidFill>
            <a:srgbClr val="ffca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GB" sz="2400" strike="noStrike" u="none">
                <a:solidFill>
                  <a:schemeClr val="lt1"/>
                </a:solidFill>
                <a:effectLst/>
                <a:uFillTx/>
                <a:latin typeface="Rubik Light"/>
              </a:rPr>
              <a:t>More info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GB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g</a:t>
            </a:r>
            <a:r>
              <a:rPr b="0" lang="en-SE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apminder.org/67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Box 19"/>
          <p:cNvSpPr/>
          <p:nvPr/>
        </p:nvSpPr>
        <p:spPr>
          <a:xfrm>
            <a:off x="878400" y="2062080"/>
            <a:ext cx="10435320" cy="1614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These slides are part of Gapminder’s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free teaching materials for an updated fact-based worldview.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Available under Creative Common BY License.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Which means you can copy, edit and share them as you like,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as long as you mention: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6" name="TextBox 20"/>
          <p:cNvSpPr/>
          <p:nvPr/>
        </p:nvSpPr>
        <p:spPr>
          <a:xfrm>
            <a:off x="3247200" y="3936600"/>
            <a:ext cx="5697720" cy="578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32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gapminder.org/67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Shape 3"/>
          <p:cNvSpPr/>
          <p:nvPr/>
        </p:nvSpPr>
        <p:spPr>
          <a:xfrm>
            <a:off x="4680000" y="1582560"/>
            <a:ext cx="2831760" cy="35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ffca34"/>
                </a:solidFill>
                <a:effectLst/>
                <a:uFillTx/>
                <a:latin typeface="Rubik"/>
                <a:ea typeface="Trebuchet MS"/>
              </a:rPr>
              <a:t>FREE LICENSE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78" name="Shape 4" descr=""/>
          <p:cNvPicPr/>
          <p:nvPr/>
        </p:nvPicPr>
        <p:blipFill>
          <a:blip r:embed="rId1"/>
          <a:stretch/>
        </p:blipFill>
        <p:spPr>
          <a:xfrm>
            <a:off x="3389040" y="574560"/>
            <a:ext cx="5414040" cy="731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9" name="TextBox 21"/>
          <p:cNvSpPr/>
          <p:nvPr/>
        </p:nvSpPr>
        <p:spPr>
          <a:xfrm>
            <a:off x="1993320" y="4767480"/>
            <a:ext cx="8205120" cy="1005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 world keeps changing, please visit the link above to get an updated version of this slideshow and to use our free visualization tools and links to the data sources.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"/>
          <p:cNvGrpSpPr/>
          <p:nvPr/>
        </p:nvGrpSpPr>
        <p:grpSpPr>
          <a:xfrm>
            <a:off x="603720" y="1218600"/>
            <a:ext cx="10981800" cy="4955400"/>
            <a:chOff x="603720" y="1218600"/>
            <a:chExt cx="10981800" cy="4955400"/>
          </a:xfrm>
        </p:grpSpPr>
        <p:sp>
          <p:nvSpPr>
            <p:cNvPr id="181" name=""/>
            <p:cNvSpPr/>
            <p:nvPr/>
          </p:nvSpPr>
          <p:spPr>
            <a:xfrm>
              <a:off x="960480" y="1254600"/>
              <a:ext cx="10625040" cy="4409280"/>
            </a:xfrm>
            <a:custGeom>
              <a:avLst/>
              <a:gdLst/>
              <a:ahLst/>
              <a:rect l="0" t="0" r="r" b="b"/>
              <a:pathLst>
                <a:path w="29514" h="12248">
                  <a:moveTo>
                    <a:pt x="0" y="12248"/>
                  </a:moveTo>
                  <a:lnTo>
                    <a:pt x="0" y="12248"/>
                  </a:lnTo>
                  <a:lnTo>
                    <a:pt x="1189" y="12248"/>
                  </a:lnTo>
                  <a:lnTo>
                    <a:pt x="6030" y="12247"/>
                  </a:lnTo>
                  <a:lnTo>
                    <a:pt x="7934" y="12246"/>
                  </a:lnTo>
                  <a:lnTo>
                    <a:pt x="9917" y="12243"/>
                  </a:lnTo>
                  <a:lnTo>
                    <a:pt x="11901" y="12238"/>
                  </a:lnTo>
                  <a:lnTo>
                    <a:pt x="13884" y="12225"/>
                  </a:lnTo>
                  <a:lnTo>
                    <a:pt x="15867" y="12199"/>
                  </a:lnTo>
                  <a:lnTo>
                    <a:pt x="17851" y="12146"/>
                  </a:lnTo>
                  <a:lnTo>
                    <a:pt x="19835" y="12032"/>
                  </a:lnTo>
                  <a:lnTo>
                    <a:pt x="20628" y="11958"/>
                  </a:lnTo>
                  <a:lnTo>
                    <a:pt x="21422" y="11859"/>
                  </a:lnTo>
                  <a:lnTo>
                    <a:pt x="22216" y="11724"/>
                  </a:lnTo>
                  <a:lnTo>
                    <a:pt x="23008" y="11543"/>
                  </a:lnTo>
                  <a:lnTo>
                    <a:pt x="23802" y="11301"/>
                  </a:lnTo>
                  <a:lnTo>
                    <a:pt x="24595" y="10975"/>
                  </a:lnTo>
                  <a:lnTo>
                    <a:pt x="25389" y="10536"/>
                  </a:lnTo>
                  <a:lnTo>
                    <a:pt x="26182" y="9948"/>
                  </a:lnTo>
                  <a:lnTo>
                    <a:pt x="26976" y="9158"/>
                  </a:lnTo>
                  <a:lnTo>
                    <a:pt x="27055" y="9064"/>
                  </a:lnTo>
                  <a:lnTo>
                    <a:pt x="27134" y="8969"/>
                  </a:lnTo>
                  <a:lnTo>
                    <a:pt x="27213" y="8871"/>
                  </a:lnTo>
                  <a:lnTo>
                    <a:pt x="27293" y="8769"/>
                  </a:lnTo>
                  <a:lnTo>
                    <a:pt x="27372" y="8665"/>
                  </a:lnTo>
                  <a:lnTo>
                    <a:pt x="27452" y="8635"/>
                  </a:lnTo>
                  <a:lnTo>
                    <a:pt x="27531" y="8524"/>
                  </a:lnTo>
                  <a:lnTo>
                    <a:pt x="27610" y="8504"/>
                  </a:lnTo>
                  <a:lnTo>
                    <a:pt x="27690" y="8503"/>
                  </a:lnTo>
                  <a:lnTo>
                    <a:pt x="27769" y="8319"/>
                  </a:lnTo>
                  <a:lnTo>
                    <a:pt x="27849" y="8177"/>
                  </a:lnTo>
                  <a:lnTo>
                    <a:pt x="27927" y="8000"/>
                  </a:lnTo>
                  <a:lnTo>
                    <a:pt x="28007" y="7745"/>
                  </a:lnTo>
                  <a:lnTo>
                    <a:pt x="28086" y="7332"/>
                  </a:lnTo>
                  <a:lnTo>
                    <a:pt x="28166" y="6738"/>
                  </a:lnTo>
                  <a:lnTo>
                    <a:pt x="28246" y="6404"/>
                  </a:lnTo>
                  <a:lnTo>
                    <a:pt x="28324" y="6156"/>
                  </a:lnTo>
                  <a:lnTo>
                    <a:pt x="28404" y="5808"/>
                  </a:lnTo>
                  <a:lnTo>
                    <a:pt x="28483" y="5434"/>
                  </a:lnTo>
                  <a:lnTo>
                    <a:pt x="28563" y="5121"/>
                  </a:lnTo>
                  <a:lnTo>
                    <a:pt x="28641" y="4768"/>
                  </a:lnTo>
                  <a:lnTo>
                    <a:pt x="28721" y="4546"/>
                  </a:lnTo>
                  <a:lnTo>
                    <a:pt x="28800" y="4305"/>
                  </a:lnTo>
                  <a:lnTo>
                    <a:pt x="28880" y="4011"/>
                  </a:lnTo>
                  <a:lnTo>
                    <a:pt x="28960" y="3798"/>
                  </a:lnTo>
                  <a:lnTo>
                    <a:pt x="29038" y="3494"/>
                  </a:lnTo>
                  <a:lnTo>
                    <a:pt x="29118" y="3197"/>
                  </a:lnTo>
                  <a:lnTo>
                    <a:pt x="29197" y="2664"/>
                  </a:lnTo>
                  <a:lnTo>
                    <a:pt x="29277" y="1947"/>
                  </a:lnTo>
                  <a:lnTo>
                    <a:pt x="29355" y="1427"/>
                  </a:lnTo>
                  <a:lnTo>
                    <a:pt x="29435" y="386"/>
                  </a:lnTo>
                  <a:lnTo>
                    <a:pt x="29514" y="0"/>
                  </a:lnTo>
                  <a:lnTo>
                    <a:pt x="29514" y="12248"/>
                  </a:lnTo>
                  <a:lnTo>
                    <a:pt x="0" y="12248"/>
                  </a:lnTo>
                  <a:close/>
                </a:path>
              </a:pathLst>
            </a:custGeom>
            <a:solidFill>
              <a:srgbClr val="c5e0b4">
                <a:alpha val="80000"/>
              </a:srgbClr>
            </a:solidFill>
            <a:ln w="0">
              <a:noFill/>
            </a:ln>
          </p:spPr>
          <p:txBody>
            <a:bodyPr lIns="90000" rIns="90000" tIns="45000" bIns="4500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2" name=""/>
            <p:cNvSpPr/>
            <p:nvPr/>
          </p:nvSpPr>
          <p:spPr>
            <a:xfrm>
              <a:off x="960480" y="5663880"/>
              <a:ext cx="10625040" cy="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-50760" bIns="-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3" name=""/>
            <p:cNvSpPr/>
            <p:nvPr/>
          </p:nvSpPr>
          <p:spPr>
            <a:xfrm>
              <a:off x="960480" y="1218600"/>
              <a:ext cx="10625040" cy="4409280"/>
            </a:xfrm>
            <a:custGeom>
              <a:avLst/>
              <a:gdLst/>
              <a:ahLst/>
              <a:rect l="0" t="0" r="r" b="b"/>
              <a:pathLst>
                <a:path fill="none" w="29514" h="12248">
                  <a:moveTo>
                    <a:pt x="0" y="12248"/>
                  </a:moveTo>
                  <a:lnTo>
                    <a:pt x="1189" y="12248"/>
                  </a:lnTo>
                  <a:lnTo>
                    <a:pt x="6030" y="12247"/>
                  </a:lnTo>
                  <a:lnTo>
                    <a:pt x="7934" y="12246"/>
                  </a:lnTo>
                  <a:lnTo>
                    <a:pt x="9917" y="12243"/>
                  </a:lnTo>
                  <a:lnTo>
                    <a:pt x="11901" y="12238"/>
                  </a:lnTo>
                  <a:lnTo>
                    <a:pt x="13884" y="12225"/>
                  </a:lnTo>
                  <a:lnTo>
                    <a:pt x="15867" y="12199"/>
                  </a:lnTo>
                  <a:lnTo>
                    <a:pt x="17851" y="12146"/>
                  </a:lnTo>
                  <a:lnTo>
                    <a:pt x="19835" y="12032"/>
                  </a:lnTo>
                  <a:lnTo>
                    <a:pt x="20628" y="11958"/>
                  </a:lnTo>
                  <a:lnTo>
                    <a:pt x="21422" y="11859"/>
                  </a:lnTo>
                  <a:lnTo>
                    <a:pt x="22216" y="11724"/>
                  </a:lnTo>
                  <a:lnTo>
                    <a:pt x="23008" y="11543"/>
                  </a:lnTo>
                  <a:lnTo>
                    <a:pt x="23802" y="11301"/>
                  </a:lnTo>
                  <a:lnTo>
                    <a:pt x="24595" y="10975"/>
                  </a:lnTo>
                  <a:lnTo>
                    <a:pt x="25389" y="10536"/>
                  </a:lnTo>
                  <a:lnTo>
                    <a:pt x="26182" y="9948"/>
                  </a:lnTo>
                  <a:lnTo>
                    <a:pt x="26976" y="9158"/>
                  </a:lnTo>
                  <a:lnTo>
                    <a:pt x="27055" y="9064"/>
                  </a:lnTo>
                  <a:lnTo>
                    <a:pt x="27134" y="8969"/>
                  </a:lnTo>
                  <a:lnTo>
                    <a:pt x="27213" y="8871"/>
                  </a:lnTo>
                  <a:lnTo>
                    <a:pt x="27293" y="8769"/>
                  </a:lnTo>
                  <a:lnTo>
                    <a:pt x="27372" y="8665"/>
                  </a:lnTo>
                  <a:lnTo>
                    <a:pt x="27452" y="8635"/>
                  </a:lnTo>
                  <a:lnTo>
                    <a:pt x="27531" y="8524"/>
                  </a:lnTo>
                  <a:lnTo>
                    <a:pt x="27610" y="8504"/>
                  </a:lnTo>
                  <a:lnTo>
                    <a:pt x="27690" y="8503"/>
                  </a:lnTo>
                  <a:lnTo>
                    <a:pt x="27769" y="8319"/>
                  </a:lnTo>
                  <a:lnTo>
                    <a:pt x="27849" y="8177"/>
                  </a:lnTo>
                  <a:lnTo>
                    <a:pt x="27927" y="8000"/>
                  </a:lnTo>
                  <a:lnTo>
                    <a:pt x="28007" y="7745"/>
                  </a:lnTo>
                  <a:lnTo>
                    <a:pt x="28086" y="7332"/>
                  </a:lnTo>
                  <a:lnTo>
                    <a:pt x="28166" y="6738"/>
                  </a:lnTo>
                  <a:lnTo>
                    <a:pt x="28246" y="6404"/>
                  </a:lnTo>
                  <a:lnTo>
                    <a:pt x="28324" y="6156"/>
                  </a:lnTo>
                  <a:lnTo>
                    <a:pt x="28404" y="5808"/>
                  </a:lnTo>
                  <a:lnTo>
                    <a:pt x="28483" y="5434"/>
                  </a:lnTo>
                  <a:lnTo>
                    <a:pt x="28563" y="5121"/>
                  </a:lnTo>
                  <a:lnTo>
                    <a:pt x="28641" y="4768"/>
                  </a:lnTo>
                  <a:lnTo>
                    <a:pt x="28721" y="4546"/>
                  </a:lnTo>
                  <a:lnTo>
                    <a:pt x="28800" y="4305"/>
                  </a:lnTo>
                  <a:lnTo>
                    <a:pt x="28880" y="4011"/>
                  </a:lnTo>
                  <a:lnTo>
                    <a:pt x="28960" y="3798"/>
                  </a:lnTo>
                  <a:lnTo>
                    <a:pt x="29038" y="3494"/>
                  </a:lnTo>
                  <a:lnTo>
                    <a:pt x="29118" y="3197"/>
                  </a:lnTo>
                  <a:lnTo>
                    <a:pt x="29197" y="2664"/>
                  </a:lnTo>
                  <a:lnTo>
                    <a:pt x="29277" y="1947"/>
                  </a:lnTo>
                  <a:lnTo>
                    <a:pt x="29355" y="1427"/>
                  </a:lnTo>
                  <a:lnTo>
                    <a:pt x="29435" y="386"/>
                  </a:lnTo>
                  <a:lnTo>
                    <a:pt x="29514" y="0"/>
                  </a:lnTo>
                </a:path>
              </a:pathLst>
            </a:custGeom>
            <a:ln w="93960">
              <a:solidFill>
                <a:srgbClr val="05b050"/>
              </a:solidFill>
              <a:miter/>
              <a:headEnd len="med" type="oval" w="med"/>
              <a:tailEnd len="med" type="triangle" w="med"/>
            </a:ln>
          </p:spPr>
          <p:txBody>
            <a:bodyPr lIns="136800" rIns="136800" tIns="91800" bIns="9180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4" name=""/>
            <p:cNvSpPr/>
            <p:nvPr/>
          </p:nvSpPr>
          <p:spPr>
            <a:xfrm>
              <a:off x="960480" y="5663880"/>
              <a:ext cx="0" cy="1378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5" name=""/>
            <p:cNvSpPr txBox="1"/>
            <p:nvPr/>
          </p:nvSpPr>
          <p:spPr>
            <a:xfrm>
              <a:off x="603720" y="5781960"/>
              <a:ext cx="713520" cy="3920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1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1650</a:t>
              </a:r>
              <a:endPara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86" name=""/>
            <p:cNvSpPr/>
            <p:nvPr/>
          </p:nvSpPr>
          <p:spPr>
            <a:xfrm>
              <a:off x="2388240" y="5663880"/>
              <a:ext cx="0" cy="1378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7" name=""/>
            <p:cNvSpPr txBox="1"/>
            <p:nvPr/>
          </p:nvSpPr>
          <p:spPr>
            <a:xfrm>
              <a:off x="2042280" y="5781960"/>
              <a:ext cx="700560" cy="3920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1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1700</a:t>
              </a:r>
              <a:endPara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88" name=""/>
            <p:cNvSpPr/>
            <p:nvPr/>
          </p:nvSpPr>
          <p:spPr>
            <a:xfrm>
              <a:off x="3816720" y="5663880"/>
              <a:ext cx="0" cy="1378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89" name=""/>
            <p:cNvSpPr txBox="1"/>
            <p:nvPr/>
          </p:nvSpPr>
          <p:spPr>
            <a:xfrm>
              <a:off x="3461040" y="5781960"/>
              <a:ext cx="714240" cy="3920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1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1750</a:t>
              </a:r>
              <a:endPara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90" name=""/>
            <p:cNvSpPr/>
            <p:nvPr/>
          </p:nvSpPr>
          <p:spPr>
            <a:xfrm>
              <a:off x="5244840" y="5663880"/>
              <a:ext cx="0" cy="1378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1" name=""/>
            <p:cNvSpPr txBox="1"/>
            <p:nvPr/>
          </p:nvSpPr>
          <p:spPr>
            <a:xfrm>
              <a:off x="4870440" y="5781960"/>
              <a:ext cx="743040" cy="3920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1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1800</a:t>
              </a:r>
              <a:endPara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92" name=""/>
            <p:cNvSpPr/>
            <p:nvPr/>
          </p:nvSpPr>
          <p:spPr>
            <a:xfrm>
              <a:off x="6672600" y="5663880"/>
              <a:ext cx="0" cy="1378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3" name=""/>
            <p:cNvSpPr txBox="1"/>
            <p:nvPr/>
          </p:nvSpPr>
          <p:spPr>
            <a:xfrm>
              <a:off x="6294600" y="5781960"/>
              <a:ext cx="750960" cy="3920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1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1850</a:t>
              </a:r>
              <a:endPara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94" name=""/>
            <p:cNvSpPr/>
            <p:nvPr/>
          </p:nvSpPr>
          <p:spPr>
            <a:xfrm>
              <a:off x="8101080" y="5663880"/>
              <a:ext cx="0" cy="1378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5" name=""/>
            <p:cNvSpPr txBox="1"/>
            <p:nvPr/>
          </p:nvSpPr>
          <p:spPr>
            <a:xfrm>
              <a:off x="7727400" y="5781960"/>
              <a:ext cx="757440" cy="3920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1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1900</a:t>
              </a:r>
              <a:endPara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96" name=""/>
            <p:cNvSpPr/>
            <p:nvPr/>
          </p:nvSpPr>
          <p:spPr>
            <a:xfrm>
              <a:off x="9529200" y="5663880"/>
              <a:ext cx="0" cy="1378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7" name=""/>
            <p:cNvSpPr txBox="1"/>
            <p:nvPr/>
          </p:nvSpPr>
          <p:spPr>
            <a:xfrm>
              <a:off x="9167400" y="5781960"/>
              <a:ext cx="710280" cy="3920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1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1950</a:t>
              </a:r>
              <a:endPara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  <p:sp>
          <p:nvSpPr>
            <p:cNvPr id="198" name=""/>
            <p:cNvSpPr/>
            <p:nvPr/>
          </p:nvSpPr>
          <p:spPr>
            <a:xfrm>
              <a:off x="10957320" y="5663880"/>
              <a:ext cx="0" cy="137880"/>
            </a:xfrm>
            <a:prstGeom prst="line">
              <a:avLst/>
            </a:prstGeom>
            <a:ln w="11880">
              <a:solidFill>
                <a:srgbClr val="000000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5760" rIns="95760" tIns="50760" bIns="50760" anchor="ctr" anchorCtr="1">
              <a:noAutofit/>
            </a:bodyPr>
            <a:p>
              <a:endPara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sp>
          <p:nvSpPr>
            <p:cNvPr id="199" name=""/>
            <p:cNvSpPr txBox="1"/>
            <p:nvPr/>
          </p:nvSpPr>
          <p:spPr>
            <a:xfrm>
              <a:off x="10549440" y="5781960"/>
              <a:ext cx="815400" cy="392040"/>
            </a:xfrm>
            <a:prstGeom prst="rect">
              <a:avLst/>
            </a:prstGeom>
            <a:noFill/>
            <a:ln w="0">
              <a:noFill/>
            </a:ln>
          </p:spPr>
          <p:txBody>
            <a:bodyPr wrap="none" lIns="0" rIns="0" tIns="0" bIns="0" anchor="t">
              <a:spAutoFit/>
            </a:bodyPr>
            <a:p>
              <a:r>
                <a:rPr b="0" lang="en-US" sz="2210" strike="noStrike" u="none">
                  <a:solidFill>
                    <a:srgbClr val="000000"/>
                  </a:solidFill>
                  <a:effectLst/>
                  <a:uFillTx/>
                  <a:latin typeface="Rubik Light"/>
                </a:rPr>
                <a:t>2000</a:t>
              </a:r>
              <a:endParaRPr b="0" lang="en-US" sz="2210" strike="noStrike" u="none">
                <a:solidFill>
                  <a:srgbClr val="000000"/>
                </a:solidFill>
                <a:effectLst/>
                <a:uFillTx/>
                <a:latin typeface="Rubik Light"/>
                <a:ea typeface="Rubik Light"/>
              </a:endParaRPr>
            </a:p>
          </p:txBody>
        </p:sp>
      </p:grpSp>
      <p:sp>
        <p:nvSpPr>
          <p:cNvPr id="200" name="TextBox 22"/>
          <p:cNvSpPr/>
          <p:nvPr/>
        </p:nvSpPr>
        <p:spPr>
          <a:xfrm>
            <a:off x="662400" y="365760"/>
            <a:ext cx="4476240" cy="75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400" strike="noStrike" u="none">
                <a:solidFill>
                  <a:srgbClr val="05b050"/>
                </a:solidFill>
                <a:effectLst/>
                <a:uFillTx/>
                <a:latin typeface="Rubik Medium"/>
              </a:rPr>
              <a:t>Science articles</a:t>
            </a:r>
            <a:endParaRPr b="0" lang="en-US" sz="4400" strike="noStrike" u="none">
              <a:solidFill>
                <a:srgbClr val="05b050"/>
              </a:solidFill>
              <a:effectLst/>
              <a:uFillTx/>
              <a:latin typeface="Arial"/>
            </a:endParaRPr>
          </a:p>
        </p:txBody>
      </p:sp>
      <p:sp>
        <p:nvSpPr>
          <p:cNvPr id="201" name="TextBox 23"/>
          <p:cNvSpPr/>
          <p:nvPr/>
        </p:nvSpPr>
        <p:spPr>
          <a:xfrm>
            <a:off x="662400" y="960120"/>
            <a:ext cx="40564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Scholarly articles published each year</a:t>
            </a:r>
            <a:endParaRPr b="0" lang="en-US" sz="1800" strike="noStrike" u="none">
              <a:solidFill>
                <a:srgbClr val="05b050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Box 24"/>
          <p:cNvSpPr/>
          <p:nvPr/>
        </p:nvSpPr>
        <p:spPr>
          <a:xfrm>
            <a:off x="1582200" y="4114800"/>
            <a:ext cx="1393920" cy="130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1665 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TextBox 25"/>
          <p:cNvSpPr/>
          <p:nvPr/>
        </p:nvSpPr>
        <p:spPr>
          <a:xfrm>
            <a:off x="9601200" y="685800"/>
            <a:ext cx="1792080" cy="191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2023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r" defTabSz="457200">
              <a:lnSpc>
                <a:spcPct val="100000"/>
              </a:lnSpc>
            </a:pP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 3.3</a:t>
            </a:r>
            <a:br>
              <a:rPr sz="4000"/>
            </a:br>
            <a:r>
              <a:rPr b="0" lang="en-US" sz="4000" strike="noStrike" u="none">
                <a:solidFill>
                  <a:srgbClr val="000000"/>
                </a:solidFill>
                <a:effectLst/>
                <a:uFillTx/>
                <a:latin typeface="Rubik Medium"/>
              </a:rPr>
              <a:t>million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TextBox 26"/>
          <p:cNvSpPr/>
          <p:nvPr/>
        </p:nvSpPr>
        <p:spPr>
          <a:xfrm>
            <a:off x="91440" y="6485400"/>
            <a:ext cx="51876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Source: Multiple sources compiled by Gapminder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TextBox 27"/>
          <p:cNvSpPr/>
          <p:nvPr/>
        </p:nvSpPr>
        <p:spPr>
          <a:xfrm>
            <a:off x="10098000" y="6485400"/>
            <a:ext cx="1998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b="0" lang="en-US" sz="1800" strike="noStrike" u="none">
                <a:solidFill>
                  <a:srgbClr val="808080"/>
                </a:solidFill>
                <a:effectLst/>
                <a:uFillTx/>
                <a:latin typeface="Rubik Light"/>
              </a:rPr>
              <a:t>gapminder.org/67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6" name="TextBox 113"/>
          <p:cNvSpPr/>
          <p:nvPr/>
        </p:nvSpPr>
        <p:spPr>
          <a:xfrm>
            <a:off x="551880" y="1343520"/>
            <a:ext cx="5879520" cy="173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sv-SE" sz="54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Much more research!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TextBox 114"/>
          <p:cNvSpPr/>
          <p:nvPr/>
        </p:nvSpPr>
        <p:spPr>
          <a:xfrm>
            <a:off x="3257640" y="3283200"/>
            <a:ext cx="5340960" cy="1919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4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A hundred years ago, it must have been impossible to imagine this amount of research.</a:t>
            </a:r>
            <a:r>
              <a:rPr b="0" lang="en-SE" sz="24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 Today, m</a:t>
            </a:r>
            <a:r>
              <a:rPr b="0" lang="en-GB" sz="24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illions of new peer reviewed articles are published every year. 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Application>LibreOffice/25.2.0.3$Linux_X86_64 LibreOffice_project/e1cf4a87eb02d755bce1a01209907ea5ddc8f069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en-US</dc:language>
  <cp:lastModifiedBy/>
  <dcterms:modified xsi:type="dcterms:W3CDTF">2026-03-05T07:55:50Z</dcterms:modified>
  <cp:revision>8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