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2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19.xml.rels" ContentType="application/vnd.openxmlformats-package.relationships+xml"/>
  <Override PartName="/ppt/slideMasters/slideMaster14.xml" ContentType="application/vnd.openxmlformats-officedocument.presentationml.slideMaster+xml"/>
  <Override PartName="/ppt/presProps.xml" ContentType="application/vnd.openxmlformats-officedocument.presentationml.presProps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13.xml" ContentType="application/vnd.openxmlformats-officedocument.theme+xml"/>
  <Override PartName="/ppt/theme/theme3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11.xml" ContentType="application/vnd.openxmlformats-officedocument.theme+xml"/>
  <Override PartName="/ppt/theme/theme1.xml" ContentType="application/vnd.openxmlformats-officedocument.theme+xml"/>
  <Override PartName="/ppt/theme/theme26.xml" ContentType="application/vnd.openxmlformats-officedocument.theme+xml"/>
  <Override PartName="/ppt/theme/theme14.xml" ContentType="application/vnd.openxmlformats-officedocument.theme+xml"/>
  <Override PartName="/ppt/theme/theme25.xml" ContentType="application/vnd.openxmlformats-officedocument.theme+xml"/>
  <Override PartName="/ppt/theme/theme24.xml" ContentType="application/vnd.openxmlformats-officedocument.theme+xml"/>
  <Override PartName="/ppt/theme/theme23.xml" ContentType="application/vnd.openxmlformats-officedocument.theme+xml"/>
  <Override PartName="/ppt/theme/theme22.xml" ContentType="application/vnd.openxmlformats-officedocument.theme+xml"/>
  <Override PartName="/ppt/theme/theme21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theme/theme18.xml" ContentType="application/vnd.openxmlformats-officedocument.theme+xml"/>
  <Override PartName="/ppt/theme/theme17.xml" ContentType="application/vnd.openxmlformats-officedocument.theme+xml"/>
  <Override PartName="/ppt/theme/theme16.xml" ContentType="application/vnd.openxmlformats-officedocument.theme+xml"/>
  <Override PartName="/ppt/theme/theme15.xml" ContentType="application/vnd.openxmlformats-officedocument.theme+xml"/>
  <Override PartName="/ppt/slideLayouts/slideLayout22.xml" ContentType="application/vnd.openxmlformats-officedocument.presentationml.slideLayout+xml"/>
  <Override PartName="/ppt/slideLayouts/_rels/slideLayout20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0.xml" ContentType="application/vnd.openxmlformats-officedocument.presentationml.slideLayout+xml"/>
  <Override PartName="/ppt/_rels/presentation.xml.rels" ContentType="application/vnd.openxmlformats-package.relationships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media/image1.png" ContentType="image/png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Slides/_rels/notesSlide5.xml.rels" ContentType="application/vnd.openxmlformats-package.relationships+xml"/>
  <Override PartName="/ppt/notesSlides/_rels/notesSlide3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0" r:id="rId18"/>
    <p:sldMasterId id="2147483682" r:id="rId19"/>
    <p:sldMasterId id="2147483691" r:id="rId20"/>
    <p:sldMasterId id="2147483693" r:id="rId21"/>
    <p:sldMasterId id="2147483695" r:id="rId22"/>
    <p:sldMasterId id="2147483697" r:id="rId23"/>
    <p:sldMasterId id="2147483699" r:id="rId24"/>
    <p:sldMasterId id="2147483701" r:id="rId25"/>
    <p:sldMasterId id="2147483703" r:id="rId26"/>
  </p:sldMasterIdLst>
  <p:notesMasterIdLst>
    <p:notesMasterId r:id="rId27"/>
  </p:notesMasterIdLst>
  <p:sldIdLst>
    <p:sldId id="256" r:id="rId28"/>
    <p:sldId id="257" r:id="rId29"/>
    <p:sldId id="258" r:id="rId30"/>
    <p:sldId id="259" r:id="rId31"/>
    <p:sldId id="260" r:id="rId32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notesMaster" Target="notesMasters/notesMaster1.xml"/><Relationship Id="rId28" Type="http://schemas.openxmlformats.org/officeDocument/2006/relationships/slide" Target="slides/slide1.xml"/><Relationship Id="rId29" Type="http://schemas.openxmlformats.org/officeDocument/2006/relationships/slide" Target="slides/slide2.xml"/><Relationship Id="rId30" Type="http://schemas.openxmlformats.org/officeDocument/2006/relationships/slide" Target="slides/slide3.xml"/><Relationship Id="rId31" Type="http://schemas.openxmlformats.org/officeDocument/2006/relationships/slide" Target="slides/slide4.xml"/><Relationship Id="rId32" Type="http://schemas.openxmlformats.org/officeDocument/2006/relationships/slide" Target="slides/slide5.xml"/><Relationship Id="rId33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6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sldImg"/>
          </p:nvPr>
        </p:nvSpPr>
        <p:spPr>
          <a:xfrm>
            <a:off x="0" y="76428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US" sz="44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US" sz="20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&lt;header&gt;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dt" idx="76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2" name="PlaceHolder 5"/>
          <p:cNvSpPr>
            <a:spLocks noGrp="1"/>
          </p:cNvSpPr>
          <p:nvPr>
            <p:ph type="ftr" idx="77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33" name="PlaceHolder 6"/>
          <p:cNvSpPr>
            <a:spLocks noGrp="1"/>
          </p:cNvSpPr>
          <p:nvPr>
            <p:ph type="sldNum" idx="78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9405752D-654F-4A8F-B72A-B733DAA692EE}" type="slidenum"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7" name="PlaceHolder 3"/>
          <p:cNvSpPr>
            <a:spLocks noGrp="1"/>
          </p:cNvSpPr>
          <p:nvPr>
            <p:ph type="sldNum" idx="79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 anchorCtr="1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A1B2508-198F-425B-94B7-618E19F75045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 type="sldNum" idx="80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 anchorCtr="1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B96E96C-B2C7-47C5-AA8A-029708D01790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 type="sldNum" idx="81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 anchorCtr="1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3AA4F5DE-B2C2-4F10-AE38-AD307660550D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>
              <a:buNone/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46" name="PlaceHolder 3"/>
          <p:cNvSpPr>
            <a:spLocks noGrp="1"/>
          </p:cNvSpPr>
          <p:nvPr>
            <p:ph type="sldNum" idx="82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 anchorCtr="1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6A092D64-09CB-417A-8B5A-5E3945753C07}" type="slidenum">
              <a:rPr b="0" lang="en-SE" sz="12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9936215-89F4-460E-AA42-5F0096EAEF4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12611D8B-58E6-405D-8875-ECD6BA06A1E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3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2"/>
          </p:nvPr>
        </p:nvSpPr>
        <p:spPr/>
        <p:txBody>
          <a:bodyPr/>
          <a:p>
            <a:fld id="{0965658A-CE1D-49CC-B68E-528FB3B2D8C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3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3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5"/>
          </p:nvPr>
        </p:nvSpPr>
        <p:spPr/>
        <p:txBody>
          <a:bodyPr/>
          <a:p>
            <a:fld id="{A2D115E5-243D-42DC-9E8D-C7A912615AC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3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3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8"/>
          </p:nvPr>
        </p:nvSpPr>
        <p:spPr/>
        <p:txBody>
          <a:bodyPr/>
          <a:p>
            <a:fld id="{2DC3B209-CDEA-48D4-B118-DA84539618C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Defaul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1"/>
          </p:nvPr>
        </p:nvSpPr>
        <p:spPr/>
        <p:txBody>
          <a:bodyPr/>
          <a:p>
            <a:fld id="{2FAF9ECB-7DE9-4FE9-AA5E-8098579E444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Defaul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44"/>
          </p:nvPr>
        </p:nvSpPr>
        <p:spPr/>
        <p:txBody>
          <a:bodyPr/>
          <a:p>
            <a:fld id="{6DBCE99C-14CB-4C8A-B0CE-5D9C7593FAD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47"/>
          </p:nvPr>
        </p:nvSpPr>
        <p:spPr/>
        <p:txBody>
          <a:bodyPr/>
          <a:p>
            <a:fld id="{C7DEA971-D68F-417E-B9BD-6EA7DC2E87E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0"/>
          </p:nvPr>
        </p:nvSpPr>
        <p:spPr/>
        <p:txBody>
          <a:bodyPr/>
          <a:p>
            <a:fld id="{2D80202C-8A12-4C02-8BAF-91D8DF6617B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27AD7276-4A16-4340-866D-61DADB7C366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19F4CFFA-979A-4078-8670-4438C7899A5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6CE850CD-4381-432A-B542-F604EC729C66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4AF1C53D-3005-40C0-BE3E-F1E4354C488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617A6535-3F5E-450A-970B-C3E1DD89CDA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89F84651-EF90-4470-BAB4-1BED9695FC1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F52AFB5C-C094-4F1F-9C16-2162FBB6177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E8392C98-E762-4C72-947E-4AFEE2945C4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3"/>
          </p:nvPr>
        </p:nvSpPr>
        <p:spPr/>
        <p:txBody>
          <a:bodyPr/>
          <a:p>
            <a:fld id="{2597B2F1-4E59-4195-9661-5230E089527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6"/>
          </p:nvPr>
        </p:nvSpPr>
        <p:spPr/>
        <p:txBody>
          <a:bodyPr/>
          <a:p>
            <a:fld id="{D13271EA-66EF-453A-91B2-C68EC6685B8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9"/>
          </p:nvPr>
        </p:nvSpPr>
        <p:spPr/>
        <p:txBody>
          <a:bodyPr/>
          <a:p>
            <a:fld id="{AA7AD82F-9818-495B-9755-12E5BF6D2B2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60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2"/>
          </p:nvPr>
        </p:nvSpPr>
        <p:spPr/>
        <p:txBody>
          <a:bodyPr/>
          <a:p>
            <a:fld id="{59603E36-165E-4D7F-90C6-3E992F0708D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3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6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5"/>
          </p:nvPr>
        </p:nvSpPr>
        <p:spPr/>
        <p:txBody>
          <a:bodyPr/>
          <a:p>
            <a:fld id="{E5DBFE69-9EBE-49E8-962E-B01F248D3B3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66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51FCA3A-564E-4DC3-8B81-D952840D75B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6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8"/>
          </p:nvPr>
        </p:nvSpPr>
        <p:spPr/>
        <p:txBody>
          <a:bodyPr/>
          <a:p>
            <a:fld id="{94F0125C-31A2-46A6-BA09-C5195A06C6D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9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1"/>
          </p:nvPr>
        </p:nvSpPr>
        <p:spPr/>
        <p:txBody>
          <a:bodyPr/>
          <a:p>
            <a:fld id="{BA02CE61-9AC7-47F5-9797-7370DA1C590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74"/>
          </p:nvPr>
        </p:nvSpPr>
        <p:spPr/>
        <p:txBody>
          <a:bodyPr/>
          <a:p>
            <a:fld id="{D0E9375E-029A-4EE6-A80E-8A8CC4FDA74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F6D8E157-CBCD-448C-A866-5D305112F21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F132A636-8F45-4B95-A280-4AF09B8780C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4933F4F1-2C7A-4DE8-A49D-56A3DD9DF63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838080" y="714240"/>
            <a:ext cx="10514520" cy="6253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buNone/>
            </a:pPr>
            <a:endParaRPr b="0" lang="en-US" sz="4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733AF3D9-544B-4886-8A3B-FCB13A533F6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EC602270-0E67-4FFD-ABD5-37E789CF037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0FF919BD-15CA-4AA2-938E-371314502A0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slideLayout" Target="../slideLayouts/slideLayout16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slideLayout" Target="../slideLayouts/slideLayout17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5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slideLayout" Target="../slideLayouts/slideLayout26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slideLayout" Target="../slideLayouts/slideLayout27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slideLayout" Target="../slideLayouts/slideLayout28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slideLayout" Target="../slideLayouts/slideLayout29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slideLayout" Target="../slideLayouts/slideLayout30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slideLayout" Target="../slideLayouts/slideLayout31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slideLayout" Target="../slideLayouts/slideLayout3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to edit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the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title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text </a:t>
            </a: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FDCD665-CF92-4087-AB46-379F66B17AC9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 idx="28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 idx="29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C8F39DC-37E1-4D95-B6C5-1206C160CDC2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dt" idx="30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ftr" idx="31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sldNum" idx="32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860156C-91A1-4AF0-AF81-4AD6EF79D7F2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 type="dt" idx="33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2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ftr" idx="34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7" name="PlaceHolder 5"/>
          <p:cNvSpPr>
            <a:spLocks noGrp="1"/>
          </p:cNvSpPr>
          <p:nvPr>
            <p:ph type="sldNum" idx="35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4601F13B-EC30-4F5D-BC10-58BEF30FFFAE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58" name="PlaceHolder 6"/>
          <p:cNvSpPr>
            <a:spLocks noGrp="1"/>
          </p:cNvSpPr>
          <p:nvPr>
            <p:ph type="dt" idx="36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2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ftr" idx="37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sldNum" idx="38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DF92AAA5-A18D-4E59-A94E-0DD1622996AE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dt" idx="39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ftr" idx="40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sldNum" idx="41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A78123E-7E28-41A6-BFFA-515E7C8BA354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dt" idx="42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ftr" idx="43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sldNum" idx="44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6A823E3B-0D43-4CAA-910B-B0BC8A2C4387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dt" idx="45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2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ftr" idx="46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sldNum" idx="47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58489B5-C9C8-494D-AD0C-02BF27778CF8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dt" idx="48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ftr" idx="49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sldNum" idx="50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EDC7948A-F5B9-4406-9199-FFCB7BFD828C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dt" idx="51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2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ftr" idx="52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sldNum" idx="53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D54DF60-1F34-44E6-AA58-9261F5C0B1DF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dt" idx="54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ftr" idx="55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sldNum" idx="56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61F958C-65B9-44CA-A49E-886EA2078550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dt" idx="57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A8F238C-6600-4D9B-AF7E-66143A5193F8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ftr" idx="58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6" name="PlaceHolder 5"/>
          <p:cNvSpPr>
            <a:spLocks noGrp="1"/>
          </p:cNvSpPr>
          <p:nvPr>
            <p:ph type="sldNum" idx="59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91A922C-F909-4F6D-89AA-50496D11C62D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7" name="PlaceHolder 6"/>
          <p:cNvSpPr>
            <a:spLocks noGrp="1"/>
          </p:cNvSpPr>
          <p:nvPr>
            <p:ph type="dt" idx="60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2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ftr" idx="61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ldNum" idx="62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E8297E8-26DE-4050-A928-825D5474F99A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dt" idx="63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2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ftr" idx="64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sldNum" idx="65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87FCC7F6-AAB4-4661-B753-36BB34B724EC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dt" idx="66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2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ftr" idx="67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sldNum" idx="68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C8C51B1-7BBE-43A8-B1CD-5B4D5FB16FE4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dt" idx="69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2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ftr" idx="70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ldNum" idx="71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564F2E12-77AE-4C28-8B25-88061F3FB18B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 type="dt" idx="72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2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ftr" idx="73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sldNum" idx="74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6675981-C4A2-4441-A9CA-5E30FBCA60F1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dt" idx="75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ftr" idx="7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ldNum" idx="8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387B7D0F-8A7D-4586-9545-3E77A96A9503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9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45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ftr" idx="10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11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9938EE58-F746-4E99-9560-189D5B5DF812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16" name="PlaceHolder 5"/>
          <p:cNvSpPr>
            <a:spLocks noGrp="1"/>
          </p:cNvSpPr>
          <p:nvPr>
            <p:ph type="dt" idx="12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ftr" idx="13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ldNum" idx="14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B1A3131-077B-4A92-B1E2-C699102D5E87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5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0720" cy="4350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lvl="1" marL="432000" indent="-216000">
              <a:spcBef>
                <a:spcPts val="113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Second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2" marL="648000" indent="-216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Third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3" marL="864000" indent="-216000">
              <a:spcBef>
                <a:spcPts val="56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Fourth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4" marL="108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Fifth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5" marL="1296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Sixth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  <a:p>
            <a:pPr lvl="6" marL="151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Seventh Outline Level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ftr" idx="16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6" name="PlaceHolder 5"/>
          <p:cNvSpPr>
            <a:spLocks noGrp="1"/>
          </p:cNvSpPr>
          <p:nvPr>
            <p:ph type="sldNum" idx="17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E7F0393-9DE3-4FCD-9346-44435DB886EA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27" name="PlaceHolder 6"/>
          <p:cNvSpPr>
            <a:spLocks noGrp="1"/>
          </p:cNvSpPr>
          <p:nvPr>
            <p:ph type="dt" idx="18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838080" y="889560"/>
            <a:ext cx="10514520" cy="274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>
              <a:buNone/>
            </a:pPr>
            <a:r>
              <a:rPr b="0" lang="en-US" sz="1800" strike="noStrike" u="non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ftr" idx="19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sldNum" idx="20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AF88841F-88B7-4A97-AA1F-E41A1EB40717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&lt;number&gt;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dt" idx="21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ftr" idx="22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sldNum" idx="23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1BD584F8-D464-45EA-B5B6-59A426FDBD1E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dt" idx="24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ftr" idx="25"/>
          </p:nvPr>
        </p:nvSpPr>
        <p:spPr>
          <a:xfrm>
            <a:off x="4038480" y="6356520"/>
            <a:ext cx="41137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sldNum" idx="26"/>
          </p:nvPr>
        </p:nvSpPr>
        <p:spPr>
          <a:xfrm>
            <a:off x="86104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F8967E5E-AD73-469A-8FF7-2BAC3344A316}" type="slidenum">
              <a:rPr b="0" lang="en-SE" sz="1200" strike="noStrike" u="none">
                <a:solidFill>
                  <a:schemeClr val="dk1">
                    <a:tint val="75000"/>
                  </a:schemeClr>
                </a:solidFill>
                <a:effectLst/>
                <a:uFillTx/>
                <a:latin typeface="Calibri"/>
              </a:rPr>
              <a:t>1</a:t>
            </a:fld>
            <a:endParaRPr b="0" lang="en-US" sz="12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 idx="27"/>
          </p:nvPr>
        </p:nvSpPr>
        <p:spPr>
          <a:xfrm>
            <a:off x="838080" y="6356520"/>
            <a:ext cx="2742120" cy="363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US" sz="1400" strike="noStrike" u="non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ctangle 1"/>
          <p:cNvSpPr/>
          <p:nvPr/>
        </p:nvSpPr>
        <p:spPr>
          <a:xfrm rot="16200000">
            <a:off x="5552280" y="405360"/>
            <a:ext cx="86940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5" name="Rectangle 2"/>
          <p:cNvSpPr/>
          <p:nvPr/>
        </p:nvSpPr>
        <p:spPr>
          <a:xfrm rot="16200000">
            <a:off x="5948280" y="613800"/>
            <a:ext cx="50976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6" name="Rectangle 3"/>
          <p:cNvSpPr/>
          <p:nvPr/>
        </p:nvSpPr>
        <p:spPr>
          <a:xfrm>
            <a:off x="252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7" name="Rectangle 5"/>
          <p:cNvSpPr/>
          <p:nvPr/>
        </p:nvSpPr>
        <p:spPr>
          <a:xfrm>
            <a:off x="144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38" name="TextBox 12"/>
          <p:cNvSpPr/>
          <p:nvPr/>
        </p:nvSpPr>
        <p:spPr>
          <a:xfrm>
            <a:off x="8915400" y="6509520"/>
            <a:ext cx="32497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GB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M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ore info: </a:t>
            </a: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gapminder.org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/36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39" name="Group 1"/>
          <p:cNvGrpSpPr/>
          <p:nvPr/>
        </p:nvGrpSpPr>
        <p:grpSpPr>
          <a:xfrm>
            <a:off x="9919080" y="5960520"/>
            <a:ext cx="897120" cy="515520"/>
            <a:chOff x="9919080" y="5960520"/>
            <a:chExt cx="897120" cy="515520"/>
          </a:xfrm>
        </p:grpSpPr>
        <p:sp>
          <p:nvSpPr>
            <p:cNvPr id="140" name="TextBox 27"/>
            <p:cNvSpPr/>
            <p:nvPr/>
          </p:nvSpPr>
          <p:spPr>
            <a:xfrm>
              <a:off x="9919080" y="6013440"/>
              <a:ext cx="897120" cy="4626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41" name="Google Shape;251;p 1"/>
            <p:cNvCxnSpPr/>
            <p:nvPr/>
          </p:nvCxnSpPr>
          <p:spPr>
            <a:xfrm flipV="1">
              <a:off x="103539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grpSp>
        <p:nvGrpSpPr>
          <p:cNvPr id="142" name="Group 2"/>
          <p:cNvGrpSpPr/>
          <p:nvPr/>
        </p:nvGrpSpPr>
        <p:grpSpPr>
          <a:xfrm>
            <a:off x="1746000" y="5960520"/>
            <a:ext cx="824400" cy="509400"/>
            <a:chOff x="1746000" y="5960520"/>
            <a:chExt cx="824400" cy="509400"/>
          </a:xfrm>
        </p:grpSpPr>
        <p:sp>
          <p:nvSpPr>
            <p:cNvPr id="143" name="TextBox 29"/>
            <p:cNvSpPr/>
            <p:nvPr/>
          </p:nvSpPr>
          <p:spPr>
            <a:xfrm>
              <a:off x="1746000" y="6013440"/>
              <a:ext cx="82440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1965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44" name="Google Shape;251;p 2"/>
            <p:cNvCxnSpPr/>
            <p:nvPr/>
          </p:nvCxnSpPr>
          <p:spPr>
            <a:xfrm flipV="1">
              <a:off x="214992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cxnSp>
        <p:nvCxnSpPr>
          <p:cNvPr id="145" name="Google Shape;251;p 3"/>
          <p:cNvCxnSpPr/>
          <p:nvPr/>
        </p:nvCxnSpPr>
        <p:spPr>
          <a:xfrm>
            <a:off x="1072080" y="5964480"/>
            <a:ext cx="9812160" cy="1080"/>
          </a:xfrm>
          <a:prstGeom prst="straightConnector1">
            <a:avLst/>
          </a:prstGeom>
          <a:ln w="28575">
            <a:solidFill>
              <a:srgbClr val="262626"/>
            </a:solidFill>
            <a:miter/>
          </a:ln>
        </p:spPr>
      </p:cxnSp>
      <p:sp>
        <p:nvSpPr>
          <p:cNvPr id="146" name="Rectangle 15"/>
          <p:cNvSpPr/>
          <p:nvPr/>
        </p:nvSpPr>
        <p:spPr>
          <a:xfrm>
            <a:off x="-2160" y="581760"/>
            <a:ext cx="13240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grpSp>
        <p:nvGrpSpPr>
          <p:cNvPr id="147" name="Group 4"/>
          <p:cNvGrpSpPr/>
          <p:nvPr/>
        </p:nvGrpSpPr>
        <p:grpSpPr>
          <a:xfrm>
            <a:off x="5709240" y="5960520"/>
            <a:ext cx="838440" cy="509400"/>
            <a:chOff x="5709240" y="5960520"/>
            <a:chExt cx="838440" cy="509400"/>
          </a:xfrm>
        </p:grpSpPr>
        <p:sp>
          <p:nvSpPr>
            <p:cNvPr id="148" name="TextBox 30"/>
            <p:cNvSpPr/>
            <p:nvPr/>
          </p:nvSpPr>
          <p:spPr>
            <a:xfrm>
              <a:off x="5709240" y="6013440"/>
              <a:ext cx="83844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49" name="Google Shape;251;p 4"/>
            <p:cNvCxnSpPr/>
            <p:nvPr/>
          </p:nvCxnSpPr>
          <p:spPr>
            <a:xfrm flipV="1">
              <a:off x="61203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sp>
        <p:nvSpPr>
          <p:cNvPr id="150" name=""/>
          <p:cNvSpPr/>
          <p:nvPr/>
        </p:nvSpPr>
        <p:spPr>
          <a:xfrm>
            <a:off x="1286280" y="511560"/>
            <a:ext cx="9649800" cy="545256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5452560"/>
              <a:gd name="textAreaBottom" fmla="*/ 5452920 h 5452560"/>
            </a:gdLst>
            <a:ahLst/>
            <a:rect l="textAreaLeft" t="textAreaTop" r="textAreaRight" b="textAreaBottom"/>
            <a:pathLst>
              <a:path w="26806" h="15147">
                <a:moveTo>
                  <a:pt x="0" y="10315"/>
                </a:moveTo>
                <a:lnTo>
                  <a:pt x="432" y="10051"/>
                </a:lnTo>
                <a:lnTo>
                  <a:pt x="865" y="10006"/>
                </a:lnTo>
                <a:lnTo>
                  <a:pt x="1297" y="9815"/>
                </a:lnTo>
                <a:lnTo>
                  <a:pt x="1729" y="9804"/>
                </a:lnTo>
                <a:lnTo>
                  <a:pt x="2162" y="9399"/>
                </a:lnTo>
                <a:lnTo>
                  <a:pt x="2594" y="9245"/>
                </a:lnTo>
                <a:lnTo>
                  <a:pt x="3027" y="9091"/>
                </a:lnTo>
                <a:lnTo>
                  <a:pt x="3459" y="9046"/>
                </a:lnTo>
                <a:lnTo>
                  <a:pt x="3891" y="8844"/>
                </a:lnTo>
                <a:lnTo>
                  <a:pt x="4324" y="8391"/>
                </a:lnTo>
                <a:lnTo>
                  <a:pt x="4756" y="8514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9"/>
                </a:lnTo>
                <a:lnTo>
                  <a:pt x="8215" y="7432"/>
                </a:lnTo>
                <a:lnTo>
                  <a:pt x="8647" y="7126"/>
                </a:lnTo>
                <a:lnTo>
                  <a:pt x="9080" y="6688"/>
                </a:lnTo>
                <a:lnTo>
                  <a:pt x="9512" y="6906"/>
                </a:lnTo>
                <a:lnTo>
                  <a:pt x="9945" y="6225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5"/>
                </a:lnTo>
                <a:lnTo>
                  <a:pt x="12106" y="5760"/>
                </a:lnTo>
                <a:lnTo>
                  <a:pt x="12539" y="5302"/>
                </a:lnTo>
                <a:lnTo>
                  <a:pt x="12971" y="5567"/>
                </a:lnTo>
                <a:lnTo>
                  <a:pt x="13404" y="5212"/>
                </a:lnTo>
                <a:lnTo>
                  <a:pt x="13835" y="5372"/>
                </a:lnTo>
                <a:lnTo>
                  <a:pt x="14267" y="5071"/>
                </a:lnTo>
                <a:lnTo>
                  <a:pt x="14700" y="5280"/>
                </a:lnTo>
                <a:lnTo>
                  <a:pt x="15132" y="4643"/>
                </a:lnTo>
                <a:lnTo>
                  <a:pt x="15564" y="4456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4"/>
                </a:lnTo>
                <a:lnTo>
                  <a:pt x="17294" y="3972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2"/>
                </a:lnTo>
                <a:lnTo>
                  <a:pt x="19456" y="3339"/>
                </a:lnTo>
                <a:lnTo>
                  <a:pt x="19888" y="3105"/>
                </a:lnTo>
                <a:lnTo>
                  <a:pt x="20320" y="2517"/>
                </a:lnTo>
                <a:lnTo>
                  <a:pt x="20753" y="2457"/>
                </a:lnTo>
                <a:lnTo>
                  <a:pt x="21185" y="2485"/>
                </a:lnTo>
                <a:lnTo>
                  <a:pt x="21618" y="2095"/>
                </a:lnTo>
                <a:lnTo>
                  <a:pt x="22050" y="2244"/>
                </a:lnTo>
                <a:lnTo>
                  <a:pt x="22482" y="1494"/>
                </a:lnTo>
                <a:lnTo>
                  <a:pt x="22915" y="1238"/>
                </a:lnTo>
                <a:lnTo>
                  <a:pt x="23347" y="1134"/>
                </a:lnTo>
                <a:lnTo>
                  <a:pt x="23779" y="852"/>
                </a:lnTo>
                <a:lnTo>
                  <a:pt x="24212" y="584"/>
                </a:lnTo>
                <a:lnTo>
                  <a:pt x="24644" y="763"/>
                </a:lnTo>
                <a:lnTo>
                  <a:pt x="25077" y="392"/>
                </a:lnTo>
                <a:lnTo>
                  <a:pt x="25509" y="471"/>
                </a:lnTo>
                <a:lnTo>
                  <a:pt x="25941" y="295"/>
                </a:lnTo>
                <a:lnTo>
                  <a:pt x="26374" y="227"/>
                </a:lnTo>
                <a:lnTo>
                  <a:pt x="26806" y="0"/>
                </a:lnTo>
                <a:lnTo>
                  <a:pt x="26806" y="15147"/>
                </a:lnTo>
                <a:lnTo>
                  <a:pt x="26374" y="15147"/>
                </a:lnTo>
                <a:lnTo>
                  <a:pt x="25941" y="15147"/>
                </a:lnTo>
                <a:lnTo>
                  <a:pt x="25509" y="15147"/>
                </a:lnTo>
                <a:lnTo>
                  <a:pt x="25077" y="15147"/>
                </a:lnTo>
                <a:lnTo>
                  <a:pt x="24644" y="15147"/>
                </a:lnTo>
                <a:lnTo>
                  <a:pt x="24212" y="15147"/>
                </a:lnTo>
                <a:lnTo>
                  <a:pt x="23779" y="15147"/>
                </a:lnTo>
                <a:lnTo>
                  <a:pt x="23347" y="15147"/>
                </a:lnTo>
                <a:lnTo>
                  <a:pt x="22915" y="15147"/>
                </a:lnTo>
                <a:lnTo>
                  <a:pt x="22482" y="15147"/>
                </a:lnTo>
                <a:lnTo>
                  <a:pt x="22050" y="15147"/>
                </a:lnTo>
                <a:lnTo>
                  <a:pt x="21618" y="15147"/>
                </a:lnTo>
                <a:lnTo>
                  <a:pt x="21185" y="15147"/>
                </a:lnTo>
                <a:lnTo>
                  <a:pt x="20753" y="15147"/>
                </a:lnTo>
                <a:lnTo>
                  <a:pt x="20320" y="15147"/>
                </a:lnTo>
                <a:lnTo>
                  <a:pt x="19888" y="15147"/>
                </a:lnTo>
                <a:lnTo>
                  <a:pt x="19456" y="15147"/>
                </a:lnTo>
                <a:lnTo>
                  <a:pt x="19023" y="15147"/>
                </a:lnTo>
                <a:lnTo>
                  <a:pt x="18591" y="15147"/>
                </a:lnTo>
                <a:lnTo>
                  <a:pt x="18159" y="15147"/>
                </a:lnTo>
                <a:lnTo>
                  <a:pt x="17726" y="15147"/>
                </a:lnTo>
                <a:lnTo>
                  <a:pt x="17294" y="15147"/>
                </a:lnTo>
                <a:lnTo>
                  <a:pt x="16861" y="15147"/>
                </a:lnTo>
                <a:lnTo>
                  <a:pt x="16429" y="15147"/>
                </a:lnTo>
                <a:lnTo>
                  <a:pt x="15997" y="15147"/>
                </a:lnTo>
                <a:lnTo>
                  <a:pt x="15564" y="15147"/>
                </a:lnTo>
                <a:lnTo>
                  <a:pt x="15132" y="15147"/>
                </a:lnTo>
                <a:lnTo>
                  <a:pt x="14700" y="15147"/>
                </a:lnTo>
                <a:lnTo>
                  <a:pt x="14267" y="15147"/>
                </a:lnTo>
                <a:lnTo>
                  <a:pt x="13835" y="15147"/>
                </a:lnTo>
                <a:lnTo>
                  <a:pt x="13404" y="15147"/>
                </a:lnTo>
                <a:lnTo>
                  <a:pt x="12971" y="15147"/>
                </a:lnTo>
                <a:lnTo>
                  <a:pt x="12539" y="15147"/>
                </a:lnTo>
                <a:lnTo>
                  <a:pt x="12106" y="15147"/>
                </a:lnTo>
                <a:lnTo>
                  <a:pt x="11674" y="15147"/>
                </a:lnTo>
                <a:lnTo>
                  <a:pt x="11242" y="15147"/>
                </a:lnTo>
                <a:lnTo>
                  <a:pt x="10809" y="15147"/>
                </a:lnTo>
                <a:lnTo>
                  <a:pt x="10377" y="15147"/>
                </a:lnTo>
                <a:lnTo>
                  <a:pt x="9945" y="15147"/>
                </a:lnTo>
                <a:lnTo>
                  <a:pt x="9512" y="15147"/>
                </a:lnTo>
                <a:lnTo>
                  <a:pt x="9080" y="15147"/>
                </a:lnTo>
                <a:lnTo>
                  <a:pt x="8647" y="15147"/>
                </a:lnTo>
                <a:lnTo>
                  <a:pt x="8215" y="15147"/>
                </a:lnTo>
                <a:lnTo>
                  <a:pt x="7783" y="15147"/>
                </a:lnTo>
                <a:lnTo>
                  <a:pt x="7350" y="15147"/>
                </a:lnTo>
                <a:lnTo>
                  <a:pt x="6918" y="15147"/>
                </a:lnTo>
                <a:lnTo>
                  <a:pt x="6486" y="15147"/>
                </a:lnTo>
                <a:lnTo>
                  <a:pt x="6053" y="15147"/>
                </a:lnTo>
                <a:lnTo>
                  <a:pt x="5621" y="15147"/>
                </a:lnTo>
                <a:lnTo>
                  <a:pt x="5188" y="15147"/>
                </a:lnTo>
                <a:lnTo>
                  <a:pt x="4756" y="15147"/>
                </a:lnTo>
                <a:lnTo>
                  <a:pt x="4324" y="15147"/>
                </a:lnTo>
                <a:lnTo>
                  <a:pt x="3891" y="15147"/>
                </a:lnTo>
                <a:lnTo>
                  <a:pt x="3459" y="15147"/>
                </a:lnTo>
                <a:lnTo>
                  <a:pt x="3027" y="15147"/>
                </a:lnTo>
                <a:lnTo>
                  <a:pt x="2594" y="15147"/>
                </a:lnTo>
                <a:lnTo>
                  <a:pt x="2162" y="15147"/>
                </a:lnTo>
                <a:lnTo>
                  <a:pt x="1729" y="15147"/>
                </a:lnTo>
                <a:lnTo>
                  <a:pt x="1297" y="15147"/>
                </a:lnTo>
                <a:lnTo>
                  <a:pt x="865" y="15147"/>
                </a:lnTo>
                <a:lnTo>
                  <a:pt x="432" y="15147"/>
                </a:lnTo>
                <a:lnTo>
                  <a:pt x="0" y="15147"/>
                </a:lnTo>
                <a:lnTo>
                  <a:pt x="0" y="10315"/>
                </a:lnTo>
                <a:close/>
              </a:path>
            </a:pathLst>
          </a:custGeom>
          <a:solidFill>
            <a:srgbClr val="c5e0b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1" name=""/>
          <p:cNvSpPr/>
          <p:nvPr/>
        </p:nvSpPr>
        <p:spPr>
          <a:xfrm>
            <a:off x="1286280" y="489960"/>
            <a:ext cx="9649800" cy="371340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3713400"/>
              <a:gd name="textAreaBottom" fmla="*/ 3713760 h 3713400"/>
            </a:gdLst>
            <a:ahLst/>
            <a:rect l="textAreaLeft" t="textAreaTop" r="textAreaRight" b="textAreaBottom"/>
            <a:pathLst>
              <a:path fill="none" w="26806" h="10316">
                <a:moveTo>
                  <a:pt x="0" y="10316"/>
                </a:moveTo>
                <a:lnTo>
                  <a:pt x="432" y="10050"/>
                </a:lnTo>
                <a:lnTo>
                  <a:pt x="865" y="10006"/>
                </a:lnTo>
                <a:lnTo>
                  <a:pt x="1297" y="9814"/>
                </a:lnTo>
                <a:lnTo>
                  <a:pt x="1729" y="9803"/>
                </a:lnTo>
                <a:lnTo>
                  <a:pt x="2162" y="9398"/>
                </a:lnTo>
                <a:lnTo>
                  <a:pt x="2594" y="9244"/>
                </a:lnTo>
                <a:lnTo>
                  <a:pt x="3027" y="9090"/>
                </a:lnTo>
                <a:lnTo>
                  <a:pt x="3459" y="9047"/>
                </a:lnTo>
                <a:lnTo>
                  <a:pt x="3891" y="8845"/>
                </a:lnTo>
                <a:lnTo>
                  <a:pt x="4324" y="8392"/>
                </a:lnTo>
                <a:lnTo>
                  <a:pt x="4756" y="8513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8"/>
                </a:lnTo>
                <a:lnTo>
                  <a:pt x="8215" y="7431"/>
                </a:lnTo>
                <a:lnTo>
                  <a:pt x="8647" y="7126"/>
                </a:lnTo>
                <a:lnTo>
                  <a:pt x="9080" y="6689"/>
                </a:lnTo>
                <a:lnTo>
                  <a:pt x="9512" y="6905"/>
                </a:lnTo>
                <a:lnTo>
                  <a:pt x="9945" y="6226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4"/>
                </a:lnTo>
                <a:lnTo>
                  <a:pt x="12106" y="5761"/>
                </a:lnTo>
                <a:lnTo>
                  <a:pt x="12539" y="5302"/>
                </a:lnTo>
                <a:lnTo>
                  <a:pt x="12971" y="5568"/>
                </a:lnTo>
                <a:lnTo>
                  <a:pt x="13404" y="5212"/>
                </a:lnTo>
                <a:lnTo>
                  <a:pt x="13835" y="5371"/>
                </a:lnTo>
                <a:lnTo>
                  <a:pt x="14267" y="5070"/>
                </a:lnTo>
                <a:lnTo>
                  <a:pt x="14700" y="5281"/>
                </a:lnTo>
                <a:lnTo>
                  <a:pt x="15132" y="4643"/>
                </a:lnTo>
                <a:lnTo>
                  <a:pt x="15564" y="4457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5"/>
                </a:lnTo>
                <a:lnTo>
                  <a:pt x="17294" y="3971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3"/>
                </a:lnTo>
                <a:lnTo>
                  <a:pt x="19456" y="3339"/>
                </a:lnTo>
                <a:lnTo>
                  <a:pt x="19888" y="3104"/>
                </a:lnTo>
                <a:lnTo>
                  <a:pt x="20320" y="2518"/>
                </a:lnTo>
                <a:lnTo>
                  <a:pt x="20753" y="2457"/>
                </a:lnTo>
                <a:lnTo>
                  <a:pt x="21185" y="2486"/>
                </a:lnTo>
                <a:lnTo>
                  <a:pt x="21618" y="2096"/>
                </a:lnTo>
                <a:lnTo>
                  <a:pt x="22050" y="2243"/>
                </a:lnTo>
                <a:lnTo>
                  <a:pt x="22482" y="1495"/>
                </a:lnTo>
                <a:lnTo>
                  <a:pt x="22915" y="1237"/>
                </a:lnTo>
                <a:lnTo>
                  <a:pt x="23347" y="1133"/>
                </a:lnTo>
                <a:lnTo>
                  <a:pt x="23779" y="852"/>
                </a:lnTo>
                <a:lnTo>
                  <a:pt x="24212" y="585"/>
                </a:lnTo>
                <a:lnTo>
                  <a:pt x="24644" y="763"/>
                </a:lnTo>
                <a:lnTo>
                  <a:pt x="25077" y="391"/>
                </a:lnTo>
                <a:lnTo>
                  <a:pt x="25509" y="472"/>
                </a:lnTo>
                <a:lnTo>
                  <a:pt x="25941" y="294"/>
                </a:lnTo>
                <a:lnTo>
                  <a:pt x="26374" y="226"/>
                </a:lnTo>
                <a:lnTo>
                  <a:pt x="26806" y="0"/>
                </a:lnTo>
              </a:path>
            </a:pathLst>
          </a:custGeom>
          <a:noFill/>
          <a:ln w="10152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0040" rIns="140040" tIns="95040" bIns="9504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TextBox 1"/>
          <p:cNvSpPr/>
          <p:nvPr/>
        </p:nvSpPr>
        <p:spPr>
          <a:xfrm>
            <a:off x="950760" y="4343040"/>
            <a:ext cx="185436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1961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1.4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Box 31"/>
          <p:cNvSpPr/>
          <p:nvPr/>
        </p:nvSpPr>
        <p:spPr>
          <a:xfrm>
            <a:off x="9012960" y="1013400"/>
            <a:ext cx="234900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4.24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Box 32"/>
          <p:cNvSpPr/>
          <p:nvPr/>
        </p:nvSpPr>
        <p:spPr>
          <a:xfrm>
            <a:off x="175680" y="6489000"/>
            <a:ext cx="610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Source: UN FAO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5" name="Rectangle 4"/>
          <p:cNvSpPr/>
          <p:nvPr/>
        </p:nvSpPr>
        <p:spPr>
          <a:xfrm rot="16200000">
            <a:off x="5838840" y="-5895720"/>
            <a:ext cx="509760" cy="1219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56" name=""/>
          <p:cNvSpPr/>
          <p:nvPr/>
        </p:nvSpPr>
        <p:spPr>
          <a:xfrm>
            <a:off x="1228320" y="454320"/>
            <a:ext cx="10021680" cy="564912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Box 3"/>
          <p:cNvSpPr/>
          <p:nvPr/>
        </p:nvSpPr>
        <p:spPr>
          <a:xfrm>
            <a:off x="1228320" y="294120"/>
            <a:ext cx="8794800" cy="11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Harvest</a:t>
            </a:r>
            <a:r>
              <a:rPr b="0" lang="en-SE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 per area</a:t>
            </a:r>
            <a:br>
              <a:rPr sz="47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Cereal yield, thousand kg per hectare of land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xit" presetID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" dur="5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" dur="50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0" fill="hold">
                                          <p:stCondLst>
                                            <p:cond delay="498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Box 45"/>
          <p:cNvSpPr/>
          <p:nvPr/>
        </p:nvSpPr>
        <p:spPr>
          <a:xfrm>
            <a:off x="1228320" y="294120"/>
            <a:ext cx="8794800" cy="11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Harvest</a:t>
            </a:r>
            <a:r>
              <a:rPr b="0" lang="en-SE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 per area</a:t>
            </a:r>
            <a:br>
              <a:rPr sz="47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Cereal yield, thousand kg per hectare of land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9" name="Rectangle 29"/>
          <p:cNvSpPr/>
          <p:nvPr/>
        </p:nvSpPr>
        <p:spPr>
          <a:xfrm rot="16200000">
            <a:off x="5552280" y="405360"/>
            <a:ext cx="86940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0" name="Rectangle 30"/>
          <p:cNvSpPr/>
          <p:nvPr/>
        </p:nvSpPr>
        <p:spPr>
          <a:xfrm rot="16200000">
            <a:off x="5948280" y="613800"/>
            <a:ext cx="50976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1" name="Rectangle 31"/>
          <p:cNvSpPr/>
          <p:nvPr/>
        </p:nvSpPr>
        <p:spPr>
          <a:xfrm>
            <a:off x="252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2" name="Rectangle 32"/>
          <p:cNvSpPr/>
          <p:nvPr/>
        </p:nvSpPr>
        <p:spPr>
          <a:xfrm rot="16200000">
            <a:off x="5838840" y="-5895720"/>
            <a:ext cx="509760" cy="1219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3" name="Rectangle 33"/>
          <p:cNvSpPr/>
          <p:nvPr/>
        </p:nvSpPr>
        <p:spPr>
          <a:xfrm>
            <a:off x="144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64" name="TextBox 46"/>
          <p:cNvSpPr/>
          <p:nvPr/>
        </p:nvSpPr>
        <p:spPr>
          <a:xfrm>
            <a:off x="8915400" y="6509520"/>
            <a:ext cx="32497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GB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M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ore info: </a:t>
            </a: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gapminder.org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/36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65" name="Group 15"/>
          <p:cNvGrpSpPr/>
          <p:nvPr/>
        </p:nvGrpSpPr>
        <p:grpSpPr>
          <a:xfrm>
            <a:off x="9919080" y="5960520"/>
            <a:ext cx="897120" cy="509400"/>
            <a:chOff x="9919080" y="5960520"/>
            <a:chExt cx="897120" cy="509400"/>
          </a:xfrm>
        </p:grpSpPr>
        <p:sp>
          <p:nvSpPr>
            <p:cNvPr id="166" name="TextBox 47"/>
            <p:cNvSpPr/>
            <p:nvPr/>
          </p:nvSpPr>
          <p:spPr>
            <a:xfrm>
              <a:off x="9919080" y="6013440"/>
              <a:ext cx="89712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67" name="Google Shape;251;p 18"/>
            <p:cNvCxnSpPr/>
            <p:nvPr/>
          </p:nvCxnSpPr>
          <p:spPr>
            <a:xfrm flipV="1">
              <a:off x="103539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grpSp>
        <p:nvGrpSpPr>
          <p:cNvPr id="168" name="Group 16"/>
          <p:cNvGrpSpPr/>
          <p:nvPr/>
        </p:nvGrpSpPr>
        <p:grpSpPr>
          <a:xfrm>
            <a:off x="1746000" y="5960520"/>
            <a:ext cx="824400" cy="509400"/>
            <a:chOff x="1746000" y="5960520"/>
            <a:chExt cx="824400" cy="509400"/>
          </a:xfrm>
        </p:grpSpPr>
        <p:sp>
          <p:nvSpPr>
            <p:cNvPr id="169" name="TextBox 48"/>
            <p:cNvSpPr/>
            <p:nvPr/>
          </p:nvSpPr>
          <p:spPr>
            <a:xfrm>
              <a:off x="1746000" y="6013440"/>
              <a:ext cx="82440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1965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70" name="Google Shape;251;p 19"/>
            <p:cNvCxnSpPr/>
            <p:nvPr/>
          </p:nvCxnSpPr>
          <p:spPr>
            <a:xfrm flipV="1">
              <a:off x="214992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cxnSp>
        <p:nvCxnSpPr>
          <p:cNvPr id="171" name="Google Shape;251;p 20"/>
          <p:cNvCxnSpPr/>
          <p:nvPr/>
        </p:nvCxnSpPr>
        <p:spPr>
          <a:xfrm>
            <a:off x="1072080" y="5964480"/>
            <a:ext cx="9812160" cy="1080"/>
          </a:xfrm>
          <a:prstGeom prst="straightConnector1">
            <a:avLst/>
          </a:prstGeom>
          <a:ln w="28575">
            <a:solidFill>
              <a:srgbClr val="262626"/>
            </a:solidFill>
            <a:miter/>
          </a:ln>
        </p:spPr>
      </p:cxnSp>
      <p:sp>
        <p:nvSpPr>
          <p:cNvPr id="172" name="Rectangle 34"/>
          <p:cNvSpPr/>
          <p:nvPr/>
        </p:nvSpPr>
        <p:spPr>
          <a:xfrm>
            <a:off x="-2160" y="581760"/>
            <a:ext cx="13240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grpSp>
        <p:nvGrpSpPr>
          <p:cNvPr id="173" name="Group 17"/>
          <p:cNvGrpSpPr/>
          <p:nvPr/>
        </p:nvGrpSpPr>
        <p:grpSpPr>
          <a:xfrm>
            <a:off x="5709240" y="5960520"/>
            <a:ext cx="838440" cy="509400"/>
            <a:chOff x="5709240" y="5960520"/>
            <a:chExt cx="838440" cy="509400"/>
          </a:xfrm>
        </p:grpSpPr>
        <p:sp>
          <p:nvSpPr>
            <p:cNvPr id="174" name="TextBox 49"/>
            <p:cNvSpPr/>
            <p:nvPr/>
          </p:nvSpPr>
          <p:spPr>
            <a:xfrm>
              <a:off x="5709240" y="6013440"/>
              <a:ext cx="83844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75" name="Google Shape;251;p 21"/>
            <p:cNvCxnSpPr/>
            <p:nvPr/>
          </p:nvCxnSpPr>
          <p:spPr>
            <a:xfrm flipV="1">
              <a:off x="61203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sp>
        <p:nvSpPr>
          <p:cNvPr id="176" name=""/>
          <p:cNvSpPr/>
          <p:nvPr/>
        </p:nvSpPr>
        <p:spPr>
          <a:xfrm>
            <a:off x="1286280" y="511560"/>
            <a:ext cx="9649800" cy="545256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5452560"/>
              <a:gd name="textAreaBottom" fmla="*/ 5452920 h 5452560"/>
            </a:gdLst>
            <a:ahLst/>
            <a:rect l="textAreaLeft" t="textAreaTop" r="textAreaRight" b="textAreaBottom"/>
            <a:pathLst>
              <a:path w="26806" h="15147">
                <a:moveTo>
                  <a:pt x="0" y="10315"/>
                </a:moveTo>
                <a:lnTo>
                  <a:pt x="432" y="10051"/>
                </a:lnTo>
                <a:lnTo>
                  <a:pt x="865" y="10006"/>
                </a:lnTo>
                <a:lnTo>
                  <a:pt x="1297" y="9815"/>
                </a:lnTo>
                <a:lnTo>
                  <a:pt x="1729" y="9804"/>
                </a:lnTo>
                <a:lnTo>
                  <a:pt x="2162" y="9399"/>
                </a:lnTo>
                <a:lnTo>
                  <a:pt x="2594" y="9245"/>
                </a:lnTo>
                <a:lnTo>
                  <a:pt x="3027" y="9091"/>
                </a:lnTo>
                <a:lnTo>
                  <a:pt x="3459" y="9046"/>
                </a:lnTo>
                <a:lnTo>
                  <a:pt x="3891" y="8844"/>
                </a:lnTo>
                <a:lnTo>
                  <a:pt x="4324" y="8391"/>
                </a:lnTo>
                <a:lnTo>
                  <a:pt x="4756" y="8514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9"/>
                </a:lnTo>
                <a:lnTo>
                  <a:pt x="8215" y="7432"/>
                </a:lnTo>
                <a:lnTo>
                  <a:pt x="8647" y="7126"/>
                </a:lnTo>
                <a:lnTo>
                  <a:pt x="9080" y="6688"/>
                </a:lnTo>
                <a:lnTo>
                  <a:pt x="9512" y="6906"/>
                </a:lnTo>
                <a:lnTo>
                  <a:pt x="9945" y="6225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5"/>
                </a:lnTo>
                <a:lnTo>
                  <a:pt x="12106" y="5760"/>
                </a:lnTo>
                <a:lnTo>
                  <a:pt x="12539" y="5302"/>
                </a:lnTo>
                <a:lnTo>
                  <a:pt x="12971" y="5567"/>
                </a:lnTo>
                <a:lnTo>
                  <a:pt x="13404" y="5212"/>
                </a:lnTo>
                <a:lnTo>
                  <a:pt x="13835" y="5372"/>
                </a:lnTo>
                <a:lnTo>
                  <a:pt x="14267" y="5071"/>
                </a:lnTo>
                <a:lnTo>
                  <a:pt x="14700" y="5280"/>
                </a:lnTo>
                <a:lnTo>
                  <a:pt x="15132" y="4643"/>
                </a:lnTo>
                <a:lnTo>
                  <a:pt x="15564" y="4456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4"/>
                </a:lnTo>
                <a:lnTo>
                  <a:pt x="17294" y="3972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2"/>
                </a:lnTo>
                <a:lnTo>
                  <a:pt x="19456" y="3339"/>
                </a:lnTo>
                <a:lnTo>
                  <a:pt x="19888" y="3105"/>
                </a:lnTo>
                <a:lnTo>
                  <a:pt x="20320" y="2517"/>
                </a:lnTo>
                <a:lnTo>
                  <a:pt x="20753" y="2457"/>
                </a:lnTo>
                <a:lnTo>
                  <a:pt x="21185" y="2485"/>
                </a:lnTo>
                <a:lnTo>
                  <a:pt x="21618" y="2095"/>
                </a:lnTo>
                <a:lnTo>
                  <a:pt x="22050" y="2244"/>
                </a:lnTo>
                <a:lnTo>
                  <a:pt x="22482" y="1494"/>
                </a:lnTo>
                <a:lnTo>
                  <a:pt x="22915" y="1238"/>
                </a:lnTo>
                <a:lnTo>
                  <a:pt x="23347" y="1134"/>
                </a:lnTo>
                <a:lnTo>
                  <a:pt x="23779" y="852"/>
                </a:lnTo>
                <a:lnTo>
                  <a:pt x="24212" y="584"/>
                </a:lnTo>
                <a:lnTo>
                  <a:pt x="24644" y="763"/>
                </a:lnTo>
                <a:lnTo>
                  <a:pt x="25077" y="392"/>
                </a:lnTo>
                <a:lnTo>
                  <a:pt x="25509" y="471"/>
                </a:lnTo>
                <a:lnTo>
                  <a:pt x="25941" y="295"/>
                </a:lnTo>
                <a:lnTo>
                  <a:pt x="26374" y="227"/>
                </a:lnTo>
                <a:lnTo>
                  <a:pt x="26806" y="0"/>
                </a:lnTo>
                <a:lnTo>
                  <a:pt x="26806" y="15147"/>
                </a:lnTo>
                <a:lnTo>
                  <a:pt x="26374" y="15147"/>
                </a:lnTo>
                <a:lnTo>
                  <a:pt x="25941" y="15147"/>
                </a:lnTo>
                <a:lnTo>
                  <a:pt x="25509" y="15147"/>
                </a:lnTo>
                <a:lnTo>
                  <a:pt x="25077" y="15147"/>
                </a:lnTo>
                <a:lnTo>
                  <a:pt x="24644" y="15147"/>
                </a:lnTo>
                <a:lnTo>
                  <a:pt x="24212" y="15147"/>
                </a:lnTo>
                <a:lnTo>
                  <a:pt x="23779" y="15147"/>
                </a:lnTo>
                <a:lnTo>
                  <a:pt x="23347" y="15147"/>
                </a:lnTo>
                <a:lnTo>
                  <a:pt x="22915" y="15147"/>
                </a:lnTo>
                <a:lnTo>
                  <a:pt x="22482" y="15147"/>
                </a:lnTo>
                <a:lnTo>
                  <a:pt x="22050" y="15147"/>
                </a:lnTo>
                <a:lnTo>
                  <a:pt x="21618" y="15147"/>
                </a:lnTo>
                <a:lnTo>
                  <a:pt x="21185" y="15147"/>
                </a:lnTo>
                <a:lnTo>
                  <a:pt x="20753" y="15147"/>
                </a:lnTo>
                <a:lnTo>
                  <a:pt x="20320" y="15147"/>
                </a:lnTo>
                <a:lnTo>
                  <a:pt x="19888" y="15147"/>
                </a:lnTo>
                <a:lnTo>
                  <a:pt x="19456" y="15147"/>
                </a:lnTo>
                <a:lnTo>
                  <a:pt x="19023" y="15147"/>
                </a:lnTo>
                <a:lnTo>
                  <a:pt x="18591" y="15147"/>
                </a:lnTo>
                <a:lnTo>
                  <a:pt x="18159" y="15147"/>
                </a:lnTo>
                <a:lnTo>
                  <a:pt x="17726" y="15147"/>
                </a:lnTo>
                <a:lnTo>
                  <a:pt x="17294" y="15147"/>
                </a:lnTo>
                <a:lnTo>
                  <a:pt x="16861" y="15147"/>
                </a:lnTo>
                <a:lnTo>
                  <a:pt x="16429" y="15147"/>
                </a:lnTo>
                <a:lnTo>
                  <a:pt x="15997" y="15147"/>
                </a:lnTo>
                <a:lnTo>
                  <a:pt x="15564" y="15147"/>
                </a:lnTo>
                <a:lnTo>
                  <a:pt x="15132" y="15147"/>
                </a:lnTo>
                <a:lnTo>
                  <a:pt x="14700" y="15147"/>
                </a:lnTo>
                <a:lnTo>
                  <a:pt x="14267" y="15147"/>
                </a:lnTo>
                <a:lnTo>
                  <a:pt x="13835" y="15147"/>
                </a:lnTo>
                <a:lnTo>
                  <a:pt x="13404" y="15147"/>
                </a:lnTo>
                <a:lnTo>
                  <a:pt x="12971" y="15147"/>
                </a:lnTo>
                <a:lnTo>
                  <a:pt x="12539" y="15147"/>
                </a:lnTo>
                <a:lnTo>
                  <a:pt x="12106" y="15147"/>
                </a:lnTo>
                <a:lnTo>
                  <a:pt x="11674" y="15147"/>
                </a:lnTo>
                <a:lnTo>
                  <a:pt x="11242" y="15147"/>
                </a:lnTo>
                <a:lnTo>
                  <a:pt x="10809" y="15147"/>
                </a:lnTo>
                <a:lnTo>
                  <a:pt x="10377" y="15147"/>
                </a:lnTo>
                <a:lnTo>
                  <a:pt x="9945" y="15147"/>
                </a:lnTo>
                <a:lnTo>
                  <a:pt x="9512" y="15147"/>
                </a:lnTo>
                <a:lnTo>
                  <a:pt x="9080" y="15147"/>
                </a:lnTo>
                <a:lnTo>
                  <a:pt x="8647" y="15147"/>
                </a:lnTo>
                <a:lnTo>
                  <a:pt x="8215" y="15147"/>
                </a:lnTo>
                <a:lnTo>
                  <a:pt x="7783" y="15147"/>
                </a:lnTo>
                <a:lnTo>
                  <a:pt x="7350" y="15147"/>
                </a:lnTo>
                <a:lnTo>
                  <a:pt x="6918" y="15147"/>
                </a:lnTo>
                <a:lnTo>
                  <a:pt x="6486" y="15147"/>
                </a:lnTo>
                <a:lnTo>
                  <a:pt x="6053" y="15147"/>
                </a:lnTo>
                <a:lnTo>
                  <a:pt x="5621" y="15147"/>
                </a:lnTo>
                <a:lnTo>
                  <a:pt x="5188" y="15147"/>
                </a:lnTo>
                <a:lnTo>
                  <a:pt x="4756" y="15147"/>
                </a:lnTo>
                <a:lnTo>
                  <a:pt x="4324" y="15147"/>
                </a:lnTo>
                <a:lnTo>
                  <a:pt x="3891" y="15147"/>
                </a:lnTo>
                <a:lnTo>
                  <a:pt x="3459" y="15147"/>
                </a:lnTo>
                <a:lnTo>
                  <a:pt x="3027" y="15147"/>
                </a:lnTo>
                <a:lnTo>
                  <a:pt x="2594" y="15147"/>
                </a:lnTo>
                <a:lnTo>
                  <a:pt x="2162" y="15147"/>
                </a:lnTo>
                <a:lnTo>
                  <a:pt x="1729" y="15147"/>
                </a:lnTo>
                <a:lnTo>
                  <a:pt x="1297" y="15147"/>
                </a:lnTo>
                <a:lnTo>
                  <a:pt x="865" y="15147"/>
                </a:lnTo>
                <a:lnTo>
                  <a:pt x="432" y="15147"/>
                </a:lnTo>
                <a:lnTo>
                  <a:pt x="0" y="15147"/>
                </a:lnTo>
                <a:lnTo>
                  <a:pt x="0" y="10315"/>
                </a:lnTo>
                <a:close/>
              </a:path>
            </a:pathLst>
          </a:custGeom>
          <a:solidFill>
            <a:srgbClr val="c5e0b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7" name=""/>
          <p:cNvSpPr/>
          <p:nvPr/>
        </p:nvSpPr>
        <p:spPr>
          <a:xfrm>
            <a:off x="1286280" y="489960"/>
            <a:ext cx="9649800" cy="371340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3713400"/>
              <a:gd name="textAreaBottom" fmla="*/ 3713760 h 3713400"/>
            </a:gdLst>
            <a:ahLst/>
            <a:rect l="textAreaLeft" t="textAreaTop" r="textAreaRight" b="textAreaBottom"/>
            <a:pathLst>
              <a:path fill="none" w="26806" h="10316">
                <a:moveTo>
                  <a:pt x="0" y="10316"/>
                </a:moveTo>
                <a:lnTo>
                  <a:pt x="432" y="10050"/>
                </a:lnTo>
                <a:lnTo>
                  <a:pt x="865" y="10006"/>
                </a:lnTo>
                <a:lnTo>
                  <a:pt x="1297" y="9814"/>
                </a:lnTo>
                <a:lnTo>
                  <a:pt x="1729" y="9803"/>
                </a:lnTo>
                <a:lnTo>
                  <a:pt x="2162" y="9398"/>
                </a:lnTo>
                <a:lnTo>
                  <a:pt x="2594" y="9244"/>
                </a:lnTo>
                <a:lnTo>
                  <a:pt x="3027" y="9090"/>
                </a:lnTo>
                <a:lnTo>
                  <a:pt x="3459" y="9047"/>
                </a:lnTo>
                <a:lnTo>
                  <a:pt x="3891" y="8845"/>
                </a:lnTo>
                <a:lnTo>
                  <a:pt x="4324" y="8392"/>
                </a:lnTo>
                <a:lnTo>
                  <a:pt x="4756" y="8513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8"/>
                </a:lnTo>
                <a:lnTo>
                  <a:pt x="8215" y="7431"/>
                </a:lnTo>
                <a:lnTo>
                  <a:pt x="8647" y="7126"/>
                </a:lnTo>
                <a:lnTo>
                  <a:pt x="9080" y="6689"/>
                </a:lnTo>
                <a:lnTo>
                  <a:pt x="9512" y="6905"/>
                </a:lnTo>
                <a:lnTo>
                  <a:pt x="9945" y="6226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4"/>
                </a:lnTo>
                <a:lnTo>
                  <a:pt x="12106" y="5761"/>
                </a:lnTo>
                <a:lnTo>
                  <a:pt x="12539" y="5302"/>
                </a:lnTo>
                <a:lnTo>
                  <a:pt x="12971" y="5568"/>
                </a:lnTo>
                <a:lnTo>
                  <a:pt x="13404" y="5212"/>
                </a:lnTo>
                <a:lnTo>
                  <a:pt x="13835" y="5371"/>
                </a:lnTo>
                <a:lnTo>
                  <a:pt x="14267" y="5070"/>
                </a:lnTo>
                <a:lnTo>
                  <a:pt x="14700" y="5281"/>
                </a:lnTo>
                <a:lnTo>
                  <a:pt x="15132" y="4643"/>
                </a:lnTo>
                <a:lnTo>
                  <a:pt x="15564" y="4457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5"/>
                </a:lnTo>
                <a:lnTo>
                  <a:pt x="17294" y="3971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3"/>
                </a:lnTo>
                <a:lnTo>
                  <a:pt x="19456" y="3339"/>
                </a:lnTo>
                <a:lnTo>
                  <a:pt x="19888" y="3104"/>
                </a:lnTo>
                <a:lnTo>
                  <a:pt x="20320" y="2518"/>
                </a:lnTo>
                <a:lnTo>
                  <a:pt x="20753" y="2457"/>
                </a:lnTo>
                <a:lnTo>
                  <a:pt x="21185" y="2486"/>
                </a:lnTo>
                <a:lnTo>
                  <a:pt x="21618" y="2096"/>
                </a:lnTo>
                <a:lnTo>
                  <a:pt x="22050" y="2243"/>
                </a:lnTo>
                <a:lnTo>
                  <a:pt x="22482" y="1495"/>
                </a:lnTo>
                <a:lnTo>
                  <a:pt x="22915" y="1237"/>
                </a:lnTo>
                <a:lnTo>
                  <a:pt x="23347" y="1133"/>
                </a:lnTo>
                <a:lnTo>
                  <a:pt x="23779" y="852"/>
                </a:lnTo>
                <a:lnTo>
                  <a:pt x="24212" y="585"/>
                </a:lnTo>
                <a:lnTo>
                  <a:pt x="24644" y="763"/>
                </a:lnTo>
                <a:lnTo>
                  <a:pt x="25077" y="391"/>
                </a:lnTo>
                <a:lnTo>
                  <a:pt x="25509" y="472"/>
                </a:lnTo>
                <a:lnTo>
                  <a:pt x="25941" y="294"/>
                </a:lnTo>
                <a:lnTo>
                  <a:pt x="26374" y="226"/>
                </a:lnTo>
                <a:lnTo>
                  <a:pt x="26806" y="0"/>
                </a:lnTo>
              </a:path>
            </a:pathLst>
          </a:custGeom>
          <a:noFill/>
          <a:ln w="10152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0040" rIns="140040" tIns="95040" bIns="9504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Box 50"/>
          <p:cNvSpPr/>
          <p:nvPr/>
        </p:nvSpPr>
        <p:spPr>
          <a:xfrm>
            <a:off x="950760" y="4343040"/>
            <a:ext cx="185436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1961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1.4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Box 51"/>
          <p:cNvSpPr/>
          <p:nvPr/>
        </p:nvSpPr>
        <p:spPr>
          <a:xfrm>
            <a:off x="9012960" y="1013400"/>
            <a:ext cx="234900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4.24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Box 52"/>
          <p:cNvSpPr/>
          <p:nvPr/>
        </p:nvSpPr>
        <p:spPr>
          <a:xfrm>
            <a:off x="175680" y="6489000"/>
            <a:ext cx="610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Source: UN FAO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Box 33"/>
          <p:cNvSpPr/>
          <p:nvPr/>
        </p:nvSpPr>
        <p:spPr>
          <a:xfrm>
            <a:off x="1228320" y="294120"/>
            <a:ext cx="8794800" cy="11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Harvest</a:t>
            </a:r>
            <a:r>
              <a:rPr b="0" lang="en-SE" sz="4700" strike="noStrike" u="none">
                <a:solidFill>
                  <a:srgbClr val="000000"/>
                </a:solidFill>
                <a:effectLst/>
                <a:uFillTx/>
                <a:latin typeface="Roboto Medium"/>
              </a:rPr>
              <a:t> per area</a:t>
            </a:r>
            <a:br>
              <a:rPr sz="4700"/>
            </a:br>
            <a:r>
              <a:rPr b="0" lang="en-SE" sz="2400" strike="noStrike" u="none">
                <a:solidFill>
                  <a:srgbClr val="000000"/>
                </a:solidFill>
                <a:effectLst/>
                <a:uFillTx/>
                <a:latin typeface="Rubik Light"/>
              </a:rPr>
              <a:t>Cereal yield, thousand kg per hectare of land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2" name="Rectangle 16"/>
          <p:cNvSpPr/>
          <p:nvPr/>
        </p:nvSpPr>
        <p:spPr>
          <a:xfrm rot="16200000">
            <a:off x="5552280" y="405360"/>
            <a:ext cx="86940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3" name="Rectangle 17"/>
          <p:cNvSpPr/>
          <p:nvPr/>
        </p:nvSpPr>
        <p:spPr>
          <a:xfrm rot="16200000">
            <a:off x="5948280" y="613800"/>
            <a:ext cx="50976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4" name="Rectangle 18"/>
          <p:cNvSpPr/>
          <p:nvPr/>
        </p:nvSpPr>
        <p:spPr>
          <a:xfrm>
            <a:off x="252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5" name="Rectangle 20"/>
          <p:cNvSpPr/>
          <p:nvPr/>
        </p:nvSpPr>
        <p:spPr>
          <a:xfrm rot="16200000">
            <a:off x="5838840" y="-5895720"/>
            <a:ext cx="509760" cy="1219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6" name="Rectangle 21"/>
          <p:cNvSpPr/>
          <p:nvPr/>
        </p:nvSpPr>
        <p:spPr>
          <a:xfrm>
            <a:off x="144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187" name="TextBox 34"/>
          <p:cNvSpPr/>
          <p:nvPr/>
        </p:nvSpPr>
        <p:spPr>
          <a:xfrm>
            <a:off x="8915400" y="6509520"/>
            <a:ext cx="32497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GB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M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ore info: </a:t>
            </a: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gapminder.org</a:t>
            </a:r>
            <a:r>
              <a:rPr b="0" lang="en-SE" sz="18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/36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188" name="Group 5"/>
          <p:cNvGrpSpPr/>
          <p:nvPr/>
        </p:nvGrpSpPr>
        <p:grpSpPr>
          <a:xfrm>
            <a:off x="9919080" y="5960520"/>
            <a:ext cx="897120" cy="509400"/>
            <a:chOff x="9919080" y="5960520"/>
            <a:chExt cx="897120" cy="509400"/>
          </a:xfrm>
        </p:grpSpPr>
        <p:sp>
          <p:nvSpPr>
            <p:cNvPr id="189" name="TextBox 35"/>
            <p:cNvSpPr/>
            <p:nvPr/>
          </p:nvSpPr>
          <p:spPr>
            <a:xfrm>
              <a:off x="9919080" y="6013440"/>
              <a:ext cx="89712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90" name="Google Shape;251;p 5"/>
            <p:cNvCxnSpPr/>
            <p:nvPr/>
          </p:nvCxnSpPr>
          <p:spPr>
            <a:xfrm flipV="1">
              <a:off x="103539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grpSp>
        <p:nvGrpSpPr>
          <p:cNvPr id="191" name="Group 7"/>
          <p:cNvGrpSpPr/>
          <p:nvPr/>
        </p:nvGrpSpPr>
        <p:grpSpPr>
          <a:xfrm>
            <a:off x="1746000" y="5960520"/>
            <a:ext cx="824400" cy="509400"/>
            <a:chOff x="1746000" y="5960520"/>
            <a:chExt cx="824400" cy="509400"/>
          </a:xfrm>
        </p:grpSpPr>
        <p:sp>
          <p:nvSpPr>
            <p:cNvPr id="192" name="TextBox 36"/>
            <p:cNvSpPr/>
            <p:nvPr/>
          </p:nvSpPr>
          <p:spPr>
            <a:xfrm>
              <a:off x="1746000" y="6013440"/>
              <a:ext cx="82440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1965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93" name="Google Shape;251;p 11"/>
            <p:cNvCxnSpPr/>
            <p:nvPr/>
          </p:nvCxnSpPr>
          <p:spPr>
            <a:xfrm flipV="1">
              <a:off x="214992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cxnSp>
        <p:nvCxnSpPr>
          <p:cNvPr id="194" name="Google Shape;251;p 12"/>
          <p:cNvCxnSpPr/>
          <p:nvPr/>
        </p:nvCxnSpPr>
        <p:spPr>
          <a:xfrm>
            <a:off x="1072080" y="5964480"/>
            <a:ext cx="9812160" cy="1080"/>
          </a:xfrm>
          <a:prstGeom prst="straightConnector1">
            <a:avLst/>
          </a:prstGeom>
          <a:ln w="28575">
            <a:solidFill>
              <a:srgbClr val="262626"/>
            </a:solidFill>
            <a:miter/>
          </a:ln>
        </p:spPr>
      </p:cxnSp>
      <p:sp>
        <p:nvSpPr>
          <p:cNvPr id="195" name="Rectangle 22"/>
          <p:cNvSpPr/>
          <p:nvPr/>
        </p:nvSpPr>
        <p:spPr>
          <a:xfrm>
            <a:off x="-2160" y="581760"/>
            <a:ext cx="13240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grpSp>
        <p:nvGrpSpPr>
          <p:cNvPr id="196" name="Group 11"/>
          <p:cNvGrpSpPr/>
          <p:nvPr/>
        </p:nvGrpSpPr>
        <p:grpSpPr>
          <a:xfrm>
            <a:off x="5709240" y="5960520"/>
            <a:ext cx="838440" cy="509400"/>
            <a:chOff x="5709240" y="5960520"/>
            <a:chExt cx="838440" cy="509400"/>
          </a:xfrm>
        </p:grpSpPr>
        <p:sp>
          <p:nvSpPr>
            <p:cNvPr id="197" name="TextBox 37"/>
            <p:cNvSpPr/>
            <p:nvPr/>
          </p:nvSpPr>
          <p:spPr>
            <a:xfrm>
              <a:off x="5709240" y="6013440"/>
              <a:ext cx="83844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198" name="Google Shape;251;p 13"/>
            <p:cNvCxnSpPr/>
            <p:nvPr/>
          </p:nvCxnSpPr>
          <p:spPr>
            <a:xfrm flipV="1">
              <a:off x="61203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sp>
        <p:nvSpPr>
          <p:cNvPr id="199" name=""/>
          <p:cNvSpPr/>
          <p:nvPr/>
        </p:nvSpPr>
        <p:spPr>
          <a:xfrm>
            <a:off x="1286280" y="511560"/>
            <a:ext cx="9649800" cy="545256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5452560"/>
              <a:gd name="textAreaBottom" fmla="*/ 5452920 h 5452560"/>
            </a:gdLst>
            <a:ahLst/>
            <a:rect l="textAreaLeft" t="textAreaTop" r="textAreaRight" b="textAreaBottom"/>
            <a:pathLst>
              <a:path w="26806" h="15147">
                <a:moveTo>
                  <a:pt x="0" y="10315"/>
                </a:moveTo>
                <a:lnTo>
                  <a:pt x="432" y="10051"/>
                </a:lnTo>
                <a:lnTo>
                  <a:pt x="865" y="10006"/>
                </a:lnTo>
                <a:lnTo>
                  <a:pt x="1297" y="9815"/>
                </a:lnTo>
                <a:lnTo>
                  <a:pt x="1729" y="9804"/>
                </a:lnTo>
                <a:lnTo>
                  <a:pt x="2162" y="9399"/>
                </a:lnTo>
                <a:lnTo>
                  <a:pt x="2594" y="9245"/>
                </a:lnTo>
                <a:lnTo>
                  <a:pt x="3027" y="9091"/>
                </a:lnTo>
                <a:lnTo>
                  <a:pt x="3459" y="9046"/>
                </a:lnTo>
                <a:lnTo>
                  <a:pt x="3891" y="8844"/>
                </a:lnTo>
                <a:lnTo>
                  <a:pt x="4324" y="8391"/>
                </a:lnTo>
                <a:lnTo>
                  <a:pt x="4756" y="8514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9"/>
                </a:lnTo>
                <a:lnTo>
                  <a:pt x="8215" y="7432"/>
                </a:lnTo>
                <a:lnTo>
                  <a:pt x="8647" y="7126"/>
                </a:lnTo>
                <a:lnTo>
                  <a:pt x="9080" y="6688"/>
                </a:lnTo>
                <a:lnTo>
                  <a:pt x="9512" y="6906"/>
                </a:lnTo>
                <a:lnTo>
                  <a:pt x="9945" y="6225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5"/>
                </a:lnTo>
                <a:lnTo>
                  <a:pt x="12106" y="5760"/>
                </a:lnTo>
                <a:lnTo>
                  <a:pt x="12539" y="5302"/>
                </a:lnTo>
                <a:lnTo>
                  <a:pt x="12971" y="5567"/>
                </a:lnTo>
                <a:lnTo>
                  <a:pt x="13404" y="5212"/>
                </a:lnTo>
                <a:lnTo>
                  <a:pt x="13835" y="5372"/>
                </a:lnTo>
                <a:lnTo>
                  <a:pt x="14267" y="5071"/>
                </a:lnTo>
                <a:lnTo>
                  <a:pt x="14700" y="5280"/>
                </a:lnTo>
                <a:lnTo>
                  <a:pt x="15132" y="4643"/>
                </a:lnTo>
                <a:lnTo>
                  <a:pt x="15564" y="4456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4"/>
                </a:lnTo>
                <a:lnTo>
                  <a:pt x="17294" y="3972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2"/>
                </a:lnTo>
                <a:lnTo>
                  <a:pt x="19456" y="3339"/>
                </a:lnTo>
                <a:lnTo>
                  <a:pt x="19888" y="3105"/>
                </a:lnTo>
                <a:lnTo>
                  <a:pt x="20320" y="2517"/>
                </a:lnTo>
                <a:lnTo>
                  <a:pt x="20753" y="2457"/>
                </a:lnTo>
                <a:lnTo>
                  <a:pt x="21185" y="2485"/>
                </a:lnTo>
                <a:lnTo>
                  <a:pt x="21618" y="2095"/>
                </a:lnTo>
                <a:lnTo>
                  <a:pt x="22050" y="2244"/>
                </a:lnTo>
                <a:lnTo>
                  <a:pt x="22482" y="1494"/>
                </a:lnTo>
                <a:lnTo>
                  <a:pt x="22915" y="1238"/>
                </a:lnTo>
                <a:lnTo>
                  <a:pt x="23347" y="1134"/>
                </a:lnTo>
                <a:lnTo>
                  <a:pt x="23779" y="852"/>
                </a:lnTo>
                <a:lnTo>
                  <a:pt x="24212" y="584"/>
                </a:lnTo>
                <a:lnTo>
                  <a:pt x="24644" y="763"/>
                </a:lnTo>
                <a:lnTo>
                  <a:pt x="25077" y="392"/>
                </a:lnTo>
                <a:lnTo>
                  <a:pt x="25509" y="471"/>
                </a:lnTo>
                <a:lnTo>
                  <a:pt x="25941" y="295"/>
                </a:lnTo>
                <a:lnTo>
                  <a:pt x="26374" y="227"/>
                </a:lnTo>
                <a:lnTo>
                  <a:pt x="26806" y="0"/>
                </a:lnTo>
                <a:lnTo>
                  <a:pt x="26806" y="15147"/>
                </a:lnTo>
                <a:lnTo>
                  <a:pt x="26374" y="15147"/>
                </a:lnTo>
                <a:lnTo>
                  <a:pt x="25941" y="15147"/>
                </a:lnTo>
                <a:lnTo>
                  <a:pt x="25509" y="15147"/>
                </a:lnTo>
                <a:lnTo>
                  <a:pt x="25077" y="15147"/>
                </a:lnTo>
                <a:lnTo>
                  <a:pt x="24644" y="15147"/>
                </a:lnTo>
                <a:lnTo>
                  <a:pt x="24212" y="15147"/>
                </a:lnTo>
                <a:lnTo>
                  <a:pt x="23779" y="15147"/>
                </a:lnTo>
                <a:lnTo>
                  <a:pt x="23347" y="15147"/>
                </a:lnTo>
                <a:lnTo>
                  <a:pt x="22915" y="15147"/>
                </a:lnTo>
                <a:lnTo>
                  <a:pt x="22482" y="15147"/>
                </a:lnTo>
                <a:lnTo>
                  <a:pt x="22050" y="15147"/>
                </a:lnTo>
                <a:lnTo>
                  <a:pt x="21618" y="15147"/>
                </a:lnTo>
                <a:lnTo>
                  <a:pt x="21185" y="15147"/>
                </a:lnTo>
                <a:lnTo>
                  <a:pt x="20753" y="15147"/>
                </a:lnTo>
                <a:lnTo>
                  <a:pt x="20320" y="15147"/>
                </a:lnTo>
                <a:lnTo>
                  <a:pt x="19888" y="15147"/>
                </a:lnTo>
                <a:lnTo>
                  <a:pt x="19456" y="15147"/>
                </a:lnTo>
                <a:lnTo>
                  <a:pt x="19023" y="15147"/>
                </a:lnTo>
                <a:lnTo>
                  <a:pt x="18591" y="15147"/>
                </a:lnTo>
                <a:lnTo>
                  <a:pt x="18159" y="15147"/>
                </a:lnTo>
                <a:lnTo>
                  <a:pt x="17726" y="15147"/>
                </a:lnTo>
                <a:lnTo>
                  <a:pt x="17294" y="15147"/>
                </a:lnTo>
                <a:lnTo>
                  <a:pt x="16861" y="15147"/>
                </a:lnTo>
                <a:lnTo>
                  <a:pt x="16429" y="15147"/>
                </a:lnTo>
                <a:lnTo>
                  <a:pt x="15997" y="15147"/>
                </a:lnTo>
                <a:lnTo>
                  <a:pt x="15564" y="15147"/>
                </a:lnTo>
                <a:lnTo>
                  <a:pt x="15132" y="15147"/>
                </a:lnTo>
                <a:lnTo>
                  <a:pt x="14700" y="15147"/>
                </a:lnTo>
                <a:lnTo>
                  <a:pt x="14267" y="15147"/>
                </a:lnTo>
                <a:lnTo>
                  <a:pt x="13835" y="15147"/>
                </a:lnTo>
                <a:lnTo>
                  <a:pt x="13404" y="15147"/>
                </a:lnTo>
                <a:lnTo>
                  <a:pt x="12971" y="15147"/>
                </a:lnTo>
                <a:lnTo>
                  <a:pt x="12539" y="15147"/>
                </a:lnTo>
                <a:lnTo>
                  <a:pt x="12106" y="15147"/>
                </a:lnTo>
                <a:lnTo>
                  <a:pt x="11674" y="15147"/>
                </a:lnTo>
                <a:lnTo>
                  <a:pt x="11242" y="15147"/>
                </a:lnTo>
                <a:lnTo>
                  <a:pt x="10809" y="15147"/>
                </a:lnTo>
                <a:lnTo>
                  <a:pt x="10377" y="15147"/>
                </a:lnTo>
                <a:lnTo>
                  <a:pt x="9945" y="15147"/>
                </a:lnTo>
                <a:lnTo>
                  <a:pt x="9512" y="15147"/>
                </a:lnTo>
                <a:lnTo>
                  <a:pt x="9080" y="15147"/>
                </a:lnTo>
                <a:lnTo>
                  <a:pt x="8647" y="15147"/>
                </a:lnTo>
                <a:lnTo>
                  <a:pt x="8215" y="15147"/>
                </a:lnTo>
                <a:lnTo>
                  <a:pt x="7783" y="15147"/>
                </a:lnTo>
                <a:lnTo>
                  <a:pt x="7350" y="15147"/>
                </a:lnTo>
                <a:lnTo>
                  <a:pt x="6918" y="15147"/>
                </a:lnTo>
                <a:lnTo>
                  <a:pt x="6486" y="15147"/>
                </a:lnTo>
                <a:lnTo>
                  <a:pt x="6053" y="15147"/>
                </a:lnTo>
                <a:lnTo>
                  <a:pt x="5621" y="15147"/>
                </a:lnTo>
                <a:lnTo>
                  <a:pt x="5188" y="15147"/>
                </a:lnTo>
                <a:lnTo>
                  <a:pt x="4756" y="15147"/>
                </a:lnTo>
                <a:lnTo>
                  <a:pt x="4324" y="15147"/>
                </a:lnTo>
                <a:lnTo>
                  <a:pt x="3891" y="15147"/>
                </a:lnTo>
                <a:lnTo>
                  <a:pt x="3459" y="15147"/>
                </a:lnTo>
                <a:lnTo>
                  <a:pt x="3027" y="15147"/>
                </a:lnTo>
                <a:lnTo>
                  <a:pt x="2594" y="15147"/>
                </a:lnTo>
                <a:lnTo>
                  <a:pt x="2162" y="15147"/>
                </a:lnTo>
                <a:lnTo>
                  <a:pt x="1729" y="15147"/>
                </a:lnTo>
                <a:lnTo>
                  <a:pt x="1297" y="15147"/>
                </a:lnTo>
                <a:lnTo>
                  <a:pt x="865" y="15147"/>
                </a:lnTo>
                <a:lnTo>
                  <a:pt x="432" y="15147"/>
                </a:lnTo>
                <a:lnTo>
                  <a:pt x="0" y="15147"/>
                </a:lnTo>
                <a:lnTo>
                  <a:pt x="0" y="10315"/>
                </a:lnTo>
                <a:close/>
              </a:path>
            </a:pathLst>
          </a:custGeom>
          <a:solidFill>
            <a:srgbClr val="c5e0b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"/>
          <p:cNvSpPr/>
          <p:nvPr/>
        </p:nvSpPr>
        <p:spPr>
          <a:xfrm>
            <a:off x="1286280" y="489960"/>
            <a:ext cx="9649800" cy="3713400"/>
          </a:xfrm>
          <a:custGeom>
            <a:avLst/>
            <a:gdLst>
              <a:gd name="textAreaLeft" fmla="*/ 0 w 9649800"/>
              <a:gd name="textAreaRight" fmla="*/ 9650160 w 9649800"/>
              <a:gd name="textAreaTop" fmla="*/ 0 h 3713400"/>
              <a:gd name="textAreaBottom" fmla="*/ 3713760 h 3713400"/>
            </a:gdLst>
            <a:ahLst/>
            <a:rect l="textAreaLeft" t="textAreaTop" r="textAreaRight" b="textAreaBottom"/>
            <a:pathLst>
              <a:path fill="none" w="26806" h="10316">
                <a:moveTo>
                  <a:pt x="0" y="10316"/>
                </a:moveTo>
                <a:lnTo>
                  <a:pt x="432" y="10050"/>
                </a:lnTo>
                <a:lnTo>
                  <a:pt x="865" y="10006"/>
                </a:lnTo>
                <a:lnTo>
                  <a:pt x="1297" y="9814"/>
                </a:lnTo>
                <a:lnTo>
                  <a:pt x="1729" y="9803"/>
                </a:lnTo>
                <a:lnTo>
                  <a:pt x="2162" y="9398"/>
                </a:lnTo>
                <a:lnTo>
                  <a:pt x="2594" y="9244"/>
                </a:lnTo>
                <a:lnTo>
                  <a:pt x="3027" y="9090"/>
                </a:lnTo>
                <a:lnTo>
                  <a:pt x="3459" y="9047"/>
                </a:lnTo>
                <a:lnTo>
                  <a:pt x="3891" y="8845"/>
                </a:lnTo>
                <a:lnTo>
                  <a:pt x="4324" y="8392"/>
                </a:lnTo>
                <a:lnTo>
                  <a:pt x="4756" y="8513"/>
                </a:lnTo>
                <a:lnTo>
                  <a:pt x="5188" y="8219"/>
                </a:lnTo>
                <a:lnTo>
                  <a:pt x="5621" y="8390"/>
                </a:lnTo>
                <a:lnTo>
                  <a:pt x="6053" y="8319"/>
                </a:lnTo>
                <a:lnTo>
                  <a:pt x="6486" y="7914"/>
                </a:lnTo>
                <a:lnTo>
                  <a:pt x="6918" y="7917"/>
                </a:lnTo>
                <a:lnTo>
                  <a:pt x="7350" y="7248"/>
                </a:lnTo>
                <a:lnTo>
                  <a:pt x="7783" y="7378"/>
                </a:lnTo>
                <a:lnTo>
                  <a:pt x="8215" y="7431"/>
                </a:lnTo>
                <a:lnTo>
                  <a:pt x="8647" y="7126"/>
                </a:lnTo>
                <a:lnTo>
                  <a:pt x="9080" y="6689"/>
                </a:lnTo>
                <a:lnTo>
                  <a:pt x="9512" y="6905"/>
                </a:lnTo>
                <a:lnTo>
                  <a:pt x="9945" y="6226"/>
                </a:lnTo>
                <a:lnTo>
                  <a:pt x="10377" y="6119"/>
                </a:lnTo>
                <a:lnTo>
                  <a:pt x="10809" y="6019"/>
                </a:lnTo>
                <a:lnTo>
                  <a:pt x="11242" y="6080"/>
                </a:lnTo>
                <a:lnTo>
                  <a:pt x="11674" y="6364"/>
                </a:lnTo>
                <a:lnTo>
                  <a:pt x="12106" y="5761"/>
                </a:lnTo>
                <a:lnTo>
                  <a:pt x="12539" y="5302"/>
                </a:lnTo>
                <a:lnTo>
                  <a:pt x="12971" y="5568"/>
                </a:lnTo>
                <a:lnTo>
                  <a:pt x="13404" y="5212"/>
                </a:lnTo>
                <a:lnTo>
                  <a:pt x="13835" y="5371"/>
                </a:lnTo>
                <a:lnTo>
                  <a:pt x="14267" y="5070"/>
                </a:lnTo>
                <a:lnTo>
                  <a:pt x="14700" y="5281"/>
                </a:lnTo>
                <a:lnTo>
                  <a:pt x="15132" y="4643"/>
                </a:lnTo>
                <a:lnTo>
                  <a:pt x="15564" y="4457"/>
                </a:lnTo>
                <a:lnTo>
                  <a:pt x="15997" y="4206"/>
                </a:lnTo>
                <a:lnTo>
                  <a:pt x="16429" y="4062"/>
                </a:lnTo>
                <a:lnTo>
                  <a:pt x="16861" y="4195"/>
                </a:lnTo>
                <a:lnTo>
                  <a:pt x="17294" y="3971"/>
                </a:lnTo>
                <a:lnTo>
                  <a:pt x="17726" y="4063"/>
                </a:lnTo>
                <a:lnTo>
                  <a:pt x="18159" y="4106"/>
                </a:lnTo>
                <a:lnTo>
                  <a:pt x="18591" y="3092"/>
                </a:lnTo>
                <a:lnTo>
                  <a:pt x="19023" y="3483"/>
                </a:lnTo>
                <a:lnTo>
                  <a:pt x="19456" y="3339"/>
                </a:lnTo>
                <a:lnTo>
                  <a:pt x="19888" y="3104"/>
                </a:lnTo>
                <a:lnTo>
                  <a:pt x="20320" y="2518"/>
                </a:lnTo>
                <a:lnTo>
                  <a:pt x="20753" y="2457"/>
                </a:lnTo>
                <a:lnTo>
                  <a:pt x="21185" y="2486"/>
                </a:lnTo>
                <a:lnTo>
                  <a:pt x="21618" y="2096"/>
                </a:lnTo>
                <a:lnTo>
                  <a:pt x="22050" y="2243"/>
                </a:lnTo>
                <a:lnTo>
                  <a:pt x="22482" y="1495"/>
                </a:lnTo>
                <a:lnTo>
                  <a:pt x="22915" y="1237"/>
                </a:lnTo>
                <a:lnTo>
                  <a:pt x="23347" y="1133"/>
                </a:lnTo>
                <a:lnTo>
                  <a:pt x="23779" y="852"/>
                </a:lnTo>
                <a:lnTo>
                  <a:pt x="24212" y="585"/>
                </a:lnTo>
                <a:lnTo>
                  <a:pt x="24644" y="763"/>
                </a:lnTo>
                <a:lnTo>
                  <a:pt x="25077" y="391"/>
                </a:lnTo>
                <a:lnTo>
                  <a:pt x="25509" y="472"/>
                </a:lnTo>
                <a:lnTo>
                  <a:pt x="25941" y="294"/>
                </a:lnTo>
                <a:lnTo>
                  <a:pt x="26374" y="226"/>
                </a:lnTo>
                <a:lnTo>
                  <a:pt x="26806" y="0"/>
                </a:lnTo>
              </a:path>
            </a:pathLst>
          </a:custGeom>
          <a:noFill/>
          <a:ln w="10152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0040" rIns="140040" tIns="95040" bIns="9504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Box 38"/>
          <p:cNvSpPr/>
          <p:nvPr/>
        </p:nvSpPr>
        <p:spPr>
          <a:xfrm>
            <a:off x="950760" y="4343040"/>
            <a:ext cx="185436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1961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1.4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Box 39"/>
          <p:cNvSpPr/>
          <p:nvPr/>
        </p:nvSpPr>
        <p:spPr>
          <a:xfrm>
            <a:off x="9012960" y="1013400"/>
            <a:ext cx="234900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4.24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Box 40"/>
          <p:cNvSpPr/>
          <p:nvPr/>
        </p:nvSpPr>
        <p:spPr>
          <a:xfrm>
            <a:off x="175680" y="6489000"/>
            <a:ext cx="610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trike="noStrike" u="none">
                <a:solidFill>
                  <a:schemeClr val="lt1">
                    <a:lumMod val="75000"/>
                  </a:schemeClr>
                </a:solidFill>
                <a:effectLst/>
                <a:uFillTx/>
                <a:latin typeface="Rubik"/>
              </a:rPr>
              <a:t>Source: UN FAO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Rounded Rectangle 2"/>
          <p:cNvSpPr/>
          <p:nvPr/>
        </p:nvSpPr>
        <p:spPr>
          <a:xfrm>
            <a:off x="3333600" y="2669760"/>
            <a:ext cx="5524560" cy="1518480"/>
          </a:xfrm>
          <a:prstGeom prst="roundRect">
            <a:avLst>
              <a:gd name="adj" fmla="val 16667"/>
            </a:avLst>
          </a:prstGeom>
          <a:solidFill>
            <a:srgbClr val="ffca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r>
              <a:rPr b="0" lang="en-GB" sz="2400" strike="noStrike" u="none">
                <a:solidFill>
                  <a:schemeClr val="lt1"/>
                </a:solidFill>
                <a:effectLst/>
                <a:uFillTx/>
                <a:latin typeface="Rubik Light"/>
              </a:rPr>
              <a:t>More info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GB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g</a:t>
            </a:r>
            <a:r>
              <a:rPr b="0" lang="en-SE" sz="4000" strike="noStrike" u="none">
                <a:solidFill>
                  <a:schemeClr val="lt1"/>
                </a:solidFill>
                <a:effectLst/>
                <a:uFillTx/>
                <a:latin typeface="Rubik Medium"/>
              </a:rPr>
              <a:t>apminder.org/36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Box 4"/>
          <p:cNvSpPr/>
          <p:nvPr/>
        </p:nvSpPr>
        <p:spPr>
          <a:xfrm>
            <a:off x="878760" y="2062080"/>
            <a:ext cx="10437480" cy="1632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These slides are part of Gapminder’s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free teaching materials for an updated fact-based worldview.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Available under Creative Common BY License.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Which means you can copy, edit and share them as you like,</a:t>
            </a:r>
            <a:br>
              <a:rPr sz="2000"/>
            </a:b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as long as you mention: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Box 5"/>
          <p:cNvSpPr/>
          <p:nvPr/>
        </p:nvSpPr>
        <p:spPr>
          <a:xfrm>
            <a:off x="3248280" y="3944520"/>
            <a:ext cx="5698440" cy="578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3200" strike="noStrike" u="none">
                <a:solidFill>
                  <a:schemeClr val="lt1">
                    <a:lumMod val="50000"/>
                  </a:schemeClr>
                </a:solidFill>
                <a:effectLst/>
                <a:uFillTx/>
                <a:latin typeface="Rubik-Light"/>
              </a:rPr>
              <a:t>gapminder.org/36</a:t>
            </a:r>
            <a:endParaRPr b="0" lang="en-US" sz="32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Shape 818"/>
          <p:cNvSpPr/>
          <p:nvPr/>
        </p:nvSpPr>
        <p:spPr>
          <a:xfrm>
            <a:off x="4681440" y="1582560"/>
            <a:ext cx="2831760" cy="357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 algn="ctr" defTabSz="914400">
              <a:lnSpc>
                <a:spcPct val="100000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ffca34"/>
                </a:solidFill>
                <a:effectLst/>
                <a:uFillTx/>
                <a:latin typeface="Rubik"/>
                <a:ea typeface="Trebuchet MS"/>
              </a:rPr>
              <a:t>FREE LICENSE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08" name="Shape 823" descr=""/>
          <p:cNvPicPr/>
          <p:nvPr/>
        </p:nvPicPr>
        <p:blipFill>
          <a:blip r:embed="rId1"/>
          <a:stretch/>
        </p:blipFill>
        <p:spPr>
          <a:xfrm>
            <a:off x="3390120" y="574560"/>
            <a:ext cx="5414760" cy="730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9" name="TextBox 9"/>
          <p:cNvSpPr/>
          <p:nvPr/>
        </p:nvSpPr>
        <p:spPr>
          <a:xfrm>
            <a:off x="1994040" y="4767480"/>
            <a:ext cx="8206560" cy="101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2000" strike="noStrike" u="none"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Rubik Light"/>
                <a:ea typeface="Rubik Medium"/>
              </a:rPr>
              <a:t>The world keeps changing, please visit the link above to get an updated version of this slideshow and to use our free visualization tools and links to the data sources.</a:t>
            </a:r>
            <a:endParaRPr b="0" lang="en-US" sz="2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Rectangle 27"/>
          <p:cNvSpPr/>
          <p:nvPr/>
        </p:nvSpPr>
        <p:spPr>
          <a:xfrm>
            <a:off x="144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1" name="Rectangle 28"/>
          <p:cNvSpPr/>
          <p:nvPr/>
        </p:nvSpPr>
        <p:spPr>
          <a:xfrm>
            <a:off x="-2160" y="581760"/>
            <a:ext cx="13240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2" name="Rectangle 23"/>
          <p:cNvSpPr/>
          <p:nvPr/>
        </p:nvSpPr>
        <p:spPr>
          <a:xfrm rot="16200000">
            <a:off x="5552280" y="405360"/>
            <a:ext cx="86940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3" name="Rectangle 24"/>
          <p:cNvSpPr/>
          <p:nvPr/>
        </p:nvSpPr>
        <p:spPr>
          <a:xfrm rot="16200000">
            <a:off x="5948280" y="613800"/>
            <a:ext cx="509760" cy="11985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4" name="Rectangle 25"/>
          <p:cNvSpPr/>
          <p:nvPr/>
        </p:nvSpPr>
        <p:spPr>
          <a:xfrm>
            <a:off x="2520" y="581760"/>
            <a:ext cx="868680" cy="5892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5" name="Rectangle 26"/>
          <p:cNvSpPr/>
          <p:nvPr/>
        </p:nvSpPr>
        <p:spPr>
          <a:xfrm rot="16200000">
            <a:off x="5838840" y="-5895720"/>
            <a:ext cx="509760" cy="12191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chemeClr val="lt1"/>
              </a:solidFill>
              <a:effectLst/>
              <a:uFillTx/>
              <a:latin typeface="Calibri"/>
            </a:endParaRPr>
          </a:p>
        </p:txBody>
      </p:sp>
      <p:sp>
        <p:nvSpPr>
          <p:cNvPr id="216" name="TextBox 6"/>
          <p:cNvSpPr/>
          <p:nvPr/>
        </p:nvSpPr>
        <p:spPr>
          <a:xfrm>
            <a:off x="8915400" y="6509520"/>
            <a:ext cx="324972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GB" sz="1800" strike="noStrike" u="none">
                <a:solidFill>
                  <a:srgbClr val="bfbfbf"/>
                </a:solidFill>
                <a:effectLst/>
                <a:uFillTx/>
                <a:latin typeface="Rubik"/>
              </a:rPr>
              <a:t>M</a:t>
            </a:r>
            <a:r>
              <a:rPr b="0" lang="en-SE" sz="1800" strike="noStrike" u="none">
                <a:solidFill>
                  <a:srgbClr val="bfbfbf"/>
                </a:solidFill>
                <a:effectLst/>
                <a:uFillTx/>
                <a:latin typeface="Rubik"/>
              </a:rPr>
              <a:t>ore info: </a:t>
            </a:r>
            <a:r>
              <a:rPr b="0" lang="en-US" sz="1800" strike="noStrike" u="none">
                <a:solidFill>
                  <a:srgbClr val="bfbfbf"/>
                </a:solidFill>
                <a:effectLst/>
                <a:uFillTx/>
                <a:latin typeface="Rubik"/>
              </a:rPr>
              <a:t>gapminder.org</a:t>
            </a:r>
            <a:r>
              <a:rPr b="0" lang="en-SE" sz="1800" strike="noStrike" u="none">
                <a:solidFill>
                  <a:srgbClr val="bfbfbf"/>
                </a:solidFill>
                <a:effectLst/>
                <a:uFillTx/>
                <a:latin typeface="Rubik"/>
              </a:rPr>
              <a:t>/36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grpSp>
        <p:nvGrpSpPr>
          <p:cNvPr id="217" name="Group 3"/>
          <p:cNvGrpSpPr/>
          <p:nvPr/>
        </p:nvGrpSpPr>
        <p:grpSpPr>
          <a:xfrm>
            <a:off x="9919080" y="5960520"/>
            <a:ext cx="897120" cy="509400"/>
            <a:chOff x="9919080" y="5960520"/>
            <a:chExt cx="897120" cy="509400"/>
          </a:xfrm>
        </p:grpSpPr>
        <p:sp>
          <p:nvSpPr>
            <p:cNvPr id="218" name="TextBox 7"/>
            <p:cNvSpPr/>
            <p:nvPr/>
          </p:nvSpPr>
          <p:spPr>
            <a:xfrm>
              <a:off x="9919080" y="6013440"/>
              <a:ext cx="89712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2020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219" name="Google Shape;251;p 14"/>
            <p:cNvCxnSpPr/>
            <p:nvPr/>
          </p:nvCxnSpPr>
          <p:spPr>
            <a:xfrm flipV="1">
              <a:off x="103539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grpSp>
        <p:nvGrpSpPr>
          <p:cNvPr id="220" name="Group 13"/>
          <p:cNvGrpSpPr/>
          <p:nvPr/>
        </p:nvGrpSpPr>
        <p:grpSpPr>
          <a:xfrm>
            <a:off x="1746000" y="5960520"/>
            <a:ext cx="824400" cy="509400"/>
            <a:chOff x="1746000" y="5960520"/>
            <a:chExt cx="824400" cy="509400"/>
          </a:xfrm>
        </p:grpSpPr>
        <p:sp>
          <p:nvSpPr>
            <p:cNvPr id="221" name="TextBox 22"/>
            <p:cNvSpPr/>
            <p:nvPr/>
          </p:nvSpPr>
          <p:spPr>
            <a:xfrm>
              <a:off x="1746000" y="6013440"/>
              <a:ext cx="82440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1965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222" name="Google Shape;251;p 15"/>
            <p:cNvCxnSpPr/>
            <p:nvPr/>
          </p:nvCxnSpPr>
          <p:spPr>
            <a:xfrm flipV="1">
              <a:off x="214992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grpSp>
        <p:nvGrpSpPr>
          <p:cNvPr id="223" name="Group 14"/>
          <p:cNvGrpSpPr/>
          <p:nvPr/>
        </p:nvGrpSpPr>
        <p:grpSpPr>
          <a:xfrm>
            <a:off x="5709240" y="5960520"/>
            <a:ext cx="838440" cy="509400"/>
            <a:chOff x="5709240" y="5960520"/>
            <a:chExt cx="838440" cy="509400"/>
          </a:xfrm>
        </p:grpSpPr>
        <p:sp>
          <p:nvSpPr>
            <p:cNvPr id="224" name="TextBox 24"/>
            <p:cNvSpPr/>
            <p:nvPr/>
          </p:nvSpPr>
          <p:spPr>
            <a:xfrm>
              <a:off x="5709240" y="6013440"/>
              <a:ext cx="838440" cy="45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t">
              <a:spAutoFit/>
            </a:bodyPr>
            <a:p>
              <a:pPr algn="ctr" defTabSz="914400">
                <a:lnSpc>
                  <a:spcPct val="100000"/>
                </a:lnSpc>
              </a:pPr>
              <a:r>
                <a:rPr b="0" lang="en-SE" sz="2400" strike="noStrike" u="none">
                  <a:solidFill>
                    <a:schemeClr val="dk1">
                      <a:lumMod val="85000"/>
                      <a:lumOff val="15000"/>
                    </a:schemeClr>
                  </a:solidFill>
                  <a:effectLst/>
                  <a:uFillTx/>
                  <a:latin typeface="Rubik Light"/>
                </a:rPr>
                <a:t>1990</a:t>
              </a:r>
              <a:endParaRPr b="0" lang="en-US" sz="2400" strike="noStrike" u="none">
                <a:solidFill>
                  <a:srgbClr val="000000"/>
                </a:solidFill>
                <a:effectLst/>
                <a:uFillTx/>
                <a:latin typeface="Arial"/>
              </a:endParaRPr>
            </a:p>
          </p:txBody>
        </p:sp>
        <p:cxnSp>
          <p:nvCxnSpPr>
            <p:cNvPr id="225" name="Google Shape;251;p 17"/>
            <p:cNvCxnSpPr/>
            <p:nvPr/>
          </p:nvCxnSpPr>
          <p:spPr>
            <a:xfrm flipV="1">
              <a:off x="6120360" y="5960520"/>
              <a:ext cx="1080" cy="73080"/>
            </a:xfrm>
            <a:prstGeom prst="straightConnector1">
              <a:avLst/>
            </a:prstGeom>
            <a:ln w="19050">
              <a:solidFill>
                <a:srgbClr val="262626"/>
              </a:solidFill>
              <a:miter/>
            </a:ln>
          </p:spPr>
        </p:cxnSp>
      </p:grpSp>
      <p:sp>
        <p:nvSpPr>
          <p:cNvPr id="226" name=""/>
          <p:cNvSpPr/>
          <p:nvPr/>
        </p:nvSpPr>
        <p:spPr>
          <a:xfrm>
            <a:off x="685800" y="511560"/>
            <a:ext cx="10972440" cy="5452560"/>
          </a:xfrm>
          <a:custGeom>
            <a:avLst/>
            <a:gdLst>
              <a:gd name="textAreaLeft" fmla="*/ 0 w 10972440"/>
              <a:gd name="textAreaRight" fmla="*/ 10972800 w 10972440"/>
              <a:gd name="textAreaTop" fmla="*/ 0 h 5452560"/>
              <a:gd name="textAreaBottom" fmla="*/ 5452920 h 5452560"/>
            </a:gdLst>
            <a:ahLst/>
            <a:rect l="textAreaLeft" t="textAreaTop" r="textAreaRight" b="textAreaBottom"/>
            <a:pathLst>
              <a:path w="30480" h="15147">
                <a:moveTo>
                  <a:pt x="0" y="10315"/>
                </a:moveTo>
                <a:lnTo>
                  <a:pt x="491" y="10051"/>
                </a:lnTo>
                <a:lnTo>
                  <a:pt x="984" y="10006"/>
                </a:lnTo>
                <a:lnTo>
                  <a:pt x="1475" y="9815"/>
                </a:lnTo>
                <a:lnTo>
                  <a:pt x="1966" y="9804"/>
                </a:lnTo>
                <a:lnTo>
                  <a:pt x="2458" y="9399"/>
                </a:lnTo>
                <a:lnTo>
                  <a:pt x="2949" y="9245"/>
                </a:lnTo>
                <a:lnTo>
                  <a:pt x="3442" y="9091"/>
                </a:lnTo>
                <a:lnTo>
                  <a:pt x="3933" y="9046"/>
                </a:lnTo>
                <a:lnTo>
                  <a:pt x="4424" y="8844"/>
                </a:lnTo>
                <a:lnTo>
                  <a:pt x="4916" y="8391"/>
                </a:lnTo>
                <a:lnTo>
                  <a:pt x="5408" y="8514"/>
                </a:lnTo>
                <a:lnTo>
                  <a:pt x="5899" y="8219"/>
                </a:lnTo>
                <a:lnTo>
                  <a:pt x="6391" y="8390"/>
                </a:lnTo>
                <a:lnTo>
                  <a:pt x="6882" y="8319"/>
                </a:lnTo>
                <a:lnTo>
                  <a:pt x="7375" y="7914"/>
                </a:lnTo>
                <a:lnTo>
                  <a:pt x="7866" y="7917"/>
                </a:lnTo>
                <a:lnTo>
                  <a:pt x="8357" y="7248"/>
                </a:lnTo>
                <a:lnTo>
                  <a:pt x="8849" y="7379"/>
                </a:lnTo>
                <a:lnTo>
                  <a:pt x="9341" y="7432"/>
                </a:lnTo>
                <a:lnTo>
                  <a:pt x="9832" y="7126"/>
                </a:lnTo>
                <a:lnTo>
                  <a:pt x="10324" y="6688"/>
                </a:lnTo>
                <a:lnTo>
                  <a:pt x="10815" y="6906"/>
                </a:lnTo>
                <a:lnTo>
                  <a:pt x="11308" y="6225"/>
                </a:lnTo>
                <a:lnTo>
                  <a:pt x="11799" y="6119"/>
                </a:lnTo>
                <a:lnTo>
                  <a:pt x="12290" y="6019"/>
                </a:lnTo>
                <a:lnTo>
                  <a:pt x="12782" y="6080"/>
                </a:lnTo>
                <a:lnTo>
                  <a:pt x="13274" y="6365"/>
                </a:lnTo>
                <a:lnTo>
                  <a:pt x="13765" y="5760"/>
                </a:lnTo>
                <a:lnTo>
                  <a:pt x="14257" y="5302"/>
                </a:lnTo>
                <a:lnTo>
                  <a:pt x="14748" y="5567"/>
                </a:lnTo>
                <a:lnTo>
                  <a:pt x="15241" y="5212"/>
                </a:lnTo>
                <a:lnTo>
                  <a:pt x="15732" y="5372"/>
                </a:lnTo>
                <a:lnTo>
                  <a:pt x="16223" y="5071"/>
                </a:lnTo>
                <a:lnTo>
                  <a:pt x="16715" y="5280"/>
                </a:lnTo>
                <a:lnTo>
                  <a:pt x="17206" y="4643"/>
                </a:lnTo>
                <a:lnTo>
                  <a:pt x="17698" y="4456"/>
                </a:lnTo>
                <a:lnTo>
                  <a:pt x="18190" y="4206"/>
                </a:lnTo>
                <a:lnTo>
                  <a:pt x="18681" y="4062"/>
                </a:lnTo>
                <a:lnTo>
                  <a:pt x="19172" y="4194"/>
                </a:lnTo>
                <a:lnTo>
                  <a:pt x="19665" y="3972"/>
                </a:lnTo>
                <a:lnTo>
                  <a:pt x="20156" y="4063"/>
                </a:lnTo>
                <a:lnTo>
                  <a:pt x="20648" y="4106"/>
                </a:lnTo>
                <a:lnTo>
                  <a:pt x="21139" y="3092"/>
                </a:lnTo>
                <a:lnTo>
                  <a:pt x="21631" y="3482"/>
                </a:lnTo>
                <a:lnTo>
                  <a:pt x="22123" y="3339"/>
                </a:lnTo>
                <a:lnTo>
                  <a:pt x="22614" y="3105"/>
                </a:lnTo>
                <a:lnTo>
                  <a:pt x="23105" y="2517"/>
                </a:lnTo>
                <a:lnTo>
                  <a:pt x="23598" y="2457"/>
                </a:lnTo>
                <a:lnTo>
                  <a:pt x="24089" y="2485"/>
                </a:lnTo>
                <a:lnTo>
                  <a:pt x="24581" y="2095"/>
                </a:lnTo>
                <a:lnTo>
                  <a:pt x="25072" y="2244"/>
                </a:lnTo>
                <a:lnTo>
                  <a:pt x="25564" y="1494"/>
                </a:lnTo>
                <a:lnTo>
                  <a:pt x="26056" y="1238"/>
                </a:lnTo>
                <a:lnTo>
                  <a:pt x="26547" y="1134"/>
                </a:lnTo>
                <a:lnTo>
                  <a:pt x="27038" y="852"/>
                </a:lnTo>
                <a:lnTo>
                  <a:pt x="27531" y="584"/>
                </a:lnTo>
                <a:lnTo>
                  <a:pt x="28022" y="763"/>
                </a:lnTo>
                <a:lnTo>
                  <a:pt x="28514" y="392"/>
                </a:lnTo>
                <a:lnTo>
                  <a:pt x="29005" y="471"/>
                </a:lnTo>
                <a:lnTo>
                  <a:pt x="29496" y="295"/>
                </a:lnTo>
                <a:lnTo>
                  <a:pt x="29989" y="227"/>
                </a:lnTo>
                <a:lnTo>
                  <a:pt x="30480" y="0"/>
                </a:lnTo>
                <a:lnTo>
                  <a:pt x="30480" y="15147"/>
                </a:lnTo>
                <a:lnTo>
                  <a:pt x="29989" y="15147"/>
                </a:lnTo>
                <a:lnTo>
                  <a:pt x="29496" y="15147"/>
                </a:lnTo>
                <a:lnTo>
                  <a:pt x="29005" y="15147"/>
                </a:lnTo>
                <a:lnTo>
                  <a:pt x="28514" y="15147"/>
                </a:lnTo>
                <a:lnTo>
                  <a:pt x="28022" y="15147"/>
                </a:lnTo>
                <a:lnTo>
                  <a:pt x="27531" y="15147"/>
                </a:lnTo>
                <a:lnTo>
                  <a:pt x="27038" y="15147"/>
                </a:lnTo>
                <a:lnTo>
                  <a:pt x="26547" y="15147"/>
                </a:lnTo>
                <a:lnTo>
                  <a:pt x="26056" y="15147"/>
                </a:lnTo>
                <a:lnTo>
                  <a:pt x="25564" y="15147"/>
                </a:lnTo>
                <a:lnTo>
                  <a:pt x="25072" y="15147"/>
                </a:lnTo>
                <a:lnTo>
                  <a:pt x="24581" y="15147"/>
                </a:lnTo>
                <a:lnTo>
                  <a:pt x="24089" y="15147"/>
                </a:lnTo>
                <a:lnTo>
                  <a:pt x="23598" y="15147"/>
                </a:lnTo>
                <a:lnTo>
                  <a:pt x="23105" y="15147"/>
                </a:lnTo>
                <a:lnTo>
                  <a:pt x="22614" y="15147"/>
                </a:lnTo>
                <a:lnTo>
                  <a:pt x="22123" y="15147"/>
                </a:lnTo>
                <a:lnTo>
                  <a:pt x="21631" y="15147"/>
                </a:lnTo>
                <a:lnTo>
                  <a:pt x="21139" y="15147"/>
                </a:lnTo>
                <a:lnTo>
                  <a:pt x="20648" y="15147"/>
                </a:lnTo>
                <a:lnTo>
                  <a:pt x="20156" y="15147"/>
                </a:lnTo>
                <a:lnTo>
                  <a:pt x="19665" y="15147"/>
                </a:lnTo>
                <a:lnTo>
                  <a:pt x="19172" y="15147"/>
                </a:lnTo>
                <a:lnTo>
                  <a:pt x="18681" y="15147"/>
                </a:lnTo>
                <a:lnTo>
                  <a:pt x="18190" y="15147"/>
                </a:lnTo>
                <a:lnTo>
                  <a:pt x="17698" y="15147"/>
                </a:lnTo>
                <a:lnTo>
                  <a:pt x="17206" y="15147"/>
                </a:lnTo>
                <a:lnTo>
                  <a:pt x="16715" y="15147"/>
                </a:lnTo>
                <a:lnTo>
                  <a:pt x="16223" y="15147"/>
                </a:lnTo>
                <a:lnTo>
                  <a:pt x="15732" y="15147"/>
                </a:lnTo>
                <a:lnTo>
                  <a:pt x="15241" y="15147"/>
                </a:lnTo>
                <a:lnTo>
                  <a:pt x="14748" y="15147"/>
                </a:lnTo>
                <a:lnTo>
                  <a:pt x="14257" y="15147"/>
                </a:lnTo>
                <a:lnTo>
                  <a:pt x="13765" y="15147"/>
                </a:lnTo>
                <a:lnTo>
                  <a:pt x="13274" y="15147"/>
                </a:lnTo>
                <a:lnTo>
                  <a:pt x="12782" y="15147"/>
                </a:lnTo>
                <a:lnTo>
                  <a:pt x="12290" y="15147"/>
                </a:lnTo>
                <a:lnTo>
                  <a:pt x="11799" y="15147"/>
                </a:lnTo>
                <a:lnTo>
                  <a:pt x="11308" y="15147"/>
                </a:lnTo>
                <a:lnTo>
                  <a:pt x="10815" y="15147"/>
                </a:lnTo>
                <a:lnTo>
                  <a:pt x="10324" y="15147"/>
                </a:lnTo>
                <a:lnTo>
                  <a:pt x="9832" y="15147"/>
                </a:lnTo>
                <a:lnTo>
                  <a:pt x="9341" y="15147"/>
                </a:lnTo>
                <a:lnTo>
                  <a:pt x="8849" y="15147"/>
                </a:lnTo>
                <a:lnTo>
                  <a:pt x="8357" y="15147"/>
                </a:lnTo>
                <a:lnTo>
                  <a:pt x="7866" y="15147"/>
                </a:lnTo>
                <a:lnTo>
                  <a:pt x="7375" y="15147"/>
                </a:lnTo>
                <a:lnTo>
                  <a:pt x="6882" y="15147"/>
                </a:lnTo>
                <a:lnTo>
                  <a:pt x="6391" y="15147"/>
                </a:lnTo>
                <a:lnTo>
                  <a:pt x="5899" y="15147"/>
                </a:lnTo>
                <a:lnTo>
                  <a:pt x="5408" y="15147"/>
                </a:lnTo>
                <a:lnTo>
                  <a:pt x="4916" y="15147"/>
                </a:lnTo>
                <a:lnTo>
                  <a:pt x="4424" y="15147"/>
                </a:lnTo>
                <a:lnTo>
                  <a:pt x="3933" y="15147"/>
                </a:lnTo>
                <a:lnTo>
                  <a:pt x="3442" y="15147"/>
                </a:lnTo>
                <a:lnTo>
                  <a:pt x="2949" y="15147"/>
                </a:lnTo>
                <a:lnTo>
                  <a:pt x="2458" y="15147"/>
                </a:lnTo>
                <a:lnTo>
                  <a:pt x="1966" y="15147"/>
                </a:lnTo>
                <a:lnTo>
                  <a:pt x="1475" y="15147"/>
                </a:lnTo>
                <a:lnTo>
                  <a:pt x="984" y="15147"/>
                </a:lnTo>
                <a:lnTo>
                  <a:pt x="491" y="15147"/>
                </a:lnTo>
                <a:lnTo>
                  <a:pt x="0" y="15147"/>
                </a:lnTo>
                <a:lnTo>
                  <a:pt x="0" y="10315"/>
                </a:lnTo>
                <a:close/>
              </a:path>
            </a:pathLst>
          </a:custGeom>
          <a:solidFill>
            <a:srgbClr val="c5e0b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7" name=""/>
          <p:cNvSpPr/>
          <p:nvPr/>
        </p:nvSpPr>
        <p:spPr>
          <a:xfrm>
            <a:off x="685800" y="489960"/>
            <a:ext cx="10972440" cy="3713400"/>
          </a:xfrm>
          <a:custGeom>
            <a:avLst/>
            <a:gdLst>
              <a:gd name="textAreaLeft" fmla="*/ 0 w 10972440"/>
              <a:gd name="textAreaRight" fmla="*/ 10972800 w 10972440"/>
              <a:gd name="textAreaTop" fmla="*/ 0 h 3713400"/>
              <a:gd name="textAreaBottom" fmla="*/ 3713760 h 3713400"/>
            </a:gdLst>
            <a:ahLst/>
            <a:rect l="textAreaLeft" t="textAreaTop" r="textAreaRight" b="textAreaBottom"/>
            <a:pathLst>
              <a:path fill="none" w="30480" h="10316">
                <a:moveTo>
                  <a:pt x="0" y="10316"/>
                </a:moveTo>
                <a:lnTo>
                  <a:pt x="491" y="10050"/>
                </a:lnTo>
                <a:lnTo>
                  <a:pt x="984" y="10006"/>
                </a:lnTo>
                <a:lnTo>
                  <a:pt x="1475" y="9814"/>
                </a:lnTo>
                <a:lnTo>
                  <a:pt x="1966" y="9803"/>
                </a:lnTo>
                <a:lnTo>
                  <a:pt x="2458" y="9398"/>
                </a:lnTo>
                <a:lnTo>
                  <a:pt x="2949" y="9244"/>
                </a:lnTo>
                <a:lnTo>
                  <a:pt x="3442" y="9090"/>
                </a:lnTo>
                <a:lnTo>
                  <a:pt x="3933" y="9047"/>
                </a:lnTo>
                <a:lnTo>
                  <a:pt x="4424" y="8845"/>
                </a:lnTo>
                <a:lnTo>
                  <a:pt x="4916" y="8392"/>
                </a:lnTo>
                <a:lnTo>
                  <a:pt x="5408" y="8513"/>
                </a:lnTo>
                <a:lnTo>
                  <a:pt x="5899" y="8219"/>
                </a:lnTo>
                <a:lnTo>
                  <a:pt x="6391" y="8390"/>
                </a:lnTo>
                <a:lnTo>
                  <a:pt x="6882" y="8319"/>
                </a:lnTo>
                <a:lnTo>
                  <a:pt x="7375" y="7914"/>
                </a:lnTo>
                <a:lnTo>
                  <a:pt x="7866" y="7917"/>
                </a:lnTo>
                <a:lnTo>
                  <a:pt x="8357" y="7248"/>
                </a:lnTo>
                <a:lnTo>
                  <a:pt x="8849" y="7378"/>
                </a:lnTo>
                <a:lnTo>
                  <a:pt x="9341" y="7431"/>
                </a:lnTo>
                <a:lnTo>
                  <a:pt x="9832" y="7126"/>
                </a:lnTo>
                <a:lnTo>
                  <a:pt x="10324" y="6689"/>
                </a:lnTo>
                <a:lnTo>
                  <a:pt x="10815" y="6905"/>
                </a:lnTo>
                <a:lnTo>
                  <a:pt x="11308" y="6226"/>
                </a:lnTo>
                <a:lnTo>
                  <a:pt x="11799" y="6119"/>
                </a:lnTo>
                <a:lnTo>
                  <a:pt x="12290" y="6019"/>
                </a:lnTo>
                <a:lnTo>
                  <a:pt x="12782" y="6080"/>
                </a:lnTo>
                <a:lnTo>
                  <a:pt x="13274" y="6364"/>
                </a:lnTo>
                <a:lnTo>
                  <a:pt x="13765" y="5761"/>
                </a:lnTo>
                <a:lnTo>
                  <a:pt x="14257" y="5302"/>
                </a:lnTo>
                <a:lnTo>
                  <a:pt x="14748" y="5568"/>
                </a:lnTo>
                <a:lnTo>
                  <a:pt x="15241" y="5212"/>
                </a:lnTo>
                <a:lnTo>
                  <a:pt x="15732" y="5371"/>
                </a:lnTo>
                <a:lnTo>
                  <a:pt x="16223" y="5070"/>
                </a:lnTo>
                <a:lnTo>
                  <a:pt x="16715" y="5281"/>
                </a:lnTo>
                <a:lnTo>
                  <a:pt x="17206" y="4643"/>
                </a:lnTo>
                <a:lnTo>
                  <a:pt x="17698" y="4457"/>
                </a:lnTo>
                <a:lnTo>
                  <a:pt x="18190" y="4206"/>
                </a:lnTo>
                <a:lnTo>
                  <a:pt x="18681" y="4062"/>
                </a:lnTo>
                <a:lnTo>
                  <a:pt x="19172" y="4195"/>
                </a:lnTo>
                <a:lnTo>
                  <a:pt x="19665" y="3971"/>
                </a:lnTo>
                <a:lnTo>
                  <a:pt x="20156" y="4063"/>
                </a:lnTo>
                <a:lnTo>
                  <a:pt x="20648" y="4106"/>
                </a:lnTo>
                <a:lnTo>
                  <a:pt x="21139" y="3092"/>
                </a:lnTo>
                <a:lnTo>
                  <a:pt x="21631" y="3483"/>
                </a:lnTo>
                <a:lnTo>
                  <a:pt x="22123" y="3339"/>
                </a:lnTo>
                <a:lnTo>
                  <a:pt x="22614" y="3104"/>
                </a:lnTo>
                <a:lnTo>
                  <a:pt x="23105" y="2518"/>
                </a:lnTo>
                <a:lnTo>
                  <a:pt x="23598" y="2457"/>
                </a:lnTo>
                <a:lnTo>
                  <a:pt x="24089" y="2486"/>
                </a:lnTo>
                <a:lnTo>
                  <a:pt x="24581" y="2096"/>
                </a:lnTo>
                <a:lnTo>
                  <a:pt x="25072" y="2243"/>
                </a:lnTo>
                <a:lnTo>
                  <a:pt x="25564" y="1495"/>
                </a:lnTo>
                <a:lnTo>
                  <a:pt x="26056" y="1237"/>
                </a:lnTo>
                <a:lnTo>
                  <a:pt x="26547" y="1133"/>
                </a:lnTo>
                <a:lnTo>
                  <a:pt x="27038" y="852"/>
                </a:lnTo>
                <a:lnTo>
                  <a:pt x="27531" y="585"/>
                </a:lnTo>
                <a:lnTo>
                  <a:pt x="28022" y="763"/>
                </a:lnTo>
                <a:lnTo>
                  <a:pt x="28514" y="391"/>
                </a:lnTo>
                <a:lnTo>
                  <a:pt x="29005" y="472"/>
                </a:lnTo>
                <a:lnTo>
                  <a:pt x="29496" y="294"/>
                </a:lnTo>
                <a:lnTo>
                  <a:pt x="29989" y="226"/>
                </a:lnTo>
                <a:lnTo>
                  <a:pt x="30480" y="0"/>
                </a:lnTo>
              </a:path>
            </a:pathLst>
          </a:custGeom>
          <a:noFill/>
          <a:ln w="101520">
            <a:solidFill>
              <a:srgbClr val="05b050"/>
            </a:solidFill>
            <a:miter/>
            <a:headEnd len="med" type="oval" w="med"/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140040" rIns="140040" tIns="95040" bIns="95040" anchor="ctr">
            <a:noAutofit/>
          </a:bodyPr>
          <a:p>
            <a:pPr>
              <a:lnSpc>
                <a:spcPct val="100000"/>
              </a:lnSpc>
            </a:pP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8" name="TextBox 28"/>
          <p:cNvSpPr/>
          <p:nvPr/>
        </p:nvSpPr>
        <p:spPr>
          <a:xfrm>
            <a:off x="410760" y="4199040"/>
            <a:ext cx="185436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1961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1.4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29" name="TextBox 41"/>
          <p:cNvSpPr/>
          <p:nvPr/>
        </p:nvSpPr>
        <p:spPr>
          <a:xfrm>
            <a:off x="9444960" y="941400"/>
            <a:ext cx="2349000" cy="1523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40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2023</a:t>
            </a:r>
            <a:endParaRPr b="0" lang="en-US" sz="40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b="0" lang="sv-SE" sz="5400" strike="noStrike" u="none">
                <a:solidFill>
                  <a:schemeClr val="dk1"/>
                </a:solidFill>
                <a:effectLst/>
                <a:uFillTx/>
                <a:latin typeface="Rubik Medium"/>
              </a:rPr>
              <a:t>4.24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0" name="TextBox 42"/>
          <p:cNvSpPr/>
          <p:nvPr/>
        </p:nvSpPr>
        <p:spPr>
          <a:xfrm>
            <a:off x="175680" y="6489000"/>
            <a:ext cx="6104160" cy="365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US" sz="1800" strike="noStrike" u="none">
                <a:solidFill>
                  <a:srgbClr val="bfbfbf"/>
                </a:solidFill>
                <a:effectLst/>
                <a:uFillTx/>
                <a:latin typeface="Rubik"/>
              </a:rPr>
              <a:t>Source: UN FAO</a:t>
            </a:r>
            <a:endParaRPr b="0" lang="en-US" sz="18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1" name="TextBox 43"/>
          <p:cNvSpPr/>
          <p:nvPr/>
        </p:nvSpPr>
        <p:spPr>
          <a:xfrm>
            <a:off x="2077200" y="3029400"/>
            <a:ext cx="8794800" cy="173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More crops </a:t>
            </a:r>
            <a:br>
              <a:rPr sz="5400"/>
            </a:br>
            <a:r>
              <a:rPr b="0" lang="en-SE" sz="5400" strike="noStrike" u="none">
                <a:solidFill>
                  <a:schemeClr val="dk1"/>
                </a:solidFill>
                <a:effectLst/>
                <a:uFillTx/>
                <a:latin typeface="Rubik Light"/>
              </a:rPr>
              <a:t>from the same land!</a:t>
            </a:r>
            <a:endParaRPr b="0" lang="en-US" sz="5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32" name="TextBox 44"/>
          <p:cNvSpPr/>
          <p:nvPr/>
        </p:nvSpPr>
        <p:spPr>
          <a:xfrm>
            <a:off x="3963600" y="4786200"/>
            <a:ext cx="480024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 defTabSz="914400">
              <a:lnSpc>
                <a:spcPct val="100000"/>
              </a:lnSpc>
            </a:pPr>
            <a:r>
              <a:rPr b="0" lang="en-GB" sz="16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Agricultural outputs have skyrocketed. With the same lot of land, farmers today produce on average 3 times more corn, oats, rice or wheat.</a:t>
            </a:r>
            <a:endParaRPr b="0" lang="en-US" sz="16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233" name="Google Shape;251;p 16"/>
          <p:cNvCxnSpPr/>
          <p:nvPr/>
        </p:nvCxnSpPr>
        <p:spPr>
          <a:xfrm>
            <a:off x="676080" y="5964480"/>
            <a:ext cx="10982520" cy="1080"/>
          </a:xfrm>
          <a:prstGeom prst="straightConnector1">
            <a:avLst/>
          </a:prstGeom>
          <a:ln w="28575">
            <a:solidFill>
              <a:srgbClr val="262626"/>
            </a:solidFill>
            <a:miter/>
          </a:ln>
        </p:spPr>
      </p:cxnSp>
      <p:sp>
        <p:nvSpPr>
          <p:cNvPr id="234" name="TextBox 2"/>
          <p:cNvSpPr/>
          <p:nvPr/>
        </p:nvSpPr>
        <p:spPr>
          <a:xfrm>
            <a:off x="652320" y="294120"/>
            <a:ext cx="8794800" cy="1172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</a:pPr>
            <a:r>
              <a:rPr b="0" lang="en-US" sz="4700" strike="noStrike" u="none">
                <a:solidFill>
                  <a:srgbClr val="05b050"/>
                </a:solidFill>
                <a:effectLst/>
                <a:uFillTx/>
                <a:latin typeface="Roboto Medium"/>
              </a:rPr>
              <a:t>Harvest</a:t>
            </a:r>
            <a:r>
              <a:rPr b="0" lang="en-SE" sz="4700" strike="noStrike" u="none">
                <a:solidFill>
                  <a:srgbClr val="05b050"/>
                </a:solidFill>
                <a:effectLst/>
                <a:uFillTx/>
                <a:latin typeface="Roboto Medium"/>
              </a:rPr>
              <a:t> per area</a:t>
            </a:r>
            <a:br>
              <a:rPr sz="4700"/>
            </a:br>
            <a:r>
              <a:rPr b="0" lang="en-SE" sz="2400" strike="noStrike" u="none">
                <a:solidFill>
                  <a:srgbClr val="05b050"/>
                </a:solidFill>
                <a:effectLst/>
                <a:uFillTx/>
                <a:latin typeface="Rubik Light"/>
              </a:rPr>
              <a:t>Cereal yield, thousand kg per hectare of land</a:t>
            </a:r>
            <a:endParaRPr b="0" lang="en-US" sz="2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Application>LibreOffice/25.2.0.3$Linux_X86_64 LibreOffice_project/e1cf4a87eb02d755bce1a01209907ea5ddc8f069</Application>
  <AppVersion>15.0000</AppVersion>
  <Words>385</Words>
  <Paragraphs>138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2023-11-28T13:47:15Z</dcterms:created>
  <dc:creator>Lewis Day</dc:creator>
  <dc:description/>
  <dc:language>en-US</dc:language>
  <cp:lastModifiedBy/>
  <dcterms:modified xsi:type="dcterms:W3CDTF">2026-03-11T17:58:12Z</dcterms:modified>
  <cp:revision>90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10</vt:i4>
  </property>
  <property fmtid="{D5CDD505-2E9C-101B-9397-08002B2CF9AE}" pid="3" name="PresentationFormat">
    <vt:lpwstr>Widescreen</vt:lpwstr>
  </property>
  <property fmtid="{D5CDD505-2E9C-101B-9397-08002B2CF9AE}" pid="4" name="Slides">
    <vt:i4>11</vt:i4>
  </property>
</Properties>
</file>