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64" r:id="rId8"/>
    <p:sldId id="266" r:id="rId9"/>
    <p:sldId id="267"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148F6CD-1CA9-456B-BA75-F20FA83A9CC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53BB293D-DF9B-459F-A20A-29D37730B59B}" type="datetimeFigureOut">
              <a:rPr lang="es-ES" smtClean="0"/>
              <a:pPr/>
              <a:t>14/12/2009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7148F6CD-1CA9-456B-BA75-F20FA83A9CC1}"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3BB293D-DF9B-459F-A20A-29D37730B59B}" type="datetimeFigureOut">
              <a:rPr lang="es-ES" smtClean="0"/>
              <a:pPr/>
              <a:t>14/12/2009</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148F6CD-1CA9-456B-BA75-F20FA83A9CC1}"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coruna@augc.org" TargetMode="External"/><Relationship Id="rId7" Type="http://schemas.openxmlformats.org/officeDocument/2006/relationships/image" Target="../media/image9.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hyperlink" Target="mailto:Coruna.sg@augc.org" TargetMode="External"/><Relationship Id="rId5" Type="http://schemas.openxmlformats.org/officeDocument/2006/relationships/hyperlink" Target="mailto:delegado@augccoruna.org" TargetMode="External"/><Relationship Id="rId4" Type="http://schemas.openxmlformats.org/officeDocument/2006/relationships/hyperlink" Target="mailto:secretaria@augccoruna.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Rectángulo"/>
          <p:cNvSpPr/>
          <p:nvPr/>
        </p:nvSpPr>
        <p:spPr>
          <a:xfrm>
            <a:off x="4048886" y="857232"/>
            <a:ext cx="5095114" cy="1200329"/>
          </a:xfrm>
          <a:prstGeom prst="rect">
            <a:avLst/>
          </a:prstGeom>
          <a:noFill/>
          <a:effectLst>
            <a:glow rad="63500">
              <a:schemeClr val="accent2">
                <a:satMod val="175000"/>
                <a:alpha val="40000"/>
              </a:schemeClr>
            </a:glo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s-ES" sz="36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reflection blurRad="6350" stA="55000" endA="300" endPos="45500" dir="5400000" sy="-100000" algn="bl" rotWithShape="0"/>
                </a:effectLst>
              </a:rPr>
              <a:t>Régimen Disciplinario</a:t>
            </a:r>
          </a:p>
          <a:p>
            <a:pPr algn="ctr"/>
            <a:r>
              <a:rPr lang="es-E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reflection blurRad="6350" stA="55000" endA="300" endPos="45500" dir="5400000" sy="-100000" algn="bl" rotWithShape="0"/>
                </a:effectLst>
              </a:rPr>
              <a:t>De La Guardia Civil</a:t>
            </a:r>
            <a:endParaRPr lang="es-ES" sz="36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reflection blurRad="6350" stA="55000" endA="300" endPos="45500" dir="5400000" sy="-100000" algn="bl" rotWithShape="0"/>
              </a:effectLst>
            </a:endParaRPr>
          </a:p>
        </p:txBody>
      </p:sp>
      <p:sp>
        <p:nvSpPr>
          <p:cNvPr id="9" name="8 Rectángulo"/>
          <p:cNvSpPr/>
          <p:nvPr/>
        </p:nvSpPr>
        <p:spPr>
          <a:xfrm>
            <a:off x="285720" y="1000108"/>
            <a:ext cx="3743461" cy="954107"/>
          </a:xfrm>
          <a:prstGeom prst="rect">
            <a:avLst/>
          </a:prstGeom>
          <a:noFill/>
        </p:spPr>
        <p:txBody>
          <a:bodyPr wrap="none" lIns="91440" tIns="45720" rIns="91440" bIns="45720">
            <a:spAutoFit/>
          </a:bodyPr>
          <a:lstStyle/>
          <a:p>
            <a:pPr algn="ctr"/>
            <a:r>
              <a:rPr lang="es-ES" sz="28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Campaña AUGC</a:t>
            </a:r>
          </a:p>
          <a:p>
            <a:pPr algn="ctr"/>
            <a:r>
              <a:rPr lang="es-ES"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Delegación A Coruña</a:t>
            </a:r>
            <a:endParaRPr lang="es-ES" sz="28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16" name="15 Rectángulo"/>
          <p:cNvSpPr/>
          <p:nvPr/>
        </p:nvSpPr>
        <p:spPr>
          <a:xfrm>
            <a:off x="642910" y="2571744"/>
            <a:ext cx="7698967"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Defiéndete en Silencio</a:t>
            </a:r>
            <a:endParaRPr lang="es-E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7" name="16 Rectángulo"/>
          <p:cNvSpPr/>
          <p:nvPr/>
        </p:nvSpPr>
        <p:spPr>
          <a:xfrm>
            <a:off x="714348" y="3929066"/>
            <a:ext cx="7636129"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Haz valer tus derechos</a:t>
            </a:r>
            <a:endParaRPr lang="es-E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to="" calcmode="lin" valueType="num">
                                      <p:cBhvr>
                                        <p:cTn id="7" dur="1" fill="hold"/>
                                        <p:tgtEl>
                                          <p:spTgt spid="9"/>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to="" calcmode="lin" valueType="num">
                                      <p:cBhvr>
                                        <p:cTn id="12" dur="1" fill="hold"/>
                                        <p:tgtEl>
                                          <p:spTgt spid="8"/>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to="" calcmode="lin" valueType="num">
                                      <p:cBhvr>
                                        <p:cTn id="17" dur="1" fill="hold"/>
                                        <p:tgtEl>
                                          <p:spTgt spid="16"/>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 to="" calcmode="lin" valueType="num">
                                      <p:cBhvr>
                                        <p:cTn id="22" dur="1" fill="hold"/>
                                        <p:tgtEl>
                                          <p:spTgt spid="1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6" grpId="0"/>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5</a:t>
            </a:r>
            <a:endParaRPr lang="es-ES" sz="4000" b="1" dirty="0">
              <a:latin typeface="BN Jinx" pitchFamily="2" charset="0"/>
            </a:endParaRPr>
          </a:p>
        </p:txBody>
      </p:sp>
      <p:sp>
        <p:nvSpPr>
          <p:cNvPr id="9" name="8 CuadroTexto"/>
          <p:cNvSpPr txBox="1"/>
          <p:nvPr/>
        </p:nvSpPr>
        <p:spPr>
          <a:xfrm>
            <a:off x="285720" y="1071546"/>
            <a:ext cx="4786346" cy="4247317"/>
          </a:xfrm>
          <a:prstGeom prst="rect">
            <a:avLst/>
          </a:prstGeom>
          <a:noFill/>
        </p:spPr>
        <p:txBody>
          <a:bodyPr wrap="square" rtlCol="0">
            <a:spAutoFit/>
          </a:bodyPr>
          <a:lstStyle/>
          <a:p>
            <a:pPr algn="just"/>
            <a:r>
              <a:rPr lang="es-ES" dirty="0" smtClean="0">
                <a:latin typeface="Berlin Sans FB" pitchFamily="34" charset="0"/>
              </a:rPr>
              <a:t>Nunca oponernos a la firma de notificaciones (la firma solo acredita que nos dieron el escrito), pero no firmar nada sin leer su contenido primero y de ser necesario, al lado de la firma expresar nuestras discrepancias. </a:t>
            </a:r>
          </a:p>
          <a:p>
            <a:pPr algn="just"/>
            <a:endParaRPr lang="es-ES" dirty="0" smtClean="0">
              <a:latin typeface="Berlin Sans FB" pitchFamily="34" charset="0"/>
            </a:endParaRPr>
          </a:p>
          <a:p>
            <a:pPr algn="just"/>
            <a:r>
              <a:rPr lang="es-ES" dirty="0" smtClean="0">
                <a:latin typeface="Berlin Sans FB" pitchFamily="34" charset="0"/>
              </a:rPr>
              <a:t>Cuando recibas cualquier notificación firma la misma indicando la fecha y </a:t>
            </a:r>
            <a:r>
              <a:rPr lang="es-ES" b="1" u="sng" spc="300" dirty="0" smtClean="0">
                <a:latin typeface="Berlin Sans FB" pitchFamily="34" charset="0"/>
              </a:rPr>
              <a:t>HORA</a:t>
            </a:r>
            <a:r>
              <a:rPr lang="es-ES" dirty="0" smtClean="0">
                <a:latin typeface="Berlin Sans FB" pitchFamily="34" charset="0"/>
              </a:rPr>
              <a:t>, acuérdate de anotarla en el original que te entregan y remite a los Servicios jurídicos el documento cuanto antes.</a:t>
            </a:r>
          </a:p>
          <a:p>
            <a:pPr algn="just"/>
            <a:endParaRPr lang="es-ES" dirty="0" smtClean="0">
              <a:latin typeface="Berlin Sans FB" pitchFamily="34" charset="0"/>
            </a:endParaRPr>
          </a:p>
          <a:p>
            <a:pPr algn="just"/>
            <a:r>
              <a:rPr lang="es-ES" dirty="0" smtClean="0">
                <a:latin typeface="Berlin Sans FB" pitchFamily="34" charset="0"/>
              </a:rPr>
              <a:t>Los plazos para presentar los escritos son reducidos y por ello, no debes perder tiempo, el escrito debe llegar a AUGC cuanto antes.</a:t>
            </a:r>
            <a:endParaRPr lang="es-ES" dirty="0">
              <a:latin typeface="Berlin Sans FB" pitchFamily="34" charset="0"/>
            </a:endParaRPr>
          </a:p>
        </p:txBody>
      </p:sp>
      <p:pic>
        <p:nvPicPr>
          <p:cNvPr id="9218" name="Picture 2" descr="C:\Users\Regina\Pictures\firma2.jpg"/>
          <p:cNvPicPr>
            <a:picLocks noChangeAspect="1" noChangeArrowheads="1"/>
          </p:cNvPicPr>
          <p:nvPr/>
        </p:nvPicPr>
        <p:blipFill>
          <a:blip r:embed="rId3"/>
          <a:srcRect/>
          <a:stretch>
            <a:fillRect/>
          </a:stretch>
        </p:blipFill>
        <p:spPr bwMode="auto">
          <a:xfrm>
            <a:off x="5429256" y="1214422"/>
            <a:ext cx="3617500" cy="45720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9218"/>
                                        </p:tgtEl>
                                        <p:attrNameLst>
                                          <p:attrName>style.visibility</p:attrName>
                                        </p:attrNameLst>
                                      </p:cBhvr>
                                      <p:to>
                                        <p:strVal val="visible"/>
                                      </p:to>
                                    </p:set>
                                    <p:anim to="" calcmode="lin" valueType="num">
                                      <p:cBhvr>
                                        <p:cTn id="12" dur="1" fill="hold"/>
                                        <p:tgtEl>
                                          <p:spTgt spid="9218"/>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6</a:t>
            </a:r>
            <a:endParaRPr lang="es-ES" sz="4000" b="1" dirty="0">
              <a:latin typeface="BN Jinx" pitchFamily="2" charset="0"/>
            </a:endParaRPr>
          </a:p>
        </p:txBody>
      </p:sp>
      <p:sp>
        <p:nvSpPr>
          <p:cNvPr id="9" name="8 CuadroTexto"/>
          <p:cNvSpPr txBox="1"/>
          <p:nvPr/>
        </p:nvSpPr>
        <p:spPr>
          <a:xfrm>
            <a:off x="285720" y="1071546"/>
            <a:ext cx="4786346" cy="3970318"/>
          </a:xfrm>
          <a:prstGeom prst="rect">
            <a:avLst/>
          </a:prstGeom>
          <a:noFill/>
        </p:spPr>
        <p:txBody>
          <a:bodyPr wrap="square" rtlCol="0">
            <a:spAutoFit/>
          </a:bodyPr>
          <a:lstStyle/>
          <a:p>
            <a:pPr algn="just"/>
            <a:r>
              <a:rPr lang="es-ES" dirty="0" smtClean="0">
                <a:latin typeface="Berlin Sans FB" pitchFamily="34" charset="0"/>
              </a:rPr>
              <a:t>Durante la instrucción del expediente, deja de pensar como Guardia Civil, entre otros, tenemos derecho a:</a:t>
            </a:r>
          </a:p>
          <a:p>
            <a:pPr algn="just"/>
            <a:endParaRPr lang="es-ES" dirty="0" smtClean="0">
              <a:latin typeface="Berlin Sans FB" pitchFamily="34" charset="0"/>
            </a:endParaRPr>
          </a:p>
          <a:p>
            <a:pPr algn="just">
              <a:buFont typeface="Arial" charset="0"/>
              <a:buChar char="•"/>
            </a:pPr>
            <a:r>
              <a:rPr lang="es-ES" dirty="0" smtClean="0">
                <a:latin typeface="Berlin Sans FB" pitchFamily="34" charset="0"/>
              </a:rPr>
              <a:t> No declarar.</a:t>
            </a:r>
          </a:p>
          <a:p>
            <a:pPr algn="just">
              <a:buFont typeface="Arial" charset="0"/>
              <a:buChar char="•"/>
            </a:pPr>
            <a:endParaRPr lang="es-ES" dirty="0" smtClean="0">
              <a:latin typeface="Berlin Sans FB" pitchFamily="34" charset="0"/>
            </a:endParaRPr>
          </a:p>
          <a:p>
            <a:pPr algn="just">
              <a:buFont typeface="Arial" charset="0"/>
              <a:buChar char="•"/>
            </a:pPr>
            <a:r>
              <a:rPr lang="es-ES" dirty="0" smtClean="0">
                <a:latin typeface="Berlin Sans FB" pitchFamily="34" charset="0"/>
              </a:rPr>
              <a:t> No confesarnos culpables.</a:t>
            </a:r>
          </a:p>
          <a:p>
            <a:pPr algn="just">
              <a:buFont typeface="Arial" charset="0"/>
              <a:buChar char="•"/>
            </a:pPr>
            <a:endParaRPr lang="es-ES" dirty="0" smtClean="0">
              <a:latin typeface="Berlin Sans FB" pitchFamily="34" charset="0"/>
            </a:endParaRPr>
          </a:p>
          <a:p>
            <a:pPr algn="just">
              <a:buFont typeface="Arial" charset="0"/>
              <a:buChar char="•"/>
            </a:pPr>
            <a:r>
              <a:rPr lang="es-ES" dirty="0" smtClean="0">
                <a:latin typeface="Berlin Sans FB" pitchFamily="34" charset="0"/>
              </a:rPr>
              <a:t> Presunción de Inocencia</a:t>
            </a:r>
          </a:p>
          <a:p>
            <a:pPr algn="just">
              <a:buFont typeface="Arial" charset="0"/>
              <a:buChar char="•"/>
            </a:pPr>
            <a:endParaRPr lang="es-ES" dirty="0" smtClean="0">
              <a:latin typeface="Berlin Sans FB" pitchFamily="34" charset="0"/>
            </a:endParaRPr>
          </a:p>
          <a:p>
            <a:pPr algn="just">
              <a:buFont typeface="Arial" charset="0"/>
              <a:buChar char="•"/>
            </a:pPr>
            <a:r>
              <a:rPr lang="es-ES" dirty="0" smtClean="0">
                <a:latin typeface="Berlin Sans FB" pitchFamily="34" charset="0"/>
              </a:rPr>
              <a:t>Ser asistido por letrado o Guardia Civil que designes, por lo que, durante las pruebas estarás acompañado y asesorado para que estés más tranquilo.</a:t>
            </a:r>
            <a:endParaRPr lang="es-ES" dirty="0">
              <a:latin typeface="Berlin Sans FB" pitchFamily="34" charset="0"/>
            </a:endParaRPr>
          </a:p>
        </p:txBody>
      </p:sp>
      <p:pic>
        <p:nvPicPr>
          <p:cNvPr id="10242" name="Picture 2" descr="C:\Users\Regina\Pictures\grilletes.jpg"/>
          <p:cNvPicPr>
            <a:picLocks noChangeAspect="1" noChangeArrowheads="1"/>
          </p:cNvPicPr>
          <p:nvPr/>
        </p:nvPicPr>
        <p:blipFill>
          <a:blip r:embed="rId3"/>
          <a:srcRect/>
          <a:stretch>
            <a:fillRect/>
          </a:stretch>
        </p:blipFill>
        <p:spPr bwMode="auto">
          <a:xfrm rot="16200000">
            <a:off x="4695803" y="1805001"/>
            <a:ext cx="4824494" cy="321470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0242"/>
                                        </p:tgtEl>
                                        <p:attrNameLst>
                                          <p:attrName>style.visibility</p:attrName>
                                        </p:attrNameLst>
                                      </p:cBhvr>
                                      <p:to>
                                        <p:strVal val="visible"/>
                                      </p:to>
                                    </p:set>
                                    <p:anim to="" calcmode="lin" valueType="num">
                                      <p:cBhvr>
                                        <p:cTn id="12" dur="1" fill="hold"/>
                                        <p:tgtEl>
                                          <p:spTgt spid="10242"/>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7</a:t>
            </a:r>
            <a:endParaRPr lang="es-ES" sz="4000" b="1" dirty="0">
              <a:latin typeface="BN Jinx" pitchFamily="2" charset="0"/>
            </a:endParaRPr>
          </a:p>
        </p:txBody>
      </p:sp>
      <p:sp>
        <p:nvSpPr>
          <p:cNvPr id="9" name="8 CuadroTexto"/>
          <p:cNvSpPr txBox="1"/>
          <p:nvPr/>
        </p:nvSpPr>
        <p:spPr>
          <a:xfrm>
            <a:off x="285720" y="1071546"/>
            <a:ext cx="4786346" cy="2862322"/>
          </a:xfrm>
          <a:prstGeom prst="rect">
            <a:avLst/>
          </a:prstGeom>
          <a:noFill/>
        </p:spPr>
        <p:txBody>
          <a:bodyPr wrap="square" rtlCol="0">
            <a:spAutoFit/>
          </a:bodyPr>
          <a:lstStyle/>
          <a:p>
            <a:pPr algn="just"/>
            <a:r>
              <a:rPr lang="es-ES" dirty="0" smtClean="0">
                <a:latin typeface="Berlin Sans FB" pitchFamily="34" charset="0"/>
              </a:rPr>
              <a:t>Los Servicios Jurídicos de la Asociación no te van a sancionar, sino que se encargarán de defenderte. </a:t>
            </a:r>
          </a:p>
          <a:p>
            <a:pPr algn="just"/>
            <a:endParaRPr lang="es-ES" dirty="0" smtClean="0">
              <a:latin typeface="Berlin Sans FB" pitchFamily="34" charset="0"/>
            </a:endParaRPr>
          </a:p>
          <a:p>
            <a:pPr algn="just"/>
            <a:r>
              <a:rPr lang="es-ES" dirty="0" smtClean="0">
                <a:latin typeface="Berlin Sans FB" pitchFamily="34" charset="0"/>
              </a:rPr>
              <a:t>Es muy importante, por ello, que les digas la verdad, y no escatimes en detalles, pues una defensa planteada sobre mentiras o medias verdades puede finalizar con una sanción.</a:t>
            </a:r>
          </a:p>
          <a:p>
            <a:pPr algn="just"/>
            <a:endParaRPr lang="es-ES" dirty="0" smtClean="0">
              <a:latin typeface="Berlin Sans FB" pitchFamily="34" charset="0"/>
            </a:endParaRPr>
          </a:p>
          <a:p>
            <a:pPr algn="just"/>
            <a:r>
              <a:rPr lang="es-ES" dirty="0" smtClean="0">
                <a:latin typeface="Berlin Sans FB" pitchFamily="34" charset="0"/>
              </a:rPr>
              <a:t>Recuerda ESTAMOS DE TU PARTE.</a:t>
            </a:r>
            <a:endParaRPr lang="es-ES" dirty="0">
              <a:latin typeface="Berlin Sans FB" pitchFamily="34" charset="0"/>
            </a:endParaRPr>
          </a:p>
        </p:txBody>
      </p:sp>
      <p:pic>
        <p:nvPicPr>
          <p:cNvPr id="11266" name="Picture 2" descr="C:\Users\Regina\Pictures\verdad.jpg"/>
          <p:cNvPicPr>
            <a:picLocks noChangeAspect="1" noChangeArrowheads="1"/>
          </p:cNvPicPr>
          <p:nvPr/>
        </p:nvPicPr>
        <p:blipFill>
          <a:blip r:embed="rId3"/>
          <a:srcRect/>
          <a:stretch>
            <a:fillRect/>
          </a:stretch>
        </p:blipFill>
        <p:spPr bwMode="auto">
          <a:xfrm>
            <a:off x="5214942" y="1000108"/>
            <a:ext cx="3571900" cy="476253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to="" calcmode="lin" valueType="num">
                                      <p:cBhvr>
                                        <p:cTn id="12"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8</a:t>
            </a:r>
            <a:endParaRPr lang="es-ES" sz="4000" b="1" dirty="0">
              <a:latin typeface="BN Jinx" pitchFamily="2" charset="0"/>
            </a:endParaRPr>
          </a:p>
        </p:txBody>
      </p:sp>
      <p:sp>
        <p:nvSpPr>
          <p:cNvPr id="9" name="8 CuadroTexto"/>
          <p:cNvSpPr txBox="1"/>
          <p:nvPr/>
        </p:nvSpPr>
        <p:spPr>
          <a:xfrm>
            <a:off x="285720" y="1071546"/>
            <a:ext cx="4786346" cy="2862322"/>
          </a:xfrm>
          <a:prstGeom prst="rect">
            <a:avLst/>
          </a:prstGeom>
          <a:noFill/>
        </p:spPr>
        <p:txBody>
          <a:bodyPr wrap="square" rtlCol="0">
            <a:spAutoFit/>
          </a:bodyPr>
          <a:lstStyle/>
          <a:p>
            <a:pPr algn="just"/>
            <a:r>
              <a:rPr lang="es-ES" dirty="0" smtClean="0">
                <a:latin typeface="Berlin Sans FB" pitchFamily="34" charset="0"/>
              </a:rPr>
              <a:t>Por lo mismo que se indica en el Artículo 7, ten en cuenta que los servicios jurídicos de la Asociación no son responsables de la sanción que se te imponga.</a:t>
            </a:r>
          </a:p>
          <a:p>
            <a:pPr algn="just"/>
            <a:endParaRPr lang="es-ES" dirty="0" smtClean="0">
              <a:latin typeface="Berlin Sans FB" pitchFamily="34" charset="0"/>
            </a:endParaRPr>
          </a:p>
          <a:p>
            <a:pPr algn="just"/>
            <a:r>
              <a:rPr lang="es-ES" dirty="0" smtClean="0">
                <a:latin typeface="Berlin Sans FB" pitchFamily="34" charset="0"/>
              </a:rPr>
              <a:t>No siempre es posible ganar, pero puedes estar seguro de que haremos todo lo posible. </a:t>
            </a:r>
          </a:p>
          <a:p>
            <a:pPr algn="just"/>
            <a:endParaRPr lang="es-ES" dirty="0" smtClean="0">
              <a:latin typeface="Berlin Sans FB" pitchFamily="34" charset="0"/>
            </a:endParaRPr>
          </a:p>
          <a:p>
            <a:pPr algn="just"/>
            <a:r>
              <a:rPr lang="es-ES" dirty="0" smtClean="0">
                <a:latin typeface="Berlin Sans FB" pitchFamily="34" charset="0"/>
              </a:rPr>
              <a:t>SE CONSECUENTE CON TUS ACTOS Y NO RESPONSABILICES A OTROS.</a:t>
            </a:r>
            <a:endParaRPr lang="es-ES" dirty="0">
              <a:latin typeface="Berlin Sans FB" pitchFamily="34" charset="0"/>
            </a:endParaRPr>
          </a:p>
        </p:txBody>
      </p:sp>
      <p:pic>
        <p:nvPicPr>
          <p:cNvPr id="6" name="Picture 2" descr="C:\Users\Regina\Pictures\2007012429guardias_civiles_mani_t.jpg"/>
          <p:cNvPicPr>
            <a:picLocks noChangeAspect="1" noChangeArrowheads="1"/>
          </p:cNvPicPr>
          <p:nvPr/>
        </p:nvPicPr>
        <p:blipFill>
          <a:blip r:embed="rId3"/>
          <a:srcRect/>
          <a:stretch>
            <a:fillRect/>
          </a:stretch>
        </p:blipFill>
        <p:spPr bwMode="auto">
          <a:xfrm>
            <a:off x="5474004" y="1142984"/>
            <a:ext cx="3489032" cy="471490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to="" calcmode="lin" valueType="num">
                                      <p:cBhvr>
                                        <p:cTn id="12" dur="1" fill="hold"/>
                                        <p:tgtEl>
                                          <p:spTgt spid="9"/>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9</a:t>
            </a:r>
            <a:endParaRPr lang="es-ES" sz="4000" b="1" dirty="0">
              <a:latin typeface="BN Jinx" pitchFamily="2" charset="0"/>
            </a:endParaRPr>
          </a:p>
        </p:txBody>
      </p:sp>
      <p:sp>
        <p:nvSpPr>
          <p:cNvPr id="9" name="8 CuadroTexto"/>
          <p:cNvSpPr txBox="1"/>
          <p:nvPr/>
        </p:nvSpPr>
        <p:spPr>
          <a:xfrm>
            <a:off x="285720" y="1071546"/>
            <a:ext cx="4786346" cy="3416320"/>
          </a:xfrm>
          <a:prstGeom prst="rect">
            <a:avLst/>
          </a:prstGeom>
          <a:noFill/>
        </p:spPr>
        <p:txBody>
          <a:bodyPr wrap="square" rtlCol="0">
            <a:spAutoFit/>
          </a:bodyPr>
          <a:lstStyle/>
          <a:p>
            <a:pPr algn="just"/>
            <a:r>
              <a:rPr lang="es-ES" dirty="0" smtClean="0">
                <a:latin typeface="Berlin Sans FB" pitchFamily="34" charset="0"/>
              </a:rPr>
              <a:t>Ten en cuenta, que para defender un hecho, existen diversos caminos.</a:t>
            </a:r>
          </a:p>
          <a:p>
            <a:pPr algn="just"/>
            <a:endParaRPr lang="es-ES" dirty="0" smtClean="0">
              <a:latin typeface="Berlin Sans FB" pitchFamily="34" charset="0"/>
            </a:endParaRPr>
          </a:p>
          <a:p>
            <a:pPr algn="just"/>
            <a:r>
              <a:rPr lang="es-ES" dirty="0" smtClean="0">
                <a:latin typeface="Berlin Sans FB" pitchFamily="34" charset="0"/>
              </a:rPr>
              <a:t>No por usar un camino distinto puede ser mejor o peor, por ello, confía en los servicios jurídicos de la Asociación.</a:t>
            </a:r>
          </a:p>
          <a:p>
            <a:pPr algn="just"/>
            <a:endParaRPr lang="es-ES" dirty="0" smtClean="0">
              <a:latin typeface="Berlin Sans FB" pitchFamily="34" charset="0"/>
            </a:endParaRPr>
          </a:p>
          <a:p>
            <a:pPr algn="just"/>
            <a:r>
              <a:rPr lang="es-ES" dirty="0" smtClean="0">
                <a:latin typeface="Berlin Sans FB" pitchFamily="34" charset="0"/>
              </a:rPr>
              <a:t>Ten en cuenta que a la hora de plantear una defensa, se tienen que valorar las consecuencias de los argumentos que se usen y por ello, lo que en un principio parece buen camino a simple vista, puede resultar peligroso.</a:t>
            </a:r>
            <a:endParaRPr lang="es-ES" dirty="0">
              <a:latin typeface="Berlin Sans FB" pitchFamily="34" charset="0"/>
            </a:endParaRPr>
          </a:p>
        </p:txBody>
      </p:sp>
      <p:pic>
        <p:nvPicPr>
          <p:cNvPr id="12290" name="Picture 2" descr="C:\Users\Regina\Pictures\carretera.jpg"/>
          <p:cNvPicPr>
            <a:picLocks noChangeAspect="1" noChangeArrowheads="1"/>
          </p:cNvPicPr>
          <p:nvPr/>
        </p:nvPicPr>
        <p:blipFill>
          <a:blip r:embed="rId3"/>
          <a:srcRect/>
          <a:stretch>
            <a:fillRect/>
          </a:stretch>
        </p:blipFill>
        <p:spPr bwMode="auto">
          <a:xfrm>
            <a:off x="5143504" y="928670"/>
            <a:ext cx="3762387" cy="501651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2290"/>
                                        </p:tgtEl>
                                        <p:attrNameLst>
                                          <p:attrName>style.visibility</p:attrName>
                                        </p:attrNameLst>
                                      </p:cBhvr>
                                      <p:to>
                                        <p:strVal val="visible"/>
                                      </p:to>
                                    </p:set>
                                    <p:anim to="" calcmode="lin" valueType="num">
                                      <p:cBhvr>
                                        <p:cTn id="12" dur="1" fill="hold"/>
                                        <p:tgtEl>
                                          <p:spTgt spid="12290"/>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10</a:t>
            </a:r>
            <a:endParaRPr lang="es-ES" sz="4000" b="1" dirty="0">
              <a:latin typeface="BN Jinx" pitchFamily="2" charset="0"/>
            </a:endParaRPr>
          </a:p>
        </p:txBody>
      </p:sp>
      <p:sp>
        <p:nvSpPr>
          <p:cNvPr id="9" name="8 CuadroTexto"/>
          <p:cNvSpPr txBox="1"/>
          <p:nvPr/>
        </p:nvSpPr>
        <p:spPr>
          <a:xfrm>
            <a:off x="285720" y="1071546"/>
            <a:ext cx="4786346" cy="4801314"/>
          </a:xfrm>
          <a:prstGeom prst="rect">
            <a:avLst/>
          </a:prstGeom>
          <a:noFill/>
        </p:spPr>
        <p:txBody>
          <a:bodyPr wrap="square" rtlCol="0">
            <a:spAutoFit/>
          </a:bodyPr>
          <a:lstStyle/>
          <a:p>
            <a:pPr algn="just"/>
            <a:r>
              <a:rPr lang="es-ES" dirty="0" smtClean="0">
                <a:latin typeface="Berlin Sans FB" pitchFamily="34" charset="0"/>
              </a:rPr>
              <a:t>No hagas caso de comentarios de otros “yo haría o yo dejaría de hacer”, es muy fácil hablar desde fuera, pero quien tiene el problema eres tú y quienes te pueden asesorar son las personas con conocimientos legales sobre la materia. </a:t>
            </a:r>
          </a:p>
          <a:p>
            <a:pPr algn="just"/>
            <a:endParaRPr lang="es-ES" dirty="0" smtClean="0">
              <a:latin typeface="Berlin Sans FB" pitchFamily="34" charset="0"/>
            </a:endParaRPr>
          </a:p>
          <a:p>
            <a:pPr algn="just"/>
            <a:r>
              <a:rPr lang="es-ES" dirty="0" smtClean="0">
                <a:latin typeface="Berlin Sans FB" pitchFamily="34" charset="0"/>
              </a:rPr>
              <a:t>Ten en cuenta así mismo que, la valoración que realicen los servicios jurídicos de AUGC siempre será imparcial y excluida de rencores o enemistades que nublan y dificultan el  valorar en forma debida la situación y la forma de proceder.</a:t>
            </a:r>
          </a:p>
          <a:p>
            <a:pPr algn="just"/>
            <a:endParaRPr lang="es-ES" dirty="0" smtClean="0">
              <a:latin typeface="Berlin Sans FB" pitchFamily="34" charset="0"/>
            </a:endParaRPr>
          </a:p>
          <a:p>
            <a:pPr algn="just"/>
            <a:r>
              <a:rPr lang="es-ES" dirty="0" smtClean="0">
                <a:latin typeface="Berlin Sans FB" pitchFamily="34" charset="0"/>
              </a:rPr>
              <a:t>Tampoco hagas caso de rumores malintencionados, en ocasiones, incluso, lanzados por el mando sancionador, para intentar asustarnos.</a:t>
            </a:r>
          </a:p>
        </p:txBody>
      </p:sp>
      <p:pic>
        <p:nvPicPr>
          <p:cNvPr id="6" name="Picture 2" descr="C:\Users\Regina\Pictures\2007012429guardias_civiles_mani_t.jpg"/>
          <p:cNvPicPr>
            <a:picLocks noChangeAspect="1" noChangeArrowheads="1"/>
          </p:cNvPicPr>
          <p:nvPr/>
        </p:nvPicPr>
        <p:blipFill>
          <a:blip r:embed="rId3"/>
          <a:srcRect/>
          <a:stretch>
            <a:fillRect/>
          </a:stretch>
        </p:blipFill>
        <p:spPr bwMode="auto">
          <a:xfrm>
            <a:off x="5474004" y="1142984"/>
            <a:ext cx="3489032" cy="471490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to="" calcmode="lin" valueType="num">
                                      <p:cBhvr>
                                        <p:cTn id="12" dur="1" fill="hold"/>
                                        <p:tgtEl>
                                          <p:spTgt spid="9"/>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conclusiones</a:t>
            </a:r>
            <a:endParaRPr lang="es-ES" sz="4000" b="1" dirty="0">
              <a:latin typeface="BN Jinx" pitchFamily="2" charset="0"/>
            </a:endParaRPr>
          </a:p>
        </p:txBody>
      </p:sp>
      <p:sp>
        <p:nvSpPr>
          <p:cNvPr id="9" name="8 CuadroTexto"/>
          <p:cNvSpPr txBox="1"/>
          <p:nvPr/>
        </p:nvSpPr>
        <p:spPr>
          <a:xfrm>
            <a:off x="285720" y="1071546"/>
            <a:ext cx="4786346" cy="3416320"/>
          </a:xfrm>
          <a:prstGeom prst="rect">
            <a:avLst/>
          </a:prstGeom>
          <a:noFill/>
        </p:spPr>
        <p:txBody>
          <a:bodyPr wrap="square" rtlCol="0">
            <a:spAutoFit/>
          </a:bodyPr>
          <a:lstStyle/>
          <a:p>
            <a:pPr algn="ctr"/>
            <a:r>
              <a:rPr lang="es-ES" dirty="0" smtClean="0">
                <a:latin typeface="Berlin Sans FB" pitchFamily="34" charset="0"/>
              </a:rPr>
              <a:t>SI TIENES ALGUNA DUDA </a:t>
            </a:r>
          </a:p>
          <a:p>
            <a:pPr algn="ctr"/>
            <a:r>
              <a:rPr lang="es-ES" dirty="0" smtClean="0">
                <a:latin typeface="Berlin Sans FB" pitchFamily="34" charset="0"/>
              </a:rPr>
              <a:t>RECUERDA A LOS DETENIDOS:</a:t>
            </a:r>
          </a:p>
          <a:p>
            <a:pPr algn="ctr"/>
            <a:endParaRPr lang="es-ES" dirty="0" smtClean="0">
              <a:latin typeface="Berlin Sans FB" pitchFamily="34" charset="0"/>
            </a:endParaRPr>
          </a:p>
          <a:p>
            <a:pPr algn="ctr"/>
            <a:r>
              <a:rPr lang="es-ES" dirty="0" smtClean="0">
                <a:latin typeface="Berlin Sans FB" pitchFamily="34" charset="0"/>
              </a:rPr>
              <a:t>SI DECLARAN O HABLAN CON NOSOSTROS, NOS FACILITAN EL TRABAJO, </a:t>
            </a:r>
          </a:p>
          <a:p>
            <a:pPr algn="ctr"/>
            <a:r>
              <a:rPr lang="es-ES" dirty="0" smtClean="0">
                <a:latin typeface="Berlin Sans FB" pitchFamily="34" charset="0"/>
              </a:rPr>
              <a:t>PERO SI CALLAN </a:t>
            </a:r>
          </a:p>
          <a:p>
            <a:pPr algn="ctr"/>
            <a:r>
              <a:rPr lang="es-ES" dirty="0" smtClean="0">
                <a:latin typeface="Berlin Sans FB" pitchFamily="34" charset="0"/>
              </a:rPr>
              <a:t>ES MÁS COMPLICADO ACUSARLOS. </a:t>
            </a:r>
          </a:p>
          <a:p>
            <a:pPr algn="ctr"/>
            <a:endParaRPr lang="es-ES" dirty="0" smtClean="0">
              <a:latin typeface="Berlin Sans FB" pitchFamily="34" charset="0"/>
            </a:endParaRPr>
          </a:p>
          <a:p>
            <a:pPr algn="ctr"/>
            <a:r>
              <a:rPr lang="es-ES" dirty="0" smtClean="0">
                <a:latin typeface="Berlin Sans FB" pitchFamily="34" charset="0"/>
              </a:rPr>
              <a:t>NO LE FACILITES EL TRABAJO </a:t>
            </a:r>
          </a:p>
          <a:p>
            <a:pPr algn="ctr"/>
            <a:r>
              <a:rPr lang="es-ES" dirty="0" smtClean="0">
                <a:latin typeface="Berlin Sans FB" pitchFamily="34" charset="0"/>
              </a:rPr>
              <a:t>A QUIEN TE ACUSA. </a:t>
            </a:r>
          </a:p>
          <a:p>
            <a:pPr algn="ctr"/>
            <a:r>
              <a:rPr lang="es-ES" dirty="0" smtClean="0">
                <a:latin typeface="Berlin Sans FB" pitchFamily="34" charset="0"/>
              </a:rPr>
              <a:t>DEFIENDETE CALLANDO.</a:t>
            </a:r>
          </a:p>
          <a:p>
            <a:pPr algn="just"/>
            <a:endParaRPr lang="es-ES" dirty="0" smtClean="0">
              <a:latin typeface="Berlin Sans FB" pitchFamily="34" charset="0"/>
            </a:endParaRPr>
          </a:p>
        </p:txBody>
      </p:sp>
      <p:pic>
        <p:nvPicPr>
          <p:cNvPr id="2051" name="Picture 3" descr="C:\Users\Regina\Pictures\fujitsu.jpg"/>
          <p:cNvPicPr>
            <a:picLocks noChangeAspect="1" noChangeArrowheads="1"/>
          </p:cNvPicPr>
          <p:nvPr/>
        </p:nvPicPr>
        <p:blipFill>
          <a:blip r:embed="rId3"/>
          <a:srcRect/>
          <a:stretch>
            <a:fillRect/>
          </a:stretch>
        </p:blipFill>
        <p:spPr bwMode="auto">
          <a:xfrm>
            <a:off x="5143504" y="1142984"/>
            <a:ext cx="3852889" cy="1900411"/>
          </a:xfrm>
          <a:prstGeom prst="rect">
            <a:avLst/>
          </a:prstGeom>
          <a:noFill/>
        </p:spPr>
      </p:pic>
      <p:pic>
        <p:nvPicPr>
          <p:cNvPr id="2052" name="Picture 4" descr="C:\Users\Regina\Pictures\silencio.jpg"/>
          <p:cNvPicPr>
            <a:picLocks noChangeAspect="1" noChangeArrowheads="1"/>
          </p:cNvPicPr>
          <p:nvPr/>
        </p:nvPicPr>
        <p:blipFill>
          <a:blip r:embed="rId4"/>
          <a:srcRect/>
          <a:stretch>
            <a:fillRect/>
          </a:stretch>
        </p:blipFill>
        <p:spPr bwMode="auto">
          <a:xfrm>
            <a:off x="5143504" y="3071810"/>
            <a:ext cx="3893457" cy="200026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2051"/>
                                        </p:tgtEl>
                                        <p:attrNameLst>
                                          <p:attrName>style.visibility</p:attrName>
                                        </p:attrNameLst>
                                      </p:cBhvr>
                                      <p:to>
                                        <p:strVal val="visible"/>
                                      </p:to>
                                    </p:set>
                                    <p:anim to="" calcmode="lin" valueType="num">
                                      <p:cBhvr>
                                        <p:cTn id="12" dur="1" fill="hold"/>
                                        <p:tgtEl>
                                          <p:spTgt spid="2051"/>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2052"/>
                                        </p:tgtEl>
                                        <p:attrNameLst>
                                          <p:attrName>style.visibility</p:attrName>
                                        </p:attrNameLst>
                                      </p:cBhvr>
                                      <p:to>
                                        <p:strVal val="visible"/>
                                      </p:to>
                                    </p:set>
                                    <p:anim to="" calcmode="lin" valueType="num">
                                      <p:cBhvr>
                                        <p:cTn id="22" dur="1" fill="hold"/>
                                        <p:tgtEl>
                                          <p:spTgt spid="205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500034" y="214290"/>
            <a:ext cx="7786742" cy="707886"/>
          </a:xfrm>
          <a:prstGeom prst="rect">
            <a:avLst/>
          </a:prstGeom>
          <a:noFill/>
        </p:spPr>
        <p:txBody>
          <a:bodyPr wrap="square" rtlCol="0">
            <a:spAutoFit/>
          </a:bodyPr>
          <a:lstStyle/>
          <a:p>
            <a:r>
              <a:rPr lang="es-ES" sz="4000" b="1" dirty="0" smtClean="0">
                <a:latin typeface="BN Jinx" pitchFamily="2" charset="0"/>
              </a:rPr>
              <a:t>Nacimiento de la L.O. 12/2007</a:t>
            </a:r>
            <a:endParaRPr lang="es-ES" sz="4000" b="1" dirty="0">
              <a:latin typeface="BN Jinx" pitchFamily="2" charset="0"/>
            </a:endParaRPr>
          </a:p>
        </p:txBody>
      </p:sp>
      <p:sp>
        <p:nvSpPr>
          <p:cNvPr id="9" name="8 CuadroTexto"/>
          <p:cNvSpPr txBox="1"/>
          <p:nvPr/>
        </p:nvSpPr>
        <p:spPr>
          <a:xfrm>
            <a:off x="285720" y="1142984"/>
            <a:ext cx="5072098" cy="3970318"/>
          </a:xfrm>
          <a:prstGeom prst="rect">
            <a:avLst/>
          </a:prstGeom>
          <a:noFill/>
        </p:spPr>
        <p:txBody>
          <a:bodyPr wrap="square" rtlCol="0">
            <a:spAutoFit/>
          </a:bodyPr>
          <a:lstStyle/>
          <a:p>
            <a:pPr algn="just"/>
            <a:r>
              <a:rPr lang="es-ES" dirty="0" smtClean="0">
                <a:latin typeface="Berlin Sans FB" pitchFamily="34" charset="0"/>
              </a:rPr>
              <a:t>No podemos olvidar, que el Régimen Disciplinario de la Guardia Civil, nace  a raíz de las movilizaciones de miles de Guardias Civiles.</a:t>
            </a:r>
          </a:p>
          <a:p>
            <a:pPr algn="just"/>
            <a:endParaRPr lang="es-ES" dirty="0" smtClean="0">
              <a:latin typeface="Berlin Sans FB" pitchFamily="34" charset="0"/>
            </a:endParaRPr>
          </a:p>
          <a:p>
            <a:pPr algn="just"/>
            <a:r>
              <a:rPr lang="es-ES" dirty="0" smtClean="0">
                <a:latin typeface="Berlin Sans FB" pitchFamily="34" charset="0"/>
              </a:rPr>
              <a:t>Por ello, el nacimiento se produce por obligación y no por deseo del legislador y mucho menos de la Dirección General de la Guardia Civil.</a:t>
            </a:r>
          </a:p>
          <a:p>
            <a:pPr algn="just"/>
            <a:endParaRPr lang="es-ES" dirty="0" smtClean="0">
              <a:latin typeface="Berlin Sans FB" pitchFamily="34" charset="0"/>
            </a:endParaRPr>
          </a:p>
          <a:p>
            <a:pPr algn="just"/>
            <a:r>
              <a:rPr lang="es-ES" dirty="0" smtClean="0">
                <a:latin typeface="Berlin Sans FB" pitchFamily="34" charset="0"/>
              </a:rPr>
              <a:t>Esto supone que la aplicación del mismo y la interpretación que se hace de sus artículos se realice, buscando la mayor restricción posible en cuanto a derechos constitucionales y garantías jurídicas, lo cual supone un obstáculo a los derechos de los Guardias Civiles.</a:t>
            </a:r>
            <a:endParaRPr lang="es-ES" dirty="0">
              <a:latin typeface="Berlin Sans FB" pitchFamily="34" charset="0"/>
            </a:endParaRPr>
          </a:p>
        </p:txBody>
      </p:sp>
      <p:pic>
        <p:nvPicPr>
          <p:cNvPr id="1026" name="Picture 2" descr="C:\Users\Regina\Pictures\2007012429guardias_civiles_mani_t.jpg"/>
          <p:cNvPicPr>
            <a:picLocks noChangeAspect="1" noChangeArrowheads="1"/>
          </p:cNvPicPr>
          <p:nvPr/>
        </p:nvPicPr>
        <p:blipFill>
          <a:blip r:embed="rId3"/>
          <a:srcRect/>
          <a:stretch>
            <a:fillRect/>
          </a:stretch>
        </p:blipFill>
        <p:spPr bwMode="auto">
          <a:xfrm>
            <a:off x="5474004" y="1142984"/>
            <a:ext cx="3489032" cy="471490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 to="" calcmode="lin" valueType="num">
                                      <p:cBhvr>
                                        <p:cTn id="12" dur="1" fill="hold"/>
                                        <p:tgtEl>
                                          <p:spTgt spid="102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r>
              <a:rPr lang="es-ES" sz="4000" b="1" dirty="0" smtClean="0">
                <a:latin typeface="BN Jinx" pitchFamily="2" charset="0"/>
              </a:rPr>
              <a:t>Avances en Garantías y derechos</a:t>
            </a:r>
            <a:endParaRPr lang="es-ES" sz="4000" b="1" dirty="0">
              <a:latin typeface="BN Jinx" pitchFamily="2" charset="0"/>
            </a:endParaRPr>
          </a:p>
        </p:txBody>
      </p:sp>
      <p:sp>
        <p:nvSpPr>
          <p:cNvPr id="9" name="8 CuadroTexto"/>
          <p:cNvSpPr txBox="1"/>
          <p:nvPr/>
        </p:nvSpPr>
        <p:spPr>
          <a:xfrm>
            <a:off x="285720" y="1142984"/>
            <a:ext cx="5072098" cy="4801314"/>
          </a:xfrm>
          <a:prstGeom prst="rect">
            <a:avLst/>
          </a:prstGeom>
          <a:noFill/>
        </p:spPr>
        <p:txBody>
          <a:bodyPr wrap="square" rtlCol="0">
            <a:spAutoFit/>
          </a:bodyPr>
          <a:lstStyle/>
          <a:p>
            <a:pPr algn="just"/>
            <a:r>
              <a:rPr lang="es-ES" dirty="0" smtClean="0">
                <a:latin typeface="Berlin Sans FB" pitchFamily="34" charset="0"/>
              </a:rPr>
              <a:t>A pesar de todo, no se puede obviar que el vigente régimen Disciplinario, supuso un gran avance en materia de garantías y derechos hacia los Guardias Civiles expedientados, principalmente en lo relativo a las faltas leves, que por otro lado son las más habituales.</a:t>
            </a:r>
          </a:p>
          <a:p>
            <a:pPr algn="just"/>
            <a:endParaRPr lang="es-ES" dirty="0" smtClean="0">
              <a:latin typeface="Berlin Sans FB" pitchFamily="34" charset="0"/>
            </a:endParaRPr>
          </a:p>
          <a:p>
            <a:pPr algn="just"/>
            <a:r>
              <a:rPr lang="es-ES" dirty="0" smtClean="0">
                <a:latin typeface="Berlin Sans FB" pitchFamily="34" charset="0"/>
              </a:rPr>
              <a:t>Con la entrada en vigor de la Ley Orgánica 12/2007, se acabó para los mandos de la Guardia Civil la famosa frase de “QUEDAS CORREGIDO”.</a:t>
            </a:r>
          </a:p>
          <a:p>
            <a:pPr algn="just"/>
            <a:endParaRPr lang="es-ES" dirty="0" smtClean="0">
              <a:latin typeface="Berlin Sans FB" pitchFamily="34" charset="0"/>
            </a:endParaRPr>
          </a:p>
          <a:p>
            <a:pPr algn="just"/>
            <a:r>
              <a:rPr lang="es-ES" dirty="0" smtClean="0">
                <a:latin typeface="Berlin Sans FB" pitchFamily="34" charset="0"/>
              </a:rPr>
              <a:t>Ahora, existen una serie de derechos que garantizan en primer lugar, que lo máximo que nos pueda decir un mando sea “TE NOTIFICARÉ EL INICIO DE UN EXPEDIENTE POR FALTA LEVE”; pues ahora, todo el procedimiento se tramita por escrito, con las garantías jurídicas que ello supone.</a:t>
            </a:r>
            <a:endParaRPr lang="es-ES" dirty="0">
              <a:latin typeface="Berlin Sans FB" pitchFamily="34" charset="0"/>
            </a:endParaRPr>
          </a:p>
        </p:txBody>
      </p:sp>
      <p:pic>
        <p:nvPicPr>
          <p:cNvPr id="3074" name="Picture 2" descr="C:\Users\Regina\Pictures\justicia1.jpg"/>
          <p:cNvPicPr>
            <a:picLocks noChangeAspect="1" noChangeArrowheads="1"/>
          </p:cNvPicPr>
          <p:nvPr/>
        </p:nvPicPr>
        <p:blipFill>
          <a:blip r:embed="rId3"/>
          <a:srcRect/>
          <a:stretch>
            <a:fillRect/>
          </a:stretch>
        </p:blipFill>
        <p:spPr bwMode="auto">
          <a:xfrm>
            <a:off x="5492661" y="1000108"/>
            <a:ext cx="3412029" cy="49292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 to="" calcmode="lin" valueType="num">
                                      <p:cBhvr>
                                        <p:cTn id="12" dur="1" fill="hold"/>
                                        <p:tgtEl>
                                          <p:spTgt spid="307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¿Ahora Que?</a:t>
            </a:r>
            <a:endParaRPr lang="es-ES" sz="4000" b="1" dirty="0">
              <a:latin typeface="BN Jinx" pitchFamily="2" charset="0"/>
            </a:endParaRPr>
          </a:p>
        </p:txBody>
      </p:sp>
      <p:sp>
        <p:nvSpPr>
          <p:cNvPr id="9" name="8 CuadroTexto"/>
          <p:cNvSpPr txBox="1"/>
          <p:nvPr/>
        </p:nvSpPr>
        <p:spPr>
          <a:xfrm>
            <a:off x="285720" y="1071546"/>
            <a:ext cx="4786346" cy="4524315"/>
          </a:xfrm>
          <a:prstGeom prst="rect">
            <a:avLst/>
          </a:prstGeom>
          <a:noFill/>
        </p:spPr>
        <p:txBody>
          <a:bodyPr wrap="square" rtlCol="0">
            <a:spAutoFit/>
          </a:bodyPr>
          <a:lstStyle/>
          <a:p>
            <a:pPr algn="just"/>
            <a:r>
              <a:rPr lang="es-ES" dirty="0" smtClean="0">
                <a:latin typeface="Berlin Sans FB" pitchFamily="34" charset="0"/>
              </a:rPr>
              <a:t>Transcurridos dos años desde su entrada en vigor, desde ésta delegación, creemos oportuno dar una serie de consejos y recomendaciones a los agentes, que sirvan como decálogo a tener en cuenta por todos los asociados y de ese modo, no solo facilitar el trabajo a desarrollar por los servicios jurídicos de la Delegación, sino garantizar una mayor tranquilidad de todos los asociados, cuando se encuentren inmersos ante un procedimiento disciplinario.  </a:t>
            </a:r>
          </a:p>
          <a:p>
            <a:pPr algn="just"/>
            <a:endParaRPr lang="es-ES" dirty="0" smtClean="0">
              <a:latin typeface="Berlin Sans FB" pitchFamily="34" charset="0"/>
            </a:endParaRPr>
          </a:p>
          <a:p>
            <a:pPr algn="just"/>
            <a:r>
              <a:rPr lang="es-ES" dirty="0" smtClean="0">
                <a:latin typeface="Berlin Sans FB" pitchFamily="34" charset="0"/>
              </a:rPr>
              <a:t>Lo principal y lo más complicado, es saber cambiar el “Chip”. Desde el momento que se nos abre una información reservada o el expediente, debemos pensar como cualquier ciudadano (con derechos) y no como un Guardia Civil..</a:t>
            </a:r>
            <a:endParaRPr lang="es-ES" dirty="0">
              <a:latin typeface="Berlin Sans FB" pitchFamily="34" charset="0"/>
            </a:endParaRPr>
          </a:p>
        </p:txBody>
      </p:sp>
      <p:pic>
        <p:nvPicPr>
          <p:cNvPr id="4098" name="Picture 2" descr="C:\Users\Regina\Pictures\linea fuego.jpg"/>
          <p:cNvPicPr>
            <a:picLocks noChangeAspect="1" noChangeArrowheads="1"/>
          </p:cNvPicPr>
          <p:nvPr/>
        </p:nvPicPr>
        <p:blipFill>
          <a:blip r:embed="rId3"/>
          <a:srcRect/>
          <a:stretch>
            <a:fillRect/>
          </a:stretch>
        </p:blipFill>
        <p:spPr bwMode="auto">
          <a:xfrm>
            <a:off x="5214942" y="1000108"/>
            <a:ext cx="3615585" cy="481808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 to="" calcmode="lin" valueType="num">
                                      <p:cBhvr>
                                        <p:cTn id="12" dur="1" fill="hold"/>
                                        <p:tgtEl>
                                          <p:spTgt spid="4098"/>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AUGC está preparada</a:t>
            </a:r>
            <a:endParaRPr lang="es-ES" sz="4000" b="1" dirty="0">
              <a:latin typeface="BN Jinx" pitchFamily="2" charset="0"/>
            </a:endParaRPr>
          </a:p>
        </p:txBody>
      </p:sp>
      <p:sp>
        <p:nvSpPr>
          <p:cNvPr id="9" name="8 CuadroTexto"/>
          <p:cNvSpPr txBox="1"/>
          <p:nvPr/>
        </p:nvSpPr>
        <p:spPr>
          <a:xfrm>
            <a:off x="142844" y="1071546"/>
            <a:ext cx="8786874" cy="4801314"/>
          </a:xfrm>
          <a:prstGeom prst="rect">
            <a:avLst/>
          </a:prstGeom>
          <a:noFill/>
        </p:spPr>
        <p:txBody>
          <a:bodyPr wrap="square" rtlCol="0">
            <a:spAutoFit/>
          </a:bodyPr>
          <a:lstStyle/>
          <a:p>
            <a:pPr algn="just"/>
            <a:r>
              <a:rPr lang="es-ES" dirty="0" smtClean="0">
                <a:latin typeface="Berlin Sans FB" pitchFamily="34" charset="0"/>
              </a:rPr>
              <a:t>Nada más entrar en vigor la nueva Ley Orgánica, AUGC se puso a trabajar, siendo la única Asociación capaz de convocar unas jornadas de tres días de duración, donde miembros del Tribunal Supremos comentaban la nueva norma. Ni siquiera, los Servicios Jurídicos de la DGPCG han contado con unas jornadas similares.</a:t>
            </a:r>
          </a:p>
          <a:p>
            <a:pPr algn="just"/>
            <a:endParaRPr lang="es-ES" dirty="0" smtClean="0">
              <a:latin typeface="Berlin Sans FB" pitchFamily="34" charset="0"/>
            </a:endParaRPr>
          </a:p>
          <a:p>
            <a:pPr algn="just"/>
            <a:r>
              <a:rPr lang="es-ES" dirty="0" smtClean="0">
                <a:latin typeface="Berlin Sans FB" pitchFamily="34" charset="0"/>
              </a:rPr>
              <a:t>Desde ésta Delegación, en el presente año, se ha realizado un gran esfuerzo económico, para dotar a los Servicios Jurídicos de diversos manuales sobre la materia y de acceso a bases de datos legislativas de fama internacional.</a:t>
            </a:r>
          </a:p>
          <a:p>
            <a:pPr algn="just"/>
            <a:endParaRPr lang="es-ES" dirty="0" smtClean="0">
              <a:latin typeface="Berlin Sans FB" pitchFamily="34" charset="0"/>
            </a:endParaRPr>
          </a:p>
          <a:p>
            <a:pPr algn="just"/>
            <a:r>
              <a:rPr lang="es-ES" dirty="0" smtClean="0">
                <a:latin typeface="Berlin Sans FB" pitchFamily="34" charset="0"/>
              </a:rPr>
              <a:t>Al mismo tiempo, no hemos escatimado esfuerzos para elaborar un completo dosier sobre el régimen disciplinario recopilando, más de 100 documentos entre Sentencias Judiciales y resoluciones administrativas, que configuran, a pesar de estar en su principio, uno de los mayores trabajos sobre el régimen disciplinario a nivel nacional, lo que nos permite estar a la altura que nuestros asociados se merecen.</a:t>
            </a:r>
          </a:p>
          <a:p>
            <a:pPr algn="just"/>
            <a:endParaRPr lang="es-ES" dirty="0" smtClean="0">
              <a:latin typeface="Berlin Sans FB" pitchFamily="34" charset="0"/>
            </a:endParaRPr>
          </a:p>
          <a:p>
            <a:pPr algn="ctr"/>
            <a:r>
              <a:rPr lang="es-ES" cap="all" dirty="0" smtClean="0">
                <a:latin typeface="Berlin Sans FB" pitchFamily="34" charset="0"/>
              </a:rPr>
              <a:t>Por ello, confía tu defensa a los Servicios Jurídicos de la Delegación</a:t>
            </a:r>
          </a:p>
          <a:p>
            <a:pPr algn="ctr"/>
            <a:r>
              <a:rPr lang="es-ES" cap="all" dirty="0" smtClean="0">
                <a:latin typeface="Berlin Sans FB" pitchFamily="34" charset="0"/>
              </a:rPr>
              <a:t>y no des pasos por tu cuenta. </a:t>
            </a:r>
            <a:endParaRPr lang="es-ES" cap="all" dirty="0">
              <a:latin typeface="Berlin Sans FB"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to="" calcmode="lin" valueType="num">
                                      <p:cBhvr>
                                        <p:cTn id="12"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1</a:t>
            </a:r>
            <a:endParaRPr lang="es-ES" sz="4000" b="1" dirty="0">
              <a:latin typeface="BN Jinx" pitchFamily="2" charset="0"/>
            </a:endParaRPr>
          </a:p>
        </p:txBody>
      </p:sp>
      <p:sp>
        <p:nvSpPr>
          <p:cNvPr id="9" name="8 CuadroTexto"/>
          <p:cNvSpPr txBox="1"/>
          <p:nvPr/>
        </p:nvSpPr>
        <p:spPr>
          <a:xfrm>
            <a:off x="285720" y="1071546"/>
            <a:ext cx="4786346" cy="4524315"/>
          </a:xfrm>
          <a:prstGeom prst="rect">
            <a:avLst/>
          </a:prstGeom>
          <a:noFill/>
        </p:spPr>
        <p:txBody>
          <a:bodyPr wrap="square" rtlCol="0">
            <a:spAutoFit/>
          </a:bodyPr>
          <a:lstStyle/>
          <a:p>
            <a:pPr algn="just"/>
            <a:r>
              <a:rPr lang="es-ES" dirty="0" smtClean="0">
                <a:latin typeface="Berlin Sans FB" pitchFamily="34" charset="0"/>
              </a:rPr>
              <a:t>Mantener siempre la calma y no alterarse, lo importante no es como empieza sino como termina el expediente.</a:t>
            </a:r>
          </a:p>
          <a:p>
            <a:pPr algn="just"/>
            <a:endParaRPr lang="es-ES" dirty="0" smtClean="0">
              <a:latin typeface="Berlin Sans FB" pitchFamily="34" charset="0"/>
            </a:endParaRPr>
          </a:p>
          <a:p>
            <a:pPr algn="just"/>
            <a:r>
              <a:rPr lang="es-ES" dirty="0" smtClean="0">
                <a:latin typeface="Berlin Sans FB" pitchFamily="34" charset="0"/>
              </a:rPr>
              <a:t>Ten en cuenta que un expediente disciplinario, puede ser muy largo, ya no por el expediente en si, sino por los posteriores recursos que se presenten.</a:t>
            </a:r>
          </a:p>
          <a:p>
            <a:pPr algn="just"/>
            <a:endParaRPr lang="es-ES" dirty="0" smtClean="0">
              <a:latin typeface="Berlin Sans FB" pitchFamily="34" charset="0"/>
            </a:endParaRPr>
          </a:p>
          <a:p>
            <a:pPr algn="just"/>
            <a:r>
              <a:rPr lang="es-ES" dirty="0" smtClean="0">
                <a:latin typeface="Berlin Sans FB" pitchFamily="34" charset="0"/>
              </a:rPr>
              <a:t>Ten en cuenta que algunas de resoluciones favorables no se dan hasta llegar a la Sala de lo Militar del Tribunal Supremo.</a:t>
            </a:r>
          </a:p>
          <a:p>
            <a:pPr algn="just"/>
            <a:endParaRPr lang="es-ES" dirty="0" smtClean="0">
              <a:latin typeface="Berlin Sans FB" pitchFamily="34" charset="0"/>
            </a:endParaRPr>
          </a:p>
          <a:p>
            <a:pPr algn="just"/>
            <a:r>
              <a:rPr lang="es-ES" dirty="0" smtClean="0">
                <a:latin typeface="Berlin Sans FB" pitchFamily="34" charset="0"/>
              </a:rPr>
              <a:t>ES IMPORTANTE QUE CONFIES EN LOS SERVICIOS JURIDICOS Y QUE ACTUES CONFORME LO QUE TE ACONSEJEN.</a:t>
            </a:r>
            <a:endParaRPr lang="es-ES" dirty="0">
              <a:latin typeface="Berlin Sans FB" pitchFamily="34" charset="0"/>
            </a:endParaRPr>
          </a:p>
        </p:txBody>
      </p:sp>
      <p:pic>
        <p:nvPicPr>
          <p:cNvPr id="5122" name="Picture 2" descr="C:\Users\Regina\Pictures\vela.jpg"/>
          <p:cNvPicPr>
            <a:picLocks noChangeAspect="1" noChangeArrowheads="1"/>
          </p:cNvPicPr>
          <p:nvPr/>
        </p:nvPicPr>
        <p:blipFill>
          <a:blip r:embed="rId3"/>
          <a:srcRect/>
          <a:stretch>
            <a:fillRect/>
          </a:stretch>
        </p:blipFill>
        <p:spPr bwMode="auto">
          <a:xfrm>
            <a:off x="5929322" y="857232"/>
            <a:ext cx="2571768" cy="499657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 to="" calcmode="lin" valueType="num">
                                      <p:cBhvr>
                                        <p:cTn id="12" dur="1" fill="hold"/>
                                        <p:tgtEl>
                                          <p:spTgt spid="5122"/>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2</a:t>
            </a:r>
            <a:endParaRPr lang="es-ES" sz="4000" b="1" dirty="0">
              <a:latin typeface="BN Jinx" pitchFamily="2" charset="0"/>
            </a:endParaRPr>
          </a:p>
        </p:txBody>
      </p:sp>
      <p:sp>
        <p:nvSpPr>
          <p:cNvPr id="9" name="8 CuadroTexto"/>
          <p:cNvSpPr txBox="1"/>
          <p:nvPr/>
        </p:nvSpPr>
        <p:spPr>
          <a:xfrm>
            <a:off x="285720" y="1071546"/>
            <a:ext cx="4786346" cy="3970318"/>
          </a:xfrm>
          <a:prstGeom prst="rect">
            <a:avLst/>
          </a:prstGeom>
          <a:noFill/>
        </p:spPr>
        <p:txBody>
          <a:bodyPr wrap="square" rtlCol="0">
            <a:spAutoFit/>
          </a:bodyPr>
          <a:lstStyle/>
          <a:p>
            <a:pPr algn="just"/>
            <a:r>
              <a:rPr lang="es-ES" dirty="0" smtClean="0">
                <a:latin typeface="Berlin Sans FB" pitchFamily="34" charset="0"/>
              </a:rPr>
              <a:t>Ante preguntas sobre hechos que puedan suponer sanciones disciplinarias, solicitar que se nos informe de nuestros derechos y utilizar la frase "</a:t>
            </a:r>
            <a:r>
              <a:rPr lang="es-ES" cap="all" dirty="0" smtClean="0">
                <a:latin typeface="Berlin Sans FB" pitchFamily="34" charset="0"/>
              </a:rPr>
              <a:t>Niego los hecho que se me imputan y no deseo declarar</a:t>
            </a:r>
            <a:r>
              <a:rPr lang="es-ES" dirty="0" smtClean="0">
                <a:latin typeface="Berlin Sans FB" pitchFamily="34" charset="0"/>
              </a:rPr>
              <a:t>". </a:t>
            </a:r>
          </a:p>
          <a:p>
            <a:pPr algn="just"/>
            <a:endParaRPr lang="es-ES" dirty="0" smtClean="0">
              <a:latin typeface="Berlin Sans FB" pitchFamily="34" charset="0"/>
            </a:endParaRPr>
          </a:p>
          <a:p>
            <a:pPr algn="just"/>
            <a:r>
              <a:rPr lang="es-ES" dirty="0" smtClean="0">
                <a:latin typeface="Berlin Sans FB" pitchFamily="34" charset="0"/>
              </a:rPr>
              <a:t>Digan lo que te digan, aconsejen lo que te aconsejen recuerda la frase “</a:t>
            </a:r>
            <a:r>
              <a:rPr lang="es-ES" cap="all" dirty="0" smtClean="0">
                <a:latin typeface="Berlin Sans FB" pitchFamily="34" charset="0"/>
              </a:rPr>
              <a:t>por la boca muere el pez</a:t>
            </a:r>
            <a:r>
              <a:rPr lang="es-ES" dirty="0" smtClean="0">
                <a:latin typeface="Berlin Sans FB" pitchFamily="34" charset="0"/>
              </a:rPr>
              <a:t>” y por desgracia muchos pierden la oportunidad de defenderse por hablar demás. </a:t>
            </a:r>
          </a:p>
          <a:p>
            <a:pPr algn="just"/>
            <a:endParaRPr lang="es-ES" dirty="0" smtClean="0">
              <a:latin typeface="Berlin Sans FB" pitchFamily="34" charset="0"/>
            </a:endParaRPr>
          </a:p>
          <a:p>
            <a:pPr algn="just"/>
            <a:r>
              <a:rPr lang="es-ES" dirty="0" smtClean="0">
                <a:latin typeface="Berlin Sans FB" pitchFamily="34" charset="0"/>
              </a:rPr>
              <a:t>RECUERDA, LAS ALEGACIONES POR ESCRITO Y CUANDO CONVENGAN NO CUANDO EL JEFE QUIERA.</a:t>
            </a:r>
            <a:endParaRPr lang="es-ES" dirty="0">
              <a:latin typeface="Berlin Sans FB" pitchFamily="34" charset="0"/>
            </a:endParaRPr>
          </a:p>
        </p:txBody>
      </p:sp>
      <p:pic>
        <p:nvPicPr>
          <p:cNvPr id="6146" name="Picture 2" descr="C:\Users\Regina\Pictures\boca cerrada.jpg"/>
          <p:cNvPicPr>
            <a:picLocks noChangeAspect="1" noChangeArrowheads="1"/>
          </p:cNvPicPr>
          <p:nvPr/>
        </p:nvPicPr>
        <p:blipFill>
          <a:blip r:embed="rId3"/>
          <a:srcRect/>
          <a:stretch>
            <a:fillRect/>
          </a:stretch>
        </p:blipFill>
        <p:spPr bwMode="auto">
          <a:xfrm>
            <a:off x="5326063" y="862517"/>
            <a:ext cx="3746531" cy="49953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146"/>
                                        </p:tgtEl>
                                        <p:attrNameLst>
                                          <p:attrName>style.visibility</p:attrName>
                                        </p:attrNameLst>
                                      </p:cBhvr>
                                      <p:to>
                                        <p:strVal val="visible"/>
                                      </p:to>
                                    </p:set>
                                    <p:anim to="" calcmode="lin" valueType="num">
                                      <p:cBhvr>
                                        <p:cTn id="12" dur="1" fill="hold"/>
                                        <p:tgtEl>
                                          <p:spTgt spid="614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3</a:t>
            </a:r>
            <a:endParaRPr lang="es-ES" sz="4000" b="1" dirty="0">
              <a:latin typeface="BN Jinx" pitchFamily="2" charset="0"/>
            </a:endParaRPr>
          </a:p>
        </p:txBody>
      </p:sp>
      <p:sp>
        <p:nvSpPr>
          <p:cNvPr id="9" name="8 CuadroTexto"/>
          <p:cNvSpPr txBox="1"/>
          <p:nvPr/>
        </p:nvSpPr>
        <p:spPr>
          <a:xfrm>
            <a:off x="285720" y="1071546"/>
            <a:ext cx="4786346" cy="3970318"/>
          </a:xfrm>
          <a:prstGeom prst="rect">
            <a:avLst/>
          </a:prstGeom>
          <a:noFill/>
        </p:spPr>
        <p:txBody>
          <a:bodyPr wrap="square" rtlCol="0">
            <a:spAutoFit/>
          </a:bodyPr>
          <a:lstStyle/>
          <a:p>
            <a:pPr algn="just"/>
            <a:r>
              <a:rPr lang="es-ES" dirty="0" smtClean="0">
                <a:latin typeface="Berlin Sans FB" pitchFamily="34" charset="0"/>
              </a:rPr>
              <a:t>Ten en cuenta que "</a:t>
            </a:r>
            <a:r>
              <a:rPr lang="es-ES" cap="all" dirty="0" smtClean="0">
                <a:latin typeface="Berlin Sans FB" pitchFamily="34" charset="0"/>
              </a:rPr>
              <a:t>lo normal se presume, lo anormal se prueba</a:t>
            </a:r>
            <a:r>
              <a:rPr lang="es-ES" dirty="0" smtClean="0">
                <a:latin typeface="Berlin Sans FB" pitchFamily="34" charset="0"/>
              </a:rPr>
              <a:t>". </a:t>
            </a:r>
          </a:p>
          <a:p>
            <a:pPr algn="just"/>
            <a:endParaRPr lang="es-ES" dirty="0" smtClean="0">
              <a:latin typeface="Berlin Sans FB" pitchFamily="34" charset="0"/>
            </a:endParaRPr>
          </a:p>
          <a:p>
            <a:pPr algn="just"/>
            <a:r>
              <a:rPr lang="es-ES" dirty="0" smtClean="0">
                <a:latin typeface="Berlin Sans FB" pitchFamily="34" charset="0"/>
              </a:rPr>
              <a:t>Por tanto, quien invoca algo que rompe el estado de normalidad, debe probarlo y en los expedientes disciplinarios, corresponde a quien nos imputa la infracción demostrar su existencia y nuestra implicación en la misma. </a:t>
            </a:r>
          </a:p>
          <a:p>
            <a:pPr algn="just"/>
            <a:endParaRPr lang="es-ES" dirty="0" smtClean="0">
              <a:latin typeface="Berlin Sans FB" pitchFamily="34" charset="0"/>
            </a:endParaRPr>
          </a:p>
          <a:p>
            <a:pPr algn="just"/>
            <a:r>
              <a:rPr lang="es-ES" dirty="0" smtClean="0">
                <a:latin typeface="Berlin Sans FB" pitchFamily="34" charset="0"/>
              </a:rPr>
              <a:t>ELLOS ACUSAN TU GUARDAS SILENCIO.</a:t>
            </a:r>
          </a:p>
          <a:p>
            <a:pPr algn="just"/>
            <a:endParaRPr lang="es-ES" dirty="0" smtClean="0">
              <a:latin typeface="Berlin Sans FB" pitchFamily="34" charset="0"/>
            </a:endParaRPr>
          </a:p>
          <a:p>
            <a:pPr algn="just"/>
            <a:r>
              <a:rPr lang="es-ES" dirty="0" smtClean="0">
                <a:latin typeface="Berlin Sans FB" pitchFamily="34" charset="0"/>
              </a:rPr>
              <a:t>Por no hablar no pueden sancionarte, ES TU DERECHO, por hablar de más no podremos defenderte correctamente.</a:t>
            </a:r>
            <a:endParaRPr lang="es-ES" dirty="0">
              <a:latin typeface="Berlin Sans FB" pitchFamily="34" charset="0"/>
            </a:endParaRPr>
          </a:p>
        </p:txBody>
      </p:sp>
      <p:pic>
        <p:nvPicPr>
          <p:cNvPr id="8194" name="Picture 2" descr="C:\Users\Regina\Pictures\maza.jpg"/>
          <p:cNvPicPr>
            <a:picLocks noChangeAspect="1" noChangeArrowheads="1"/>
          </p:cNvPicPr>
          <p:nvPr/>
        </p:nvPicPr>
        <p:blipFill>
          <a:blip r:embed="rId3"/>
          <a:srcRect/>
          <a:stretch>
            <a:fillRect/>
          </a:stretch>
        </p:blipFill>
        <p:spPr bwMode="auto">
          <a:xfrm>
            <a:off x="5500694" y="1142984"/>
            <a:ext cx="3530617" cy="45720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8194"/>
                                        </p:tgtEl>
                                        <p:attrNameLst>
                                          <p:attrName>style.visibility</p:attrName>
                                        </p:attrNameLst>
                                      </p:cBhvr>
                                      <p:to>
                                        <p:strVal val="visible"/>
                                      </p:to>
                                    </p:set>
                                    <p:anim to="" calcmode="lin" valueType="num">
                                      <p:cBhvr>
                                        <p:cTn id="12" dur="1" fill="hold"/>
                                        <p:tgtEl>
                                          <p:spTgt spid="819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abecera_augc.gif"/>
          <p:cNvPicPr>
            <a:picLocks noChangeAspect="1"/>
          </p:cNvPicPr>
          <p:nvPr/>
        </p:nvPicPr>
        <p:blipFill>
          <a:blip r:embed="rId2"/>
          <a:srcRect l="3124" t="30494" r="3124"/>
          <a:stretch>
            <a:fillRect/>
          </a:stretch>
        </p:blipFill>
        <p:spPr>
          <a:xfrm>
            <a:off x="0" y="6000768"/>
            <a:ext cx="9144000" cy="857232"/>
          </a:xfrm>
          <a:prstGeom prst="rect">
            <a:avLst/>
          </a:prstGeom>
        </p:spPr>
      </p:pic>
      <p:sp>
        <p:nvSpPr>
          <p:cNvPr id="8" name="7 CuadroTexto"/>
          <p:cNvSpPr txBox="1"/>
          <p:nvPr/>
        </p:nvSpPr>
        <p:spPr>
          <a:xfrm>
            <a:off x="71438" y="142852"/>
            <a:ext cx="8929718" cy="707886"/>
          </a:xfrm>
          <a:prstGeom prst="rect">
            <a:avLst/>
          </a:prstGeom>
          <a:noFill/>
        </p:spPr>
        <p:txBody>
          <a:bodyPr wrap="square" rtlCol="0">
            <a:spAutoFit/>
          </a:bodyPr>
          <a:lstStyle/>
          <a:p>
            <a:pPr algn="ctr"/>
            <a:r>
              <a:rPr lang="es-ES" sz="4000" b="1" dirty="0" smtClean="0">
                <a:latin typeface="BN Jinx" pitchFamily="2" charset="0"/>
              </a:rPr>
              <a:t>Decálogo: Artículo 4</a:t>
            </a:r>
            <a:endParaRPr lang="es-ES" sz="4000" b="1" dirty="0">
              <a:latin typeface="BN Jinx" pitchFamily="2" charset="0"/>
            </a:endParaRPr>
          </a:p>
        </p:txBody>
      </p:sp>
      <p:sp>
        <p:nvSpPr>
          <p:cNvPr id="9" name="8 CuadroTexto"/>
          <p:cNvSpPr txBox="1"/>
          <p:nvPr/>
        </p:nvSpPr>
        <p:spPr>
          <a:xfrm>
            <a:off x="285720" y="1071546"/>
            <a:ext cx="4786346" cy="4678204"/>
          </a:xfrm>
          <a:prstGeom prst="rect">
            <a:avLst/>
          </a:prstGeom>
          <a:noFill/>
        </p:spPr>
        <p:txBody>
          <a:bodyPr wrap="square" rtlCol="0">
            <a:spAutoFit/>
          </a:bodyPr>
          <a:lstStyle/>
          <a:p>
            <a:pPr algn="ctr"/>
            <a:r>
              <a:rPr lang="es-ES" sz="2800" dirty="0" smtClean="0">
                <a:latin typeface="Berlin Sans FB" pitchFamily="34" charset="0"/>
              </a:rPr>
              <a:t>Contactar con:</a:t>
            </a:r>
          </a:p>
          <a:p>
            <a:pPr algn="just"/>
            <a:endParaRPr lang="es-ES" dirty="0" smtClean="0">
              <a:latin typeface="Berlin Sans FB" pitchFamily="34" charset="0"/>
            </a:endParaRPr>
          </a:p>
          <a:p>
            <a:pPr algn="just">
              <a:buFont typeface="Arial" charset="0"/>
              <a:buChar char="•"/>
            </a:pPr>
            <a:r>
              <a:rPr lang="es-ES" dirty="0" smtClean="0">
                <a:latin typeface="Berlin Sans FB" pitchFamily="34" charset="0"/>
              </a:rPr>
              <a:t> La delegación</a:t>
            </a:r>
          </a:p>
          <a:p>
            <a:pPr lvl="1" algn="just">
              <a:buFont typeface="Arial" charset="0"/>
              <a:buChar char="•"/>
            </a:pPr>
            <a:r>
              <a:rPr lang="es-ES" dirty="0" smtClean="0">
                <a:latin typeface="Berlin Sans FB" pitchFamily="34" charset="0"/>
              </a:rPr>
              <a:t> 981-145197</a:t>
            </a:r>
          </a:p>
          <a:p>
            <a:pPr lvl="1" algn="just">
              <a:buFont typeface="Arial" charset="0"/>
              <a:buChar char="•"/>
            </a:pPr>
            <a:r>
              <a:rPr lang="es-ES" dirty="0" smtClean="0">
                <a:latin typeface="Berlin Sans FB" pitchFamily="34" charset="0"/>
                <a:hlinkClick r:id="rId3"/>
              </a:rPr>
              <a:t> coruna@augc.org</a:t>
            </a:r>
            <a:endParaRPr lang="es-ES" dirty="0" smtClean="0">
              <a:latin typeface="Berlin Sans FB" pitchFamily="34" charset="0"/>
            </a:endParaRPr>
          </a:p>
          <a:p>
            <a:pPr lvl="1" algn="just">
              <a:buFont typeface="Arial" charset="0"/>
              <a:buChar char="•"/>
            </a:pPr>
            <a:r>
              <a:rPr lang="es-ES" dirty="0" smtClean="0">
                <a:latin typeface="Berlin Sans FB" pitchFamily="34" charset="0"/>
              </a:rPr>
              <a:t> </a:t>
            </a:r>
            <a:r>
              <a:rPr lang="es-ES" dirty="0" smtClean="0">
                <a:latin typeface="Berlin Sans FB" pitchFamily="34" charset="0"/>
                <a:hlinkClick r:id="rId4"/>
              </a:rPr>
              <a:t>secretaria@augccoruna.org</a:t>
            </a:r>
            <a:r>
              <a:rPr lang="es-ES" dirty="0" smtClean="0">
                <a:latin typeface="Berlin Sans FB" pitchFamily="34" charset="0"/>
              </a:rPr>
              <a:t> </a:t>
            </a:r>
          </a:p>
          <a:p>
            <a:pPr algn="just">
              <a:buFont typeface="Arial" charset="0"/>
              <a:buChar char="•"/>
            </a:pPr>
            <a:r>
              <a:rPr lang="es-ES" dirty="0" smtClean="0">
                <a:latin typeface="Berlin Sans FB" pitchFamily="34" charset="0"/>
              </a:rPr>
              <a:t> </a:t>
            </a:r>
            <a:r>
              <a:rPr lang="es-ES" dirty="0" err="1" smtClean="0">
                <a:latin typeface="Berlin Sans FB" pitchFamily="34" charset="0"/>
              </a:rPr>
              <a:t>Nemiña</a:t>
            </a:r>
            <a:endParaRPr lang="es-ES" dirty="0" smtClean="0">
              <a:latin typeface="Berlin Sans FB" pitchFamily="34" charset="0"/>
            </a:endParaRPr>
          </a:p>
          <a:p>
            <a:pPr lvl="1" algn="just">
              <a:buFont typeface="Arial" charset="0"/>
              <a:buChar char="•"/>
            </a:pPr>
            <a:r>
              <a:rPr lang="es-ES" dirty="0" smtClean="0">
                <a:latin typeface="Berlin Sans FB" pitchFamily="34" charset="0"/>
              </a:rPr>
              <a:t> 667-114320</a:t>
            </a:r>
          </a:p>
          <a:p>
            <a:pPr lvl="1" algn="just">
              <a:buFont typeface="Arial" charset="0"/>
              <a:buChar char="•"/>
            </a:pPr>
            <a:r>
              <a:rPr lang="es-ES" dirty="0" smtClean="0">
                <a:latin typeface="Berlin Sans FB" pitchFamily="34" charset="0"/>
              </a:rPr>
              <a:t> </a:t>
            </a:r>
            <a:r>
              <a:rPr lang="es-ES" dirty="0" smtClean="0">
                <a:latin typeface="Berlin Sans FB" pitchFamily="34" charset="0"/>
                <a:hlinkClick r:id="rId5"/>
              </a:rPr>
              <a:t>delegado@augccoruna.org</a:t>
            </a:r>
            <a:r>
              <a:rPr lang="es-ES" dirty="0" smtClean="0">
                <a:latin typeface="Berlin Sans FB" pitchFamily="34" charset="0"/>
              </a:rPr>
              <a:t> </a:t>
            </a:r>
          </a:p>
          <a:p>
            <a:pPr lvl="1" algn="just">
              <a:buFont typeface="Arial" charset="0"/>
              <a:buChar char="•"/>
            </a:pPr>
            <a:r>
              <a:rPr lang="es-ES" dirty="0" smtClean="0">
                <a:latin typeface="Berlin Sans FB" pitchFamily="34" charset="0"/>
                <a:hlinkClick r:id="rId6"/>
              </a:rPr>
              <a:t> Coruna.sg@augc.org</a:t>
            </a:r>
            <a:r>
              <a:rPr lang="es-ES" dirty="0" smtClean="0">
                <a:latin typeface="Berlin Sans FB" pitchFamily="34" charset="0"/>
              </a:rPr>
              <a:t> </a:t>
            </a:r>
          </a:p>
          <a:p>
            <a:pPr algn="just">
              <a:buFont typeface="Arial" charset="0"/>
              <a:buChar char="•"/>
            </a:pPr>
            <a:endParaRPr lang="es-ES" dirty="0" smtClean="0">
              <a:latin typeface="Berlin Sans FB" pitchFamily="34" charset="0"/>
            </a:endParaRPr>
          </a:p>
          <a:p>
            <a:pPr algn="just">
              <a:buFont typeface="Arial" charset="0"/>
              <a:buChar char="•"/>
            </a:pPr>
            <a:r>
              <a:rPr lang="es-ES" dirty="0" smtClean="0">
                <a:latin typeface="Berlin Sans FB" pitchFamily="34" charset="0"/>
              </a:rPr>
              <a:t> Con la letrada de la Delegación (Rosa).</a:t>
            </a:r>
          </a:p>
          <a:p>
            <a:pPr lvl="1" algn="just">
              <a:buFont typeface="Arial" charset="0"/>
              <a:buChar char="•"/>
            </a:pPr>
            <a:r>
              <a:rPr lang="es-ES" dirty="0" smtClean="0">
                <a:latin typeface="Berlin Sans FB" pitchFamily="34" charset="0"/>
              </a:rPr>
              <a:t>981-142536</a:t>
            </a:r>
          </a:p>
          <a:p>
            <a:pPr algn="just">
              <a:buFont typeface="Arial" charset="0"/>
              <a:buChar char="•"/>
            </a:pPr>
            <a:endParaRPr lang="es-ES" dirty="0" smtClean="0">
              <a:latin typeface="Berlin Sans FB" pitchFamily="34" charset="0"/>
            </a:endParaRPr>
          </a:p>
          <a:p>
            <a:pPr algn="just"/>
            <a:r>
              <a:rPr lang="es-ES" dirty="0" smtClean="0">
                <a:latin typeface="Berlin Sans FB" pitchFamily="34" charset="0"/>
              </a:rPr>
              <a:t>Hazlo cuanto antes, para ser informado de los pasos que debes seguir.</a:t>
            </a:r>
            <a:endParaRPr lang="es-ES" dirty="0">
              <a:latin typeface="Berlin Sans FB" pitchFamily="34" charset="0"/>
            </a:endParaRPr>
          </a:p>
        </p:txBody>
      </p:sp>
      <p:pic>
        <p:nvPicPr>
          <p:cNvPr id="7170" name="Picture 2" descr="C:\Users\Regina\Pictures\telefono.jpg"/>
          <p:cNvPicPr>
            <a:picLocks noChangeAspect="1" noChangeArrowheads="1"/>
          </p:cNvPicPr>
          <p:nvPr/>
        </p:nvPicPr>
        <p:blipFill>
          <a:blip r:embed="rId7"/>
          <a:srcRect/>
          <a:stretch>
            <a:fillRect/>
          </a:stretch>
        </p:blipFill>
        <p:spPr bwMode="auto">
          <a:xfrm>
            <a:off x="5572132" y="789528"/>
            <a:ext cx="3429024" cy="514613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7170"/>
                                        </p:tgtEl>
                                        <p:attrNameLst>
                                          <p:attrName>style.visibility</p:attrName>
                                        </p:attrNameLst>
                                      </p:cBhvr>
                                      <p:to>
                                        <p:strVal val="visible"/>
                                      </p:to>
                                    </p:set>
                                    <p:anim to="" calcmode="lin" valueType="num">
                                      <p:cBhvr>
                                        <p:cTn id="12" dur="1" fill="hold"/>
                                        <p:tgtEl>
                                          <p:spTgt spid="7170"/>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182</TotalTime>
  <Words>1427</Words>
  <Application>Microsoft Office PowerPoint</Application>
  <PresentationFormat>Presentación en pantalla (4:3)</PresentationFormat>
  <Paragraphs>120</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Flujo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Regina</dc:creator>
  <cp:lastModifiedBy>Regina</cp:lastModifiedBy>
  <cp:revision>64</cp:revision>
  <dcterms:created xsi:type="dcterms:W3CDTF">2009-03-15T18:24:49Z</dcterms:created>
  <dcterms:modified xsi:type="dcterms:W3CDTF">2009-12-13T23:21:40Z</dcterms:modified>
</cp:coreProperties>
</file>