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6"/>
  </p:notesMasterIdLst>
  <p:sldIdLst>
    <p:sldId id="338" r:id="rId2"/>
    <p:sldId id="339" r:id="rId3"/>
    <p:sldId id="340" r:id="rId4"/>
    <p:sldId id="341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nter" panose="02000503000000020004" pitchFamily="2" charset="0"/>
      <p:regular r:id="rId11"/>
      <p:bold r:id="rId12"/>
    </p:embeddedFont>
    <p:embeddedFont>
      <p:font typeface="Inter Light" panose="02000503000000020004" pitchFamily="2" charset="0"/>
      <p:regular r:id="rId13"/>
      <p:bold r:id="rId14"/>
    </p:embeddedFont>
    <p:embeddedFont>
      <p:font typeface="Poppins" pitchFamily="2" charset="77"/>
      <p:regular r:id="rId15"/>
      <p:bold r:id="rId16"/>
      <p:italic r:id="rId17"/>
      <p:boldItalic r:id="rId18"/>
    </p:embeddedFont>
    <p:embeddedFont>
      <p:font typeface="Poppins Light" pitchFamily="2" charset="77"/>
      <p:regular r:id="rId19"/>
      <p:bold r:id="rId20"/>
      <p:italic r:id="rId21"/>
      <p:boldItalic r:id="rId22"/>
    </p:embeddedFont>
    <p:embeddedFont>
      <p:font typeface="Poppins Medium" pitchFamily="2" charset="77"/>
      <p:regular r:id="rId23"/>
      <p:bold r:id="rId24"/>
      <p:italic r:id="rId25"/>
      <p:boldItalic r:id="rId26"/>
    </p:embeddedFont>
    <p:embeddedFont>
      <p:font typeface="Poppins SemiBold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ony Cotter" initials="" lastIdx="4" clrIdx="0"/>
  <p:cmAuthor id="1" name="Gidi Prido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94720"/>
  </p:normalViewPr>
  <p:slideViewPr>
    <p:cSldViewPr snapToGrid="0">
      <p:cViewPr varScale="1">
        <p:scale>
          <a:sx n="286" d="100"/>
          <a:sy n="286" d="100"/>
        </p:scale>
        <p:origin x="102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34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font" Target="fonts/font24.fntdata"/><Relationship Id="rId35" Type="http://schemas.openxmlformats.org/officeDocument/2006/relationships/tableStyles" Target="tableStyles.xml"/><Relationship Id="rId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abb146b0ce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abb146b0ce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they use in order to summarize what we heard on the discovery call. Should probably have bullets or cards/icons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48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abb146b0ce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abb146b0ce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they use in order to summarize what we heard on the discovery call. Should probably have bullets or cards/icons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655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abb146b0ce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abb146b0ce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they use in order to summarize what we heard on the discovery call. Should probably have bullets or cards/icons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200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abb146b0ce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abb146b0ce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they use in order to summarize what we heard on the discovery call. Should probably have bullets or cards/icons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494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Title Slide Light">
  <p:cSld name="1.Title Slide Ligh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468588" y="1915415"/>
            <a:ext cx="55548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 i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2"/>
          </p:nvPr>
        </p:nvSpPr>
        <p:spPr>
          <a:xfrm>
            <a:off x="468588" y="2564144"/>
            <a:ext cx="36096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 i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" name="Google Shape;11;p2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588" y="4320379"/>
            <a:ext cx="1424815" cy="33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389" r="12152"/>
          <a:stretch/>
        </p:blipFill>
        <p:spPr>
          <a:xfrm>
            <a:off x="2358001" y="-1"/>
            <a:ext cx="6786000" cy="493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Multiple Coloured Text Box Layout">
  <p:cSld name="13.Multiple Coloured Text Box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28625" y="397669"/>
            <a:ext cx="38925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31614" y="884321"/>
            <a:ext cx="38991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2CE"/>
              </a:buClr>
              <a:buSzPts val="1200"/>
              <a:buFont typeface="Arial"/>
              <a:buNone/>
              <a:defRPr sz="1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437199" y="1319858"/>
            <a:ext cx="3913200" cy="153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67500" rIns="67500" bIns="675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8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3"/>
          </p:nvPr>
        </p:nvSpPr>
        <p:spPr>
          <a:xfrm>
            <a:off x="4452844" y="1319858"/>
            <a:ext cx="3913200" cy="153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7500" tIns="67500" rIns="67500" bIns="675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8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4"/>
          </p:nvPr>
        </p:nvSpPr>
        <p:spPr>
          <a:xfrm>
            <a:off x="4452844" y="2978943"/>
            <a:ext cx="3913500" cy="1529100"/>
          </a:xfrm>
          <a:prstGeom prst="rect">
            <a:avLst/>
          </a:prstGeom>
          <a:solidFill>
            <a:srgbClr val="A2B0E4"/>
          </a:solidFill>
          <a:ln>
            <a:noFill/>
          </a:ln>
        </p:spPr>
        <p:txBody>
          <a:bodyPr spcFirstLastPara="1" wrap="square" lIns="67500" tIns="67500" rIns="67500" bIns="675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8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5"/>
          </p:nvPr>
        </p:nvSpPr>
        <p:spPr>
          <a:xfrm>
            <a:off x="437199" y="2977744"/>
            <a:ext cx="3913200" cy="1530300"/>
          </a:xfrm>
          <a:prstGeom prst="rect">
            <a:avLst/>
          </a:prstGeom>
          <a:solidFill>
            <a:srgbClr val="D5C0FB"/>
          </a:solidFill>
          <a:ln>
            <a:noFill/>
          </a:ln>
        </p:spPr>
        <p:txBody>
          <a:bodyPr spcFirstLastPara="1" wrap="square" lIns="67500" tIns="67500" rIns="67500" bIns="675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8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14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54706" r="36934"/>
          <a:stretch/>
        </p:blipFill>
        <p:spPr>
          <a:xfrm>
            <a:off x="5696018" y="-1"/>
            <a:ext cx="3447981" cy="1104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6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14" descr="A picture containing text, sign,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951" y="4740320"/>
            <a:ext cx="699567" cy="16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Page break or strapline">
  <p:cSld name="14.Page break or straplin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2483706" y="2328986"/>
            <a:ext cx="4176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70553" y="3149128"/>
            <a:ext cx="1202893" cy="28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0172" t="35282"/>
          <a:stretch/>
        </p:blipFill>
        <p:spPr>
          <a:xfrm>
            <a:off x="0" y="0"/>
            <a:ext cx="4236718" cy="360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r="21159" b="44344"/>
          <a:stretch/>
        </p:blipFill>
        <p:spPr>
          <a:xfrm>
            <a:off x="4998720" y="3606165"/>
            <a:ext cx="4145279" cy="1537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Page break or strapline dark">
  <p:cSld name="15.Page break or strapline dark"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2483706" y="2328986"/>
            <a:ext cx="4176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 SemiBold"/>
              <a:buNone/>
              <a:defRPr sz="2100" b="1" i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6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0172" t="35282"/>
          <a:stretch/>
        </p:blipFill>
        <p:spPr>
          <a:xfrm>
            <a:off x="0" y="0"/>
            <a:ext cx="4236718" cy="360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Shap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r="21159" b="44344"/>
          <a:stretch/>
        </p:blipFill>
        <p:spPr>
          <a:xfrm>
            <a:off x="4998720" y="3606165"/>
            <a:ext cx="4145279" cy="153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783" y="3174205"/>
            <a:ext cx="1210664" cy="2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Activty Feed or Strapline">
  <p:cSld name="16.Activty Feed or Straplin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 descr="A picture containing text, electron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4255" b="6192"/>
          <a:stretch/>
        </p:blipFill>
        <p:spPr>
          <a:xfrm>
            <a:off x="469730" y="0"/>
            <a:ext cx="77533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5251419" y="2394833"/>
            <a:ext cx="32934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17" descr="A picture containing text, sign,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1419" y="1860331"/>
            <a:ext cx="1202893" cy="28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.Shout-out or Strapline">
  <p:cSld name="17.Shout-out or Straplin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 descr="A picture containing graphical user interfac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4967"/>
          <a:stretch/>
        </p:blipFill>
        <p:spPr>
          <a:xfrm>
            <a:off x="760687" y="0"/>
            <a:ext cx="8115301" cy="456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35053" y="2965363"/>
            <a:ext cx="32934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18" descr="A picture containing text, sign,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053" y="2430862"/>
            <a:ext cx="1202893" cy="28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.Value or Strapline">
  <p:cSld name="18.Value or Straplin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5251419" y="2505192"/>
            <a:ext cx="32934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19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1419" y="1970691"/>
            <a:ext cx="1202893" cy="28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910" y="384489"/>
            <a:ext cx="441007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.Spaces or Strapline">
  <p:cSld name="19.Spaces or Straplin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35053" y="2350508"/>
            <a:ext cx="32934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0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053" y="1816006"/>
            <a:ext cx="1202893" cy="28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3572" y="565589"/>
            <a:ext cx="490537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.Thank you Light">
  <p:cSld name="20.Thank you Ligh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2725" y="521700"/>
            <a:ext cx="1424815" cy="33376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412725" y="4264572"/>
            <a:ext cx="4971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None/>
            </a:pPr>
            <a:r>
              <a:rPr lang="en" sz="1400" b="0" i="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employee app that simplifies internal communication and improves employee engagement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412725" y="2294678"/>
            <a:ext cx="36042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 i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p21" descr="Shape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399" r="12152"/>
          <a:stretch/>
        </p:blipFill>
        <p:spPr>
          <a:xfrm>
            <a:off x="2358001" y="-1"/>
            <a:ext cx="6786000" cy="49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Thank you Dark">
  <p:cSld name="21.Thank you Dark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412725" y="2294678"/>
            <a:ext cx="36042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 i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412725" y="4264572"/>
            <a:ext cx="4971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</a:pPr>
            <a:r>
              <a:rPr lang="en" sz="1400" b="0" i="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employee app that simplifies internal communication and improves employee engagement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41" name="Google Shape;141;p22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2725" y="521700"/>
            <a:ext cx="1439004" cy="33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 descr="Shape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0399" r="12152"/>
          <a:stretch/>
        </p:blipFill>
        <p:spPr>
          <a:xfrm>
            <a:off x="2358001" y="-1"/>
            <a:ext cx="6786000" cy="49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Statement No Text 1">
  <p:cSld name="Section Brea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628650" y="178300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Section Break Light">
  <p:cSld name="4.Section Break Ligh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1613" r="16231"/>
          <a:stretch/>
        </p:blipFill>
        <p:spPr>
          <a:xfrm>
            <a:off x="4643846" y="-1"/>
            <a:ext cx="4500155" cy="55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19100" y="2203234"/>
            <a:ext cx="33051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19100" y="1675934"/>
            <a:ext cx="33051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 i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6" descr="A picture containing text, sign,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951" y="4740320"/>
            <a:ext cx="699567" cy="16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Section Break Dark">
  <p:cSld name="5.Section Break Dark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1613" r="16231"/>
          <a:stretch/>
        </p:blipFill>
        <p:spPr>
          <a:xfrm>
            <a:off x="4643846" y="-1"/>
            <a:ext cx="4500155" cy="55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19100" y="2203234"/>
            <a:ext cx="33051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1" i="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19100" y="1675934"/>
            <a:ext cx="33051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 i="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 b="0" i="0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6148" y="4740320"/>
            <a:ext cx="696372" cy="161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Single Column Text w/Image">
  <p:cSld name="7.Single Column Text w/Imag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28624" y="1228636"/>
            <a:ext cx="38991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2CE"/>
              </a:buClr>
              <a:buSzPts val="800"/>
              <a:buFont typeface="Arial"/>
              <a:buNone/>
              <a:defRPr sz="11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31614" y="884321"/>
            <a:ext cx="38991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2CE"/>
              </a:buClr>
              <a:buSzPts val="1200"/>
              <a:buFont typeface="Arial"/>
              <a:buNone/>
              <a:defRPr sz="1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28625" y="397669"/>
            <a:ext cx="38925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>
            <a:spLocks noGrp="1"/>
          </p:cNvSpPr>
          <p:nvPr>
            <p:ph type="pic" idx="3"/>
          </p:nvPr>
        </p:nvSpPr>
        <p:spPr>
          <a:xfrm>
            <a:off x="4524375" y="-1"/>
            <a:ext cx="4619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8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8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2951" y="4740320"/>
            <a:ext cx="699567" cy="16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Double Column Text">
  <p:cSld name="8.Doubl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31614" y="884321"/>
            <a:ext cx="38991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2CE"/>
              </a:buClr>
              <a:buSzPts val="1200"/>
              <a:buFont typeface="Arial"/>
              <a:buNone/>
              <a:defRPr sz="1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28625" y="397669"/>
            <a:ext cx="38925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28624" y="1224445"/>
            <a:ext cx="82977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2CE"/>
              </a:buClr>
              <a:buSzPts val="800"/>
              <a:buFont typeface="Arial"/>
              <a:buNone/>
              <a:defRPr sz="11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9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54706" r="36934"/>
          <a:stretch/>
        </p:blipFill>
        <p:spPr>
          <a:xfrm>
            <a:off x="5696018" y="-1"/>
            <a:ext cx="3447981" cy="11044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9" descr="A picture containing text, sign,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951" y="4740320"/>
            <a:ext cx="699567" cy="16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Triple Column Text">
  <p:cSld name="9.Tripl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31614" y="884321"/>
            <a:ext cx="38991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2CE"/>
              </a:buClr>
              <a:buSzPts val="1200"/>
              <a:buFont typeface="Arial"/>
              <a:buNone/>
              <a:defRPr sz="1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28625" y="397669"/>
            <a:ext cx="38925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28625" y="1220253"/>
            <a:ext cx="8297700" cy="3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2CE"/>
              </a:buClr>
              <a:buSzPts val="800"/>
              <a:buFont typeface="Arial"/>
              <a:buNone/>
              <a:defRPr sz="11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0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54706" r="36934"/>
          <a:stretch/>
        </p:blipFill>
        <p:spPr>
          <a:xfrm>
            <a:off x="5696018" y="-1"/>
            <a:ext cx="3447981" cy="11044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0" descr="A picture containing text, sign,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951" y="4740320"/>
            <a:ext cx="699567" cy="16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Blank Slide">
  <p:cSld name="10.Blank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1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2951" y="4740320"/>
            <a:ext cx="699567" cy="16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Media Slide">
  <p:cSld name="11.Media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28624" y="414068"/>
            <a:ext cx="8318700" cy="40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12" descr="A picture containing text, sign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2951" y="4740320"/>
            <a:ext cx="699567" cy="16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Multiple Heading Layout">
  <p:cSld name="12.Multiple Heading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428625" y="397669"/>
            <a:ext cx="38925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 SemiBold"/>
              <a:buNone/>
              <a:defRPr sz="2100" b="1" i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437083" y="1694793"/>
            <a:ext cx="1420500" cy="2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9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437200" y="1283977"/>
            <a:ext cx="1419900" cy="4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i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3"/>
          </p:nvPr>
        </p:nvSpPr>
        <p:spPr>
          <a:xfrm>
            <a:off x="1925706" y="1694793"/>
            <a:ext cx="1420500" cy="2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9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4"/>
          </p:nvPr>
        </p:nvSpPr>
        <p:spPr>
          <a:xfrm>
            <a:off x="1925823" y="1283977"/>
            <a:ext cx="1419900" cy="4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i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5"/>
          </p:nvPr>
        </p:nvSpPr>
        <p:spPr>
          <a:xfrm>
            <a:off x="3419667" y="1694793"/>
            <a:ext cx="1420500" cy="2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9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6"/>
          </p:nvPr>
        </p:nvSpPr>
        <p:spPr>
          <a:xfrm>
            <a:off x="3419784" y="1283977"/>
            <a:ext cx="1419900" cy="4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i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7"/>
          </p:nvPr>
        </p:nvSpPr>
        <p:spPr>
          <a:xfrm>
            <a:off x="4920196" y="1694793"/>
            <a:ext cx="1420500" cy="2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9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8"/>
          </p:nvPr>
        </p:nvSpPr>
        <p:spPr>
          <a:xfrm>
            <a:off x="4920313" y="1283977"/>
            <a:ext cx="1419900" cy="4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i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9"/>
          </p:nvPr>
        </p:nvSpPr>
        <p:spPr>
          <a:xfrm>
            <a:off x="6414157" y="1694793"/>
            <a:ext cx="1420500" cy="2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marR="0" lvl="0" indent="-2730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sz="9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3"/>
          </p:nvPr>
        </p:nvSpPr>
        <p:spPr>
          <a:xfrm>
            <a:off x="6414274" y="1283977"/>
            <a:ext cx="1419900" cy="4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 i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lvl="1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i="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4"/>
          </p:nvPr>
        </p:nvSpPr>
        <p:spPr>
          <a:xfrm>
            <a:off x="431614" y="884321"/>
            <a:ext cx="3899100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2CE"/>
              </a:buClr>
              <a:buSzPts val="1200"/>
              <a:buFont typeface="Arial"/>
              <a:buNone/>
              <a:defRPr sz="15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13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54706" r="36934"/>
          <a:stretch/>
        </p:blipFill>
        <p:spPr>
          <a:xfrm>
            <a:off x="5696018" y="-1"/>
            <a:ext cx="3447981" cy="11044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51134" y="4723520"/>
            <a:ext cx="3135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1" i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00" b="1" i="0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94" name="Google Shape;94;p13" descr="A picture containing text, sign, d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0095" y="4745831"/>
            <a:ext cx="696371" cy="1631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body" idx="15"/>
          </p:nvPr>
        </p:nvSpPr>
        <p:spPr>
          <a:xfrm>
            <a:off x="664522" y="4673700"/>
            <a:ext cx="30864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100" rIns="0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1134" y="273844"/>
            <a:ext cx="7886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Poppins SemiBold"/>
              <a:buNone/>
              <a:defRPr sz="2700" b="1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1134" y="1031905"/>
            <a:ext cx="78867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marR="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4"/>
          <p:cNvSpPr txBox="1"/>
          <p:nvPr/>
        </p:nvSpPr>
        <p:spPr>
          <a:xfrm>
            <a:off x="453575" y="188802"/>
            <a:ext cx="3311400" cy="47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>
                <a:solidFill>
                  <a:srgbClr val="9966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Comms Audit</a:t>
            </a:r>
            <a:endParaRPr sz="2700" dirty="0">
              <a:solidFill>
                <a:srgbClr val="9966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1" name="Google Shape;831;p64"/>
          <p:cNvSpPr txBox="1"/>
          <p:nvPr/>
        </p:nvSpPr>
        <p:spPr>
          <a:xfrm>
            <a:off x="499167" y="695050"/>
            <a:ext cx="3311400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73753"/>
                </a:solidFill>
                <a:latin typeface="Poppins"/>
                <a:ea typeface="Poppins"/>
                <a:cs typeface="Poppins"/>
                <a:sym typeface="Poppins"/>
              </a:rPr>
              <a:t>Please complete each section</a:t>
            </a:r>
            <a:endParaRPr sz="1100" dirty="0">
              <a:solidFill>
                <a:srgbClr val="3737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36" name="Google Shape;836;p64"/>
          <p:cNvCxnSpPr/>
          <p:nvPr/>
        </p:nvCxnSpPr>
        <p:spPr>
          <a:xfrm>
            <a:off x="4734625" y="1101350"/>
            <a:ext cx="395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8CC253E-5A6B-B777-5401-4FA0FEB9487A}"/>
              </a:ext>
            </a:extLst>
          </p:cNvPr>
          <p:cNvSpPr/>
          <p:nvPr/>
        </p:nvSpPr>
        <p:spPr>
          <a:xfrm>
            <a:off x="293984" y="1101349"/>
            <a:ext cx="3845349" cy="1069354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827;p64">
            <a:extLst>
              <a:ext uri="{FF2B5EF4-FFF2-40B4-BE49-F238E27FC236}">
                <a16:creationId xmlns:a16="http://schemas.microsoft.com/office/drawing/2014/main" id="{39EC8B01-B3E0-F7F3-B57D-3D8A7AF7A4C9}"/>
              </a:ext>
            </a:extLst>
          </p:cNvPr>
          <p:cNvSpPr txBox="1"/>
          <p:nvPr/>
        </p:nvSpPr>
        <p:spPr>
          <a:xfrm>
            <a:off x="439634" y="1167797"/>
            <a:ext cx="1903500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Current Comms Channels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" name="Google Shape;832;p64">
            <a:extLst>
              <a:ext uri="{FF2B5EF4-FFF2-40B4-BE49-F238E27FC236}">
                <a16:creationId xmlns:a16="http://schemas.microsoft.com/office/drawing/2014/main" id="{95F44895-2250-66C9-81C2-6AE80B7B8AE7}"/>
              </a:ext>
            </a:extLst>
          </p:cNvPr>
          <p:cNvSpPr txBox="1"/>
          <p:nvPr/>
        </p:nvSpPr>
        <p:spPr>
          <a:xfrm>
            <a:off x="2902718" y="1194342"/>
            <a:ext cx="888900" cy="14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 dirty="0">
                <a:solidFill>
                  <a:srgbClr val="373753"/>
                </a:solidFill>
                <a:latin typeface="Poppins"/>
                <a:ea typeface="Poppins"/>
                <a:cs typeface="Poppins"/>
                <a:sym typeface="Poppins"/>
              </a:rPr>
              <a:t>Please list here</a:t>
            </a:r>
            <a:endParaRPr sz="800" dirty="0">
              <a:solidFill>
                <a:srgbClr val="3737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" name="Google Shape;835;p64">
            <a:extLst>
              <a:ext uri="{FF2B5EF4-FFF2-40B4-BE49-F238E27FC236}">
                <a16:creationId xmlns:a16="http://schemas.microsoft.com/office/drawing/2014/main" id="{78F4047A-0DF0-B089-357F-9996AC5E87B1}"/>
              </a:ext>
            </a:extLst>
          </p:cNvPr>
          <p:cNvCxnSpPr>
            <a:cxnSpLocks/>
          </p:cNvCxnSpPr>
          <p:nvPr/>
        </p:nvCxnSpPr>
        <p:spPr>
          <a:xfrm>
            <a:off x="429184" y="1433922"/>
            <a:ext cx="348547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3D7F7F-673B-334F-216B-16525CEE0D97}"/>
              </a:ext>
            </a:extLst>
          </p:cNvPr>
          <p:cNvSpPr/>
          <p:nvPr/>
        </p:nvSpPr>
        <p:spPr>
          <a:xfrm>
            <a:off x="293984" y="2324130"/>
            <a:ext cx="3845349" cy="2693142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827;p64">
            <a:extLst>
              <a:ext uri="{FF2B5EF4-FFF2-40B4-BE49-F238E27FC236}">
                <a16:creationId xmlns:a16="http://schemas.microsoft.com/office/drawing/2014/main" id="{3F7F445C-3B52-4827-BC6B-77C5805C1AA1}"/>
              </a:ext>
            </a:extLst>
          </p:cNvPr>
          <p:cNvSpPr txBox="1"/>
          <p:nvPr/>
        </p:nvSpPr>
        <p:spPr>
          <a:xfrm>
            <a:off x="508979" y="2436001"/>
            <a:ext cx="3344881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Company Strategic Priorities for This Year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1" name="Google Shape;835;p64">
            <a:extLst>
              <a:ext uri="{FF2B5EF4-FFF2-40B4-BE49-F238E27FC236}">
                <a16:creationId xmlns:a16="http://schemas.microsoft.com/office/drawing/2014/main" id="{7A248178-5769-2F8F-0C5F-8AD225F42CB2}"/>
              </a:ext>
            </a:extLst>
          </p:cNvPr>
          <p:cNvCxnSpPr>
            <a:cxnSpLocks/>
          </p:cNvCxnSpPr>
          <p:nvPr/>
        </p:nvCxnSpPr>
        <p:spPr>
          <a:xfrm>
            <a:off x="418734" y="2707499"/>
            <a:ext cx="348547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A8A2936-8478-2326-AB0D-5BCE7A79F48A}"/>
              </a:ext>
            </a:extLst>
          </p:cNvPr>
          <p:cNvSpPr/>
          <p:nvPr/>
        </p:nvSpPr>
        <p:spPr>
          <a:xfrm>
            <a:off x="4317586" y="196696"/>
            <a:ext cx="4604149" cy="1974008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oogle Shape;827;p64">
            <a:extLst>
              <a:ext uri="{FF2B5EF4-FFF2-40B4-BE49-F238E27FC236}">
                <a16:creationId xmlns:a16="http://schemas.microsoft.com/office/drawing/2014/main" id="{258038EC-4929-B406-BE49-EDF5E5FED9B4}"/>
              </a:ext>
            </a:extLst>
          </p:cNvPr>
          <p:cNvSpPr txBox="1"/>
          <p:nvPr/>
        </p:nvSpPr>
        <p:spPr>
          <a:xfrm>
            <a:off x="4510772" y="294516"/>
            <a:ext cx="3487777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Key Messages &amp; Initiatives 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4" name="Google Shape;835;p64">
            <a:extLst>
              <a:ext uri="{FF2B5EF4-FFF2-40B4-BE49-F238E27FC236}">
                <a16:creationId xmlns:a16="http://schemas.microsoft.com/office/drawing/2014/main" id="{4EC5F9EC-6FD4-E885-8524-84EAD67CD707}"/>
              </a:ext>
            </a:extLst>
          </p:cNvPr>
          <p:cNvCxnSpPr>
            <a:cxnSpLocks/>
          </p:cNvCxnSpPr>
          <p:nvPr/>
        </p:nvCxnSpPr>
        <p:spPr>
          <a:xfrm>
            <a:off x="4442336" y="580064"/>
            <a:ext cx="435696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5437DD7-BECE-9268-8B3C-697971A9DFC4}"/>
              </a:ext>
            </a:extLst>
          </p:cNvPr>
          <p:cNvSpPr/>
          <p:nvPr/>
        </p:nvSpPr>
        <p:spPr>
          <a:xfrm>
            <a:off x="4317586" y="2324130"/>
            <a:ext cx="4604149" cy="2693142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oogle Shape;835;p64">
            <a:extLst>
              <a:ext uri="{FF2B5EF4-FFF2-40B4-BE49-F238E27FC236}">
                <a16:creationId xmlns:a16="http://schemas.microsoft.com/office/drawing/2014/main" id="{895ACE94-1458-FA92-DC70-19CF8D64922E}"/>
              </a:ext>
            </a:extLst>
          </p:cNvPr>
          <p:cNvCxnSpPr>
            <a:cxnSpLocks/>
          </p:cNvCxnSpPr>
          <p:nvPr/>
        </p:nvCxnSpPr>
        <p:spPr>
          <a:xfrm>
            <a:off x="4442336" y="2701663"/>
            <a:ext cx="435696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827;p64">
            <a:extLst>
              <a:ext uri="{FF2B5EF4-FFF2-40B4-BE49-F238E27FC236}">
                <a16:creationId xmlns:a16="http://schemas.microsoft.com/office/drawing/2014/main" id="{AA0A4052-1AE6-A742-28D2-EB78B8211A20}"/>
              </a:ext>
            </a:extLst>
          </p:cNvPr>
          <p:cNvSpPr txBox="1"/>
          <p:nvPr/>
        </p:nvSpPr>
        <p:spPr>
          <a:xfrm>
            <a:off x="4510772" y="2436001"/>
            <a:ext cx="3487777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Historical Data (Reach, engagement, sentiment)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8901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C478EAA-4EEE-6F8A-A3EF-6A809E28910C}"/>
              </a:ext>
            </a:extLst>
          </p:cNvPr>
          <p:cNvSpPr/>
          <p:nvPr/>
        </p:nvSpPr>
        <p:spPr>
          <a:xfrm>
            <a:off x="4317586" y="3042053"/>
            <a:ext cx="4604149" cy="1975219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0" name="Google Shape;830;p64"/>
          <p:cNvSpPr txBox="1"/>
          <p:nvPr/>
        </p:nvSpPr>
        <p:spPr>
          <a:xfrm>
            <a:off x="453575" y="188802"/>
            <a:ext cx="3311400" cy="47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>
                <a:solidFill>
                  <a:srgbClr val="9966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Comms Audit</a:t>
            </a:r>
            <a:endParaRPr sz="2700" dirty="0">
              <a:solidFill>
                <a:srgbClr val="9966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1" name="Google Shape;831;p64"/>
          <p:cNvSpPr txBox="1"/>
          <p:nvPr/>
        </p:nvSpPr>
        <p:spPr>
          <a:xfrm>
            <a:off x="499167" y="695050"/>
            <a:ext cx="3311400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73753"/>
                </a:solidFill>
                <a:latin typeface="Poppins"/>
                <a:ea typeface="Poppins"/>
                <a:cs typeface="Poppins"/>
                <a:sym typeface="Poppins"/>
              </a:rPr>
              <a:t>Please complete each section</a:t>
            </a:r>
            <a:endParaRPr sz="1100" dirty="0">
              <a:solidFill>
                <a:srgbClr val="3737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36" name="Google Shape;836;p64"/>
          <p:cNvCxnSpPr/>
          <p:nvPr/>
        </p:nvCxnSpPr>
        <p:spPr>
          <a:xfrm>
            <a:off x="4734625" y="1101350"/>
            <a:ext cx="395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3D7F7F-673B-334F-216B-16525CEE0D97}"/>
              </a:ext>
            </a:extLst>
          </p:cNvPr>
          <p:cNvSpPr/>
          <p:nvPr/>
        </p:nvSpPr>
        <p:spPr>
          <a:xfrm>
            <a:off x="293984" y="963465"/>
            <a:ext cx="3845349" cy="4053807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827;p64">
            <a:extLst>
              <a:ext uri="{FF2B5EF4-FFF2-40B4-BE49-F238E27FC236}">
                <a16:creationId xmlns:a16="http://schemas.microsoft.com/office/drawing/2014/main" id="{3F7F445C-3B52-4827-BC6B-77C5805C1AA1}"/>
              </a:ext>
            </a:extLst>
          </p:cNvPr>
          <p:cNvSpPr txBox="1"/>
          <p:nvPr/>
        </p:nvSpPr>
        <p:spPr>
          <a:xfrm>
            <a:off x="580348" y="1101350"/>
            <a:ext cx="2790146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Main Stakeholders and C</a:t>
            </a:r>
            <a:r>
              <a:rPr lang="en-IE" sz="1050" b="1" dirty="0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o</a:t>
            </a:r>
            <a:r>
              <a:rPr lang="en" sz="1050" b="1" dirty="0" err="1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ntributors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1" name="Google Shape;835;p64">
            <a:extLst>
              <a:ext uri="{FF2B5EF4-FFF2-40B4-BE49-F238E27FC236}">
                <a16:creationId xmlns:a16="http://schemas.microsoft.com/office/drawing/2014/main" id="{7A248178-5769-2F8F-0C5F-8AD225F42CB2}"/>
              </a:ext>
            </a:extLst>
          </p:cNvPr>
          <p:cNvCxnSpPr>
            <a:cxnSpLocks/>
          </p:cNvCxnSpPr>
          <p:nvPr/>
        </p:nvCxnSpPr>
        <p:spPr>
          <a:xfrm>
            <a:off x="490102" y="1372848"/>
            <a:ext cx="348547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A8A2936-8478-2326-AB0D-5BCE7A79F48A}"/>
              </a:ext>
            </a:extLst>
          </p:cNvPr>
          <p:cNvSpPr/>
          <p:nvPr/>
        </p:nvSpPr>
        <p:spPr>
          <a:xfrm>
            <a:off x="4317586" y="196696"/>
            <a:ext cx="4604149" cy="2693700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Google Shape;835;p64">
            <a:extLst>
              <a:ext uri="{FF2B5EF4-FFF2-40B4-BE49-F238E27FC236}">
                <a16:creationId xmlns:a16="http://schemas.microsoft.com/office/drawing/2014/main" id="{4EC5F9EC-6FD4-E885-8524-84EAD67CD707}"/>
              </a:ext>
            </a:extLst>
          </p:cNvPr>
          <p:cNvCxnSpPr>
            <a:cxnSpLocks/>
          </p:cNvCxnSpPr>
          <p:nvPr/>
        </p:nvCxnSpPr>
        <p:spPr>
          <a:xfrm>
            <a:off x="4442336" y="580064"/>
            <a:ext cx="435696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835;p64">
            <a:extLst>
              <a:ext uri="{FF2B5EF4-FFF2-40B4-BE49-F238E27FC236}">
                <a16:creationId xmlns:a16="http://schemas.microsoft.com/office/drawing/2014/main" id="{895ACE94-1458-FA92-DC70-19CF8D64922E}"/>
              </a:ext>
            </a:extLst>
          </p:cNvPr>
          <p:cNvCxnSpPr>
            <a:cxnSpLocks/>
          </p:cNvCxnSpPr>
          <p:nvPr/>
        </p:nvCxnSpPr>
        <p:spPr>
          <a:xfrm>
            <a:off x="4441177" y="3424279"/>
            <a:ext cx="435696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827;p64">
            <a:extLst>
              <a:ext uri="{FF2B5EF4-FFF2-40B4-BE49-F238E27FC236}">
                <a16:creationId xmlns:a16="http://schemas.microsoft.com/office/drawing/2014/main" id="{A1B0F860-42E1-06A3-DFC5-F8FAD7EE3281}"/>
              </a:ext>
            </a:extLst>
          </p:cNvPr>
          <p:cNvSpPr txBox="1"/>
          <p:nvPr/>
        </p:nvSpPr>
        <p:spPr>
          <a:xfrm>
            <a:off x="4571999" y="3160392"/>
            <a:ext cx="3487777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IE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Success Measures and </a:t>
            </a:r>
            <a:r>
              <a:rPr lang="en" sz="1050" b="1" dirty="0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Desired Future State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" name="Google Shape;827;p64">
            <a:extLst>
              <a:ext uri="{FF2B5EF4-FFF2-40B4-BE49-F238E27FC236}">
                <a16:creationId xmlns:a16="http://schemas.microsoft.com/office/drawing/2014/main" id="{57AC6857-C1FF-B28B-626B-07E5F262783A}"/>
              </a:ext>
            </a:extLst>
          </p:cNvPr>
          <p:cNvSpPr txBox="1"/>
          <p:nvPr/>
        </p:nvSpPr>
        <p:spPr>
          <a:xfrm>
            <a:off x="4572000" y="305638"/>
            <a:ext cx="3487777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Voice of our Employees (Surveys, Focus groups) 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639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64"/>
          <p:cNvSpPr txBox="1"/>
          <p:nvPr/>
        </p:nvSpPr>
        <p:spPr>
          <a:xfrm>
            <a:off x="453575" y="188802"/>
            <a:ext cx="3311400" cy="47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>
                <a:solidFill>
                  <a:srgbClr val="9966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Comms Audit</a:t>
            </a:r>
            <a:endParaRPr sz="2700" dirty="0">
              <a:solidFill>
                <a:srgbClr val="9966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1" name="Google Shape;831;p64"/>
          <p:cNvSpPr txBox="1"/>
          <p:nvPr/>
        </p:nvSpPr>
        <p:spPr>
          <a:xfrm>
            <a:off x="499167" y="695050"/>
            <a:ext cx="3311400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73753"/>
                </a:solidFill>
                <a:latin typeface="Poppins"/>
                <a:ea typeface="Poppins"/>
                <a:cs typeface="Poppins"/>
                <a:sym typeface="Poppins"/>
              </a:rPr>
              <a:t>Please complete each section</a:t>
            </a:r>
            <a:endParaRPr sz="1100" dirty="0">
              <a:solidFill>
                <a:srgbClr val="3737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36" name="Google Shape;836;p64"/>
          <p:cNvCxnSpPr/>
          <p:nvPr/>
        </p:nvCxnSpPr>
        <p:spPr>
          <a:xfrm>
            <a:off x="4734625" y="1101350"/>
            <a:ext cx="395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8CC253E-5A6B-B777-5401-4FA0FEB9487A}"/>
              </a:ext>
            </a:extLst>
          </p:cNvPr>
          <p:cNvSpPr/>
          <p:nvPr/>
        </p:nvSpPr>
        <p:spPr>
          <a:xfrm>
            <a:off x="293984" y="1101349"/>
            <a:ext cx="3845349" cy="1069354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827;p64">
            <a:extLst>
              <a:ext uri="{FF2B5EF4-FFF2-40B4-BE49-F238E27FC236}">
                <a16:creationId xmlns:a16="http://schemas.microsoft.com/office/drawing/2014/main" id="{39EC8B01-B3E0-F7F3-B57D-3D8A7AF7A4C9}"/>
              </a:ext>
            </a:extLst>
          </p:cNvPr>
          <p:cNvSpPr txBox="1"/>
          <p:nvPr/>
        </p:nvSpPr>
        <p:spPr>
          <a:xfrm>
            <a:off x="439634" y="1167797"/>
            <a:ext cx="1903500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Current Comms Channels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" name="Google Shape;832;p64">
            <a:extLst>
              <a:ext uri="{FF2B5EF4-FFF2-40B4-BE49-F238E27FC236}">
                <a16:creationId xmlns:a16="http://schemas.microsoft.com/office/drawing/2014/main" id="{95F44895-2250-66C9-81C2-6AE80B7B8AE7}"/>
              </a:ext>
            </a:extLst>
          </p:cNvPr>
          <p:cNvSpPr txBox="1"/>
          <p:nvPr/>
        </p:nvSpPr>
        <p:spPr>
          <a:xfrm>
            <a:off x="2902718" y="1194342"/>
            <a:ext cx="888900" cy="14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 dirty="0">
                <a:solidFill>
                  <a:srgbClr val="373753"/>
                </a:solidFill>
                <a:latin typeface="Poppins"/>
                <a:ea typeface="Poppins"/>
                <a:cs typeface="Poppins"/>
                <a:sym typeface="Poppins"/>
              </a:rPr>
              <a:t>Please list here</a:t>
            </a:r>
            <a:endParaRPr sz="800" dirty="0">
              <a:solidFill>
                <a:srgbClr val="3737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" name="Google Shape;835;p64">
            <a:extLst>
              <a:ext uri="{FF2B5EF4-FFF2-40B4-BE49-F238E27FC236}">
                <a16:creationId xmlns:a16="http://schemas.microsoft.com/office/drawing/2014/main" id="{78F4047A-0DF0-B089-357F-9996AC5E87B1}"/>
              </a:ext>
            </a:extLst>
          </p:cNvPr>
          <p:cNvCxnSpPr>
            <a:cxnSpLocks/>
          </p:cNvCxnSpPr>
          <p:nvPr/>
        </p:nvCxnSpPr>
        <p:spPr>
          <a:xfrm>
            <a:off x="429184" y="1433922"/>
            <a:ext cx="348547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3D7F7F-673B-334F-216B-16525CEE0D97}"/>
              </a:ext>
            </a:extLst>
          </p:cNvPr>
          <p:cNvSpPr/>
          <p:nvPr/>
        </p:nvSpPr>
        <p:spPr>
          <a:xfrm>
            <a:off x="293984" y="2324130"/>
            <a:ext cx="3845349" cy="2693142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827;p64">
            <a:extLst>
              <a:ext uri="{FF2B5EF4-FFF2-40B4-BE49-F238E27FC236}">
                <a16:creationId xmlns:a16="http://schemas.microsoft.com/office/drawing/2014/main" id="{3F7F445C-3B52-4827-BC6B-77C5805C1AA1}"/>
              </a:ext>
            </a:extLst>
          </p:cNvPr>
          <p:cNvSpPr txBox="1"/>
          <p:nvPr/>
        </p:nvSpPr>
        <p:spPr>
          <a:xfrm>
            <a:off x="508979" y="2436001"/>
            <a:ext cx="3179843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Company Strategic Priorities for This Year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1" name="Google Shape;835;p64">
            <a:extLst>
              <a:ext uri="{FF2B5EF4-FFF2-40B4-BE49-F238E27FC236}">
                <a16:creationId xmlns:a16="http://schemas.microsoft.com/office/drawing/2014/main" id="{7A248178-5769-2F8F-0C5F-8AD225F42CB2}"/>
              </a:ext>
            </a:extLst>
          </p:cNvPr>
          <p:cNvCxnSpPr>
            <a:cxnSpLocks/>
          </p:cNvCxnSpPr>
          <p:nvPr/>
        </p:nvCxnSpPr>
        <p:spPr>
          <a:xfrm>
            <a:off x="418734" y="2707499"/>
            <a:ext cx="348547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A8A2936-8478-2326-AB0D-5BCE7A79F48A}"/>
              </a:ext>
            </a:extLst>
          </p:cNvPr>
          <p:cNvSpPr/>
          <p:nvPr/>
        </p:nvSpPr>
        <p:spPr>
          <a:xfrm>
            <a:off x="4317586" y="196696"/>
            <a:ext cx="4604149" cy="1974008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Google Shape;827;p64">
            <a:extLst>
              <a:ext uri="{FF2B5EF4-FFF2-40B4-BE49-F238E27FC236}">
                <a16:creationId xmlns:a16="http://schemas.microsoft.com/office/drawing/2014/main" id="{258038EC-4929-B406-BE49-EDF5E5FED9B4}"/>
              </a:ext>
            </a:extLst>
          </p:cNvPr>
          <p:cNvSpPr txBox="1"/>
          <p:nvPr/>
        </p:nvSpPr>
        <p:spPr>
          <a:xfrm>
            <a:off x="4510772" y="294516"/>
            <a:ext cx="3487777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Key Messages &amp; Initiatives 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4" name="Google Shape;835;p64">
            <a:extLst>
              <a:ext uri="{FF2B5EF4-FFF2-40B4-BE49-F238E27FC236}">
                <a16:creationId xmlns:a16="http://schemas.microsoft.com/office/drawing/2014/main" id="{4EC5F9EC-6FD4-E885-8524-84EAD67CD707}"/>
              </a:ext>
            </a:extLst>
          </p:cNvPr>
          <p:cNvCxnSpPr>
            <a:cxnSpLocks/>
          </p:cNvCxnSpPr>
          <p:nvPr/>
        </p:nvCxnSpPr>
        <p:spPr>
          <a:xfrm>
            <a:off x="4442336" y="580064"/>
            <a:ext cx="435696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5437DD7-BECE-9268-8B3C-697971A9DFC4}"/>
              </a:ext>
            </a:extLst>
          </p:cNvPr>
          <p:cNvSpPr/>
          <p:nvPr/>
        </p:nvSpPr>
        <p:spPr>
          <a:xfrm>
            <a:off x="4317586" y="2324130"/>
            <a:ext cx="4604149" cy="2693142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Google Shape;835;p64">
            <a:extLst>
              <a:ext uri="{FF2B5EF4-FFF2-40B4-BE49-F238E27FC236}">
                <a16:creationId xmlns:a16="http://schemas.microsoft.com/office/drawing/2014/main" id="{895ACE94-1458-FA92-DC70-19CF8D64922E}"/>
              </a:ext>
            </a:extLst>
          </p:cNvPr>
          <p:cNvCxnSpPr>
            <a:cxnSpLocks/>
          </p:cNvCxnSpPr>
          <p:nvPr/>
        </p:nvCxnSpPr>
        <p:spPr>
          <a:xfrm>
            <a:off x="4442336" y="2701663"/>
            <a:ext cx="435696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827;p64">
            <a:extLst>
              <a:ext uri="{FF2B5EF4-FFF2-40B4-BE49-F238E27FC236}">
                <a16:creationId xmlns:a16="http://schemas.microsoft.com/office/drawing/2014/main" id="{AA0A4052-1AE6-A742-28D2-EB78B8211A20}"/>
              </a:ext>
            </a:extLst>
          </p:cNvPr>
          <p:cNvSpPr txBox="1"/>
          <p:nvPr/>
        </p:nvSpPr>
        <p:spPr>
          <a:xfrm>
            <a:off x="4510772" y="2436001"/>
            <a:ext cx="3487777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Historical Data (Reach, engagement, sentiment)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F05145-DC76-F3DA-9AFB-D9670D81C7BD}"/>
              </a:ext>
            </a:extLst>
          </p:cNvPr>
          <p:cNvSpPr txBox="1"/>
          <p:nvPr/>
        </p:nvSpPr>
        <p:spPr>
          <a:xfrm>
            <a:off x="354885" y="2939752"/>
            <a:ext cx="46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#1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26F206-A378-2BDE-B484-B8B561E306FA}"/>
              </a:ext>
            </a:extLst>
          </p:cNvPr>
          <p:cNvSpPr txBox="1"/>
          <p:nvPr/>
        </p:nvSpPr>
        <p:spPr>
          <a:xfrm>
            <a:off x="354885" y="3592641"/>
            <a:ext cx="46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#2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8600D7-450F-0A73-AACF-30322797EF6F}"/>
              </a:ext>
            </a:extLst>
          </p:cNvPr>
          <p:cNvSpPr txBox="1"/>
          <p:nvPr/>
        </p:nvSpPr>
        <p:spPr>
          <a:xfrm>
            <a:off x="354885" y="4188982"/>
            <a:ext cx="46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#3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371F08-40F3-2AA3-E045-8B5B99B9BCCA}"/>
              </a:ext>
            </a:extLst>
          </p:cNvPr>
          <p:cNvSpPr txBox="1"/>
          <p:nvPr/>
        </p:nvSpPr>
        <p:spPr>
          <a:xfrm>
            <a:off x="453575" y="1525487"/>
            <a:ext cx="1575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Intranet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Newsletter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A87CC2-5849-7B34-1217-1C7F19E65E27}"/>
              </a:ext>
            </a:extLst>
          </p:cNvPr>
          <p:cNvSpPr txBox="1"/>
          <p:nvPr/>
        </p:nvSpPr>
        <p:spPr>
          <a:xfrm>
            <a:off x="2207775" y="1520190"/>
            <a:ext cx="1869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Town Halls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Team Meetings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Enterprise Chat Tools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13978-41BE-8ACA-476D-867873981907}"/>
              </a:ext>
            </a:extLst>
          </p:cNvPr>
          <p:cNvSpPr txBox="1"/>
          <p:nvPr/>
        </p:nvSpPr>
        <p:spPr>
          <a:xfrm>
            <a:off x="4623398" y="701602"/>
            <a:ext cx="1989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Strategy, vision, purpose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Diversity, Equity &amp; Inclusion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Values and culture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Wellbeing and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Benefits, rewards, compensation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7FC1D-CD93-9E3A-7292-357E5A146D0E}"/>
              </a:ext>
            </a:extLst>
          </p:cNvPr>
          <p:cNvSpPr txBox="1"/>
          <p:nvPr/>
        </p:nvSpPr>
        <p:spPr>
          <a:xfrm>
            <a:off x="6612942" y="701602"/>
            <a:ext cx="1996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Employee recognition and awards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Customer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Ways of working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Career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Sustainability initiatives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998D47-3472-9C19-3AC5-65868A7A85F4}"/>
              </a:ext>
            </a:extLst>
          </p:cNvPr>
          <p:cNvSpPr txBox="1"/>
          <p:nvPr/>
        </p:nvSpPr>
        <p:spPr>
          <a:xfrm>
            <a:off x="815710" y="2959569"/>
            <a:ext cx="3055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Grow market share by 3%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5755A0-2FCC-4478-80C7-111930B1EAE9}"/>
              </a:ext>
            </a:extLst>
          </p:cNvPr>
          <p:cNvSpPr txBox="1"/>
          <p:nvPr/>
        </p:nvSpPr>
        <p:spPr>
          <a:xfrm>
            <a:off x="815710" y="3623418"/>
            <a:ext cx="3055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Retain 96% of our customer base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92A67-28B4-7960-A01C-7BDF1C1777CA}"/>
              </a:ext>
            </a:extLst>
          </p:cNvPr>
          <p:cNvSpPr txBox="1"/>
          <p:nvPr/>
        </p:nvSpPr>
        <p:spPr>
          <a:xfrm>
            <a:off x="815137" y="4219759"/>
            <a:ext cx="3055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Expand into new territories: UAE &amp; APAC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3298CD-F4C6-0CD8-D166-065B4095B438}"/>
              </a:ext>
            </a:extLst>
          </p:cNvPr>
          <p:cNvSpPr txBox="1"/>
          <p:nvPr/>
        </p:nvSpPr>
        <p:spPr>
          <a:xfrm>
            <a:off x="4494066" y="2952461"/>
            <a:ext cx="2614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2022 Employee Satisfaction Rate</a:t>
            </a:r>
          </a:p>
          <a:p>
            <a:endParaRPr lang="en-GB" sz="1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Average email open rate</a:t>
            </a:r>
          </a:p>
          <a:p>
            <a:endParaRPr lang="en-GB" sz="1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Intranet adoption</a:t>
            </a:r>
          </a:p>
          <a:p>
            <a:endParaRPr lang="en-GB" sz="1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Town Hall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Employee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latin typeface="Poppins Light" pitchFamily="2" charset="77"/>
              <a:cs typeface="Poppins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Comms Satisfaction Survey </a:t>
            </a:r>
          </a:p>
        </p:txBody>
      </p:sp>
      <p:pic>
        <p:nvPicPr>
          <p:cNvPr id="27" name="Google Shape;1556;p101">
            <a:extLst>
              <a:ext uri="{FF2B5EF4-FFF2-40B4-BE49-F238E27FC236}">
                <a16:creationId xmlns:a16="http://schemas.microsoft.com/office/drawing/2014/main" id="{4761179F-9364-7B29-E466-F18A389EC9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714" t="54940" r="90088" b="35877"/>
          <a:stretch/>
        </p:blipFill>
        <p:spPr>
          <a:xfrm>
            <a:off x="7731300" y="3857756"/>
            <a:ext cx="267249" cy="245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557;p101">
            <a:extLst>
              <a:ext uri="{FF2B5EF4-FFF2-40B4-BE49-F238E27FC236}">
                <a16:creationId xmlns:a16="http://schemas.microsoft.com/office/drawing/2014/main" id="{D8C99CE9-4EB0-DF91-CA9B-7EF71A7921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835" t="72926" r="70057" b="17441"/>
          <a:stretch/>
        </p:blipFill>
        <p:spPr>
          <a:xfrm>
            <a:off x="7743759" y="3553168"/>
            <a:ext cx="242331" cy="24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557;p101">
            <a:extLst>
              <a:ext uri="{FF2B5EF4-FFF2-40B4-BE49-F238E27FC236}">
                <a16:creationId xmlns:a16="http://schemas.microsoft.com/office/drawing/2014/main" id="{E5A16BA7-94F0-7FBA-E489-932E222001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057" t="63531" r="59607" b="26942"/>
          <a:stretch/>
        </p:blipFill>
        <p:spPr>
          <a:xfrm>
            <a:off x="7736697" y="4162343"/>
            <a:ext cx="256455" cy="25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557;p101">
            <a:extLst>
              <a:ext uri="{FF2B5EF4-FFF2-40B4-BE49-F238E27FC236}">
                <a16:creationId xmlns:a16="http://schemas.microsoft.com/office/drawing/2014/main" id="{EBA3452A-8E30-E267-6C5A-C45A304744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9921" t="45352" r="19517" b="44907"/>
          <a:stretch/>
        </p:blipFill>
        <p:spPr>
          <a:xfrm>
            <a:off x="7731299" y="4472695"/>
            <a:ext cx="267250" cy="261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557;p101">
            <a:extLst>
              <a:ext uri="{FF2B5EF4-FFF2-40B4-BE49-F238E27FC236}">
                <a16:creationId xmlns:a16="http://schemas.microsoft.com/office/drawing/2014/main" id="{21B6D5E0-3B24-DAD2-6CC0-DCE60812F6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0128" t="17950" r="-577" b="72662"/>
          <a:stretch/>
        </p:blipFill>
        <p:spPr>
          <a:xfrm>
            <a:off x="7747497" y="3267383"/>
            <a:ext cx="242331" cy="23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557;p101">
            <a:extLst>
              <a:ext uri="{FF2B5EF4-FFF2-40B4-BE49-F238E27FC236}">
                <a16:creationId xmlns:a16="http://schemas.microsoft.com/office/drawing/2014/main" id="{32A28F16-A236-CB17-8B30-8E39031230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062" t="63763" r="69603" b="26496"/>
          <a:stretch/>
        </p:blipFill>
        <p:spPr>
          <a:xfrm>
            <a:off x="7739515" y="2975444"/>
            <a:ext cx="250817" cy="25081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1F0F8D5-6727-0E2C-FD34-586C90D0CE18}"/>
              </a:ext>
            </a:extLst>
          </p:cNvPr>
          <p:cNvSpPr txBox="1"/>
          <p:nvPr/>
        </p:nvSpPr>
        <p:spPr>
          <a:xfrm>
            <a:off x="4494066" y="2729223"/>
            <a:ext cx="1575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latin typeface="Poppins Light" pitchFamily="2" charset="77"/>
                <a:cs typeface="Poppins Light" pitchFamily="2" charset="77"/>
              </a:rPr>
              <a:t>Metric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51FAD7-BE61-076D-8DAF-57CD426C9D69}"/>
              </a:ext>
            </a:extLst>
          </p:cNvPr>
          <p:cNvSpPr txBox="1"/>
          <p:nvPr/>
        </p:nvSpPr>
        <p:spPr>
          <a:xfrm>
            <a:off x="7657326" y="2711461"/>
            <a:ext cx="1131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latin typeface="Poppins Light" pitchFamily="2" charset="77"/>
                <a:cs typeface="Poppins Light" pitchFamily="2" charset="77"/>
              </a:rPr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333422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C478EAA-4EEE-6F8A-A3EF-6A809E28910C}"/>
              </a:ext>
            </a:extLst>
          </p:cNvPr>
          <p:cNvSpPr/>
          <p:nvPr/>
        </p:nvSpPr>
        <p:spPr>
          <a:xfrm>
            <a:off x="4317586" y="3042053"/>
            <a:ext cx="4604149" cy="1975219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0" name="Google Shape;830;p64"/>
          <p:cNvSpPr txBox="1"/>
          <p:nvPr/>
        </p:nvSpPr>
        <p:spPr>
          <a:xfrm>
            <a:off x="453575" y="188802"/>
            <a:ext cx="3311400" cy="47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 dirty="0">
                <a:solidFill>
                  <a:srgbClr val="9966F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Comms Audit</a:t>
            </a:r>
            <a:endParaRPr sz="2700" dirty="0">
              <a:solidFill>
                <a:srgbClr val="9966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1" name="Google Shape;831;p64"/>
          <p:cNvSpPr txBox="1"/>
          <p:nvPr/>
        </p:nvSpPr>
        <p:spPr>
          <a:xfrm>
            <a:off x="499167" y="695050"/>
            <a:ext cx="3311400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373753"/>
                </a:solidFill>
                <a:latin typeface="Poppins"/>
                <a:ea typeface="Poppins"/>
                <a:cs typeface="Poppins"/>
                <a:sym typeface="Poppins"/>
              </a:rPr>
              <a:t>Please complete each section</a:t>
            </a:r>
            <a:endParaRPr sz="1100" dirty="0">
              <a:solidFill>
                <a:srgbClr val="37375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36" name="Google Shape;836;p64"/>
          <p:cNvCxnSpPr/>
          <p:nvPr/>
        </p:nvCxnSpPr>
        <p:spPr>
          <a:xfrm>
            <a:off x="4734625" y="1101350"/>
            <a:ext cx="395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3D7F7F-673B-334F-216B-16525CEE0D97}"/>
              </a:ext>
            </a:extLst>
          </p:cNvPr>
          <p:cNvSpPr/>
          <p:nvPr/>
        </p:nvSpPr>
        <p:spPr>
          <a:xfrm>
            <a:off x="293984" y="963465"/>
            <a:ext cx="3845349" cy="4053807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827;p64">
            <a:extLst>
              <a:ext uri="{FF2B5EF4-FFF2-40B4-BE49-F238E27FC236}">
                <a16:creationId xmlns:a16="http://schemas.microsoft.com/office/drawing/2014/main" id="{3F7F445C-3B52-4827-BC6B-77C5805C1AA1}"/>
              </a:ext>
            </a:extLst>
          </p:cNvPr>
          <p:cNvSpPr txBox="1"/>
          <p:nvPr/>
        </p:nvSpPr>
        <p:spPr>
          <a:xfrm>
            <a:off x="580348" y="1101350"/>
            <a:ext cx="2790146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Main Stakeholders and C</a:t>
            </a:r>
            <a:r>
              <a:rPr lang="en-IE" sz="1050" b="1" dirty="0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o</a:t>
            </a:r>
            <a:r>
              <a:rPr lang="en" sz="1050" b="1" dirty="0" err="1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ntributors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11" name="Google Shape;835;p64">
            <a:extLst>
              <a:ext uri="{FF2B5EF4-FFF2-40B4-BE49-F238E27FC236}">
                <a16:creationId xmlns:a16="http://schemas.microsoft.com/office/drawing/2014/main" id="{7A248178-5769-2F8F-0C5F-8AD225F42CB2}"/>
              </a:ext>
            </a:extLst>
          </p:cNvPr>
          <p:cNvCxnSpPr>
            <a:cxnSpLocks/>
          </p:cNvCxnSpPr>
          <p:nvPr/>
        </p:nvCxnSpPr>
        <p:spPr>
          <a:xfrm>
            <a:off x="490102" y="1372848"/>
            <a:ext cx="348547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A8A2936-8478-2326-AB0D-5BCE7A79F48A}"/>
              </a:ext>
            </a:extLst>
          </p:cNvPr>
          <p:cNvSpPr/>
          <p:nvPr/>
        </p:nvSpPr>
        <p:spPr>
          <a:xfrm>
            <a:off x="4317586" y="196696"/>
            <a:ext cx="4604149" cy="2693700"/>
          </a:xfrm>
          <a:prstGeom prst="roundRect">
            <a:avLst/>
          </a:prstGeom>
          <a:solidFill>
            <a:srgbClr val="C0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Google Shape;835;p64">
            <a:extLst>
              <a:ext uri="{FF2B5EF4-FFF2-40B4-BE49-F238E27FC236}">
                <a16:creationId xmlns:a16="http://schemas.microsoft.com/office/drawing/2014/main" id="{4EC5F9EC-6FD4-E885-8524-84EAD67CD707}"/>
              </a:ext>
            </a:extLst>
          </p:cNvPr>
          <p:cNvCxnSpPr>
            <a:cxnSpLocks/>
          </p:cNvCxnSpPr>
          <p:nvPr/>
        </p:nvCxnSpPr>
        <p:spPr>
          <a:xfrm>
            <a:off x="4442336" y="580064"/>
            <a:ext cx="435696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835;p64">
            <a:extLst>
              <a:ext uri="{FF2B5EF4-FFF2-40B4-BE49-F238E27FC236}">
                <a16:creationId xmlns:a16="http://schemas.microsoft.com/office/drawing/2014/main" id="{895ACE94-1458-FA92-DC70-19CF8D64922E}"/>
              </a:ext>
            </a:extLst>
          </p:cNvPr>
          <p:cNvCxnSpPr>
            <a:cxnSpLocks/>
          </p:cNvCxnSpPr>
          <p:nvPr/>
        </p:nvCxnSpPr>
        <p:spPr>
          <a:xfrm>
            <a:off x="4441177" y="3424279"/>
            <a:ext cx="435696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827;p64">
            <a:extLst>
              <a:ext uri="{FF2B5EF4-FFF2-40B4-BE49-F238E27FC236}">
                <a16:creationId xmlns:a16="http://schemas.microsoft.com/office/drawing/2014/main" id="{A1B0F860-42E1-06A3-DFC5-F8FAD7EE3281}"/>
              </a:ext>
            </a:extLst>
          </p:cNvPr>
          <p:cNvSpPr txBox="1"/>
          <p:nvPr/>
        </p:nvSpPr>
        <p:spPr>
          <a:xfrm>
            <a:off x="4571999" y="3160392"/>
            <a:ext cx="3487777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IE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Success Measures and </a:t>
            </a:r>
            <a:r>
              <a:rPr lang="en" sz="1050" b="1" dirty="0">
                <a:solidFill>
                  <a:srgbClr val="21054A"/>
                </a:solidFill>
                <a:latin typeface="Poppins"/>
                <a:ea typeface="Poppins Medium"/>
                <a:cs typeface="Poppins"/>
                <a:sym typeface="Poppins"/>
              </a:rPr>
              <a:t>Desired Future State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" name="Google Shape;827;p64">
            <a:extLst>
              <a:ext uri="{FF2B5EF4-FFF2-40B4-BE49-F238E27FC236}">
                <a16:creationId xmlns:a16="http://schemas.microsoft.com/office/drawing/2014/main" id="{57AC6857-C1FF-B28B-626B-07E5F262783A}"/>
              </a:ext>
            </a:extLst>
          </p:cNvPr>
          <p:cNvSpPr txBox="1"/>
          <p:nvPr/>
        </p:nvSpPr>
        <p:spPr>
          <a:xfrm>
            <a:off x="4572000" y="305638"/>
            <a:ext cx="3487777" cy="19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21054A"/>
                </a:solidFill>
                <a:latin typeface="Poppins"/>
                <a:ea typeface="Poppins"/>
                <a:cs typeface="Poppins"/>
                <a:sym typeface="Poppins"/>
              </a:rPr>
              <a:t>Voice of our Employees (Surveys, Focus groups) </a:t>
            </a:r>
            <a:endParaRPr sz="1100" dirty="0">
              <a:solidFill>
                <a:srgbClr val="37375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78D35-280C-BDDE-F0A8-55EDE480E558}"/>
              </a:ext>
            </a:extLst>
          </p:cNvPr>
          <p:cNvSpPr txBox="1"/>
          <p:nvPr/>
        </p:nvSpPr>
        <p:spPr>
          <a:xfrm>
            <a:off x="490102" y="1639175"/>
            <a:ext cx="261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Laura Martin (EMEA)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David Clifford (NA)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Peter Laffey (APJ)</a:t>
            </a:r>
          </a:p>
          <a:p>
            <a:endParaRPr lang="en-GB" sz="10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1E5B6-EFCF-EA40-D969-A3DD402EED46}"/>
              </a:ext>
            </a:extLst>
          </p:cNvPr>
          <p:cNvSpPr txBox="1"/>
          <p:nvPr/>
        </p:nvSpPr>
        <p:spPr>
          <a:xfrm>
            <a:off x="490102" y="1415937"/>
            <a:ext cx="2235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latin typeface="Poppins Light" pitchFamily="2" charset="77"/>
                <a:cs typeface="Poppins Light" pitchFamily="2" charset="77"/>
              </a:rPr>
              <a:t>Internal Comms Team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FE7D0-3138-516A-8FD3-56EBDEAA0E43}"/>
              </a:ext>
            </a:extLst>
          </p:cNvPr>
          <p:cNvSpPr txBox="1"/>
          <p:nvPr/>
        </p:nvSpPr>
        <p:spPr>
          <a:xfrm>
            <a:off x="499167" y="2442497"/>
            <a:ext cx="261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Yvonne Leo (EMEA)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Mary Berry (NA)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Aiko Tanaka (APJ)</a:t>
            </a:r>
          </a:p>
          <a:p>
            <a:endParaRPr lang="en-GB" sz="10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70216-7E75-1EA3-06F4-17C6D67962AA}"/>
              </a:ext>
            </a:extLst>
          </p:cNvPr>
          <p:cNvSpPr txBox="1"/>
          <p:nvPr/>
        </p:nvSpPr>
        <p:spPr>
          <a:xfrm>
            <a:off x="499167" y="2219259"/>
            <a:ext cx="2235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latin typeface="Poppins Light" pitchFamily="2" charset="77"/>
                <a:cs typeface="Poppins Light" pitchFamily="2" charset="77"/>
              </a:rPr>
              <a:t>Human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083B4-BF06-E098-01A4-1F19EA89E65C}"/>
              </a:ext>
            </a:extLst>
          </p:cNvPr>
          <p:cNvSpPr txBox="1"/>
          <p:nvPr/>
        </p:nvSpPr>
        <p:spPr>
          <a:xfrm>
            <a:off x="523559" y="3216604"/>
            <a:ext cx="261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Yolanda Paul (EMEA)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Jeff Abrams (NA)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Hama Nakamura (APJ)</a:t>
            </a:r>
          </a:p>
          <a:p>
            <a:endParaRPr lang="en-GB" sz="10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5E8ED-0421-E191-5B6D-E02BD69EFDAD}"/>
              </a:ext>
            </a:extLst>
          </p:cNvPr>
          <p:cNvSpPr txBox="1"/>
          <p:nvPr/>
        </p:nvSpPr>
        <p:spPr>
          <a:xfrm>
            <a:off x="523559" y="2993366"/>
            <a:ext cx="2235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latin typeface="Poppins Light" pitchFamily="2" charset="77"/>
                <a:cs typeface="Poppins Light" pitchFamily="2" charset="77"/>
              </a:rPr>
              <a:t>Executive Champions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F1715B-72F0-CFD2-966B-972D1DC0E9CB}"/>
              </a:ext>
            </a:extLst>
          </p:cNvPr>
          <p:cNvSpPr txBox="1"/>
          <p:nvPr/>
        </p:nvSpPr>
        <p:spPr>
          <a:xfrm>
            <a:off x="499167" y="4042150"/>
            <a:ext cx="261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Mike Murphy (EMEA)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Patricia Barnhart (NA)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Justin Fields (APJ)</a:t>
            </a:r>
          </a:p>
          <a:p>
            <a:endParaRPr lang="en-GB" sz="10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3D8BD-8C55-C570-E581-2C7AEC917F7F}"/>
              </a:ext>
            </a:extLst>
          </p:cNvPr>
          <p:cNvSpPr txBox="1"/>
          <p:nvPr/>
        </p:nvSpPr>
        <p:spPr>
          <a:xfrm>
            <a:off x="499167" y="3818912"/>
            <a:ext cx="2235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latin typeface="Poppins Light" pitchFamily="2" charset="77"/>
                <a:cs typeface="Poppins Light" pitchFamily="2" charset="77"/>
              </a:rPr>
              <a:t>Regional Comms Champions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91D127-3EEE-34FE-13E6-A482772105BB}"/>
              </a:ext>
            </a:extLst>
          </p:cNvPr>
          <p:cNvSpPr/>
          <p:nvPr/>
        </p:nvSpPr>
        <p:spPr>
          <a:xfrm>
            <a:off x="4571999" y="696561"/>
            <a:ext cx="1307666" cy="20201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7C444D-D4AF-2565-6B40-43E6EBA0BB02}"/>
              </a:ext>
            </a:extLst>
          </p:cNvPr>
          <p:cNvSpPr/>
          <p:nvPr/>
        </p:nvSpPr>
        <p:spPr>
          <a:xfrm>
            <a:off x="6014812" y="696243"/>
            <a:ext cx="1307666" cy="20201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02A1C-4FE9-476F-D846-4757046C3D63}"/>
              </a:ext>
            </a:extLst>
          </p:cNvPr>
          <p:cNvSpPr/>
          <p:nvPr/>
        </p:nvSpPr>
        <p:spPr>
          <a:xfrm>
            <a:off x="7457625" y="695051"/>
            <a:ext cx="1307666" cy="20201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5B75C3-0108-2D25-6436-DD7C19C4CB2C}"/>
              </a:ext>
            </a:extLst>
          </p:cNvPr>
          <p:cNvSpPr txBox="1"/>
          <p:nvPr/>
        </p:nvSpPr>
        <p:spPr>
          <a:xfrm>
            <a:off x="4687813" y="695050"/>
            <a:ext cx="1076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u="sng" dirty="0">
                <a:latin typeface="Poppins Light" pitchFamily="2" charset="77"/>
                <a:cs typeface="Poppins Light" pitchFamily="2" charset="77"/>
              </a:rPr>
              <a:t>Current State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C635B2-39B4-D023-A9CE-03D7B10AE1CF}"/>
              </a:ext>
            </a:extLst>
          </p:cNvPr>
          <p:cNvSpPr txBox="1"/>
          <p:nvPr/>
        </p:nvSpPr>
        <p:spPr>
          <a:xfrm>
            <a:off x="6141274" y="698404"/>
            <a:ext cx="1076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u="sng" dirty="0">
                <a:latin typeface="Poppins Light" pitchFamily="2" charset="77"/>
                <a:cs typeface="Poppins Light" pitchFamily="2" charset="77"/>
              </a:rPr>
              <a:t>More: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8FB4D1-AAAA-AFEE-A57E-04F54C2999FF}"/>
              </a:ext>
            </a:extLst>
          </p:cNvPr>
          <p:cNvSpPr txBox="1"/>
          <p:nvPr/>
        </p:nvSpPr>
        <p:spPr>
          <a:xfrm>
            <a:off x="7614387" y="710755"/>
            <a:ext cx="1076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u="sng" dirty="0">
                <a:latin typeface="Poppins Light" pitchFamily="2" charset="77"/>
                <a:cs typeface="Poppins Light" pitchFamily="2" charset="77"/>
              </a:rPr>
              <a:t>Less: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370CFF-692A-4817-74C9-07F0F156F2F0}"/>
              </a:ext>
            </a:extLst>
          </p:cNvPr>
          <p:cNvSpPr txBox="1"/>
          <p:nvPr/>
        </p:nvSpPr>
        <p:spPr>
          <a:xfrm>
            <a:off x="4612515" y="962291"/>
            <a:ext cx="1220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It can be noisy on a given day, with key information getting lost </a:t>
            </a:r>
          </a:p>
          <a:p>
            <a:endParaRPr lang="en-US" sz="600" dirty="0">
              <a:latin typeface="Poppins Light" pitchFamily="2" charset="77"/>
              <a:cs typeface="Poppins Ligh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A focus should be given to who is posting, bringing more visibility and engagement from the exec and leadership team</a:t>
            </a:r>
          </a:p>
          <a:p>
            <a:endParaRPr lang="en-US" sz="600" dirty="0">
              <a:latin typeface="Poppins Light" pitchFamily="2" charset="77"/>
              <a:cs typeface="Poppins Ligh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Sometimes recognition can miss some people that contributed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020A71-494A-76BC-732B-AEB05E65A0E7}"/>
              </a:ext>
            </a:extLst>
          </p:cNvPr>
          <p:cNvSpPr txBox="1"/>
          <p:nvPr/>
        </p:nvSpPr>
        <p:spPr>
          <a:xfrm>
            <a:off x="6066408" y="867945"/>
            <a:ext cx="1234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More highlights on what’s going on across different areas of the business and department overviews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>
              <a:latin typeface="Poppins Light" pitchFamily="2" charset="77"/>
              <a:cs typeface="Poppins Ligh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Some new faces across panels and updates, to bring variety and power behind messaging</a:t>
            </a:r>
          </a:p>
          <a:p>
            <a:endParaRPr lang="en-US" sz="600" dirty="0">
              <a:latin typeface="Poppins Light" pitchFamily="2" charset="77"/>
              <a:cs typeface="Poppins Ligh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Gamification works well at engaging employees and supporting information sharing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6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938BBA-44B6-FFEA-2E0F-1DE7CD2D0B0F}"/>
              </a:ext>
            </a:extLst>
          </p:cNvPr>
          <p:cNvSpPr txBox="1"/>
          <p:nvPr/>
        </p:nvSpPr>
        <p:spPr>
          <a:xfrm>
            <a:off x="7493085" y="910494"/>
            <a:ext cx="12347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Condensing some daily content into more cyclical updates, such as once a week</a:t>
            </a:r>
          </a:p>
          <a:p>
            <a:endParaRPr lang="en-US" sz="600" dirty="0">
              <a:latin typeface="Poppins Light" pitchFamily="2" charset="77"/>
              <a:cs typeface="Poppins Ligh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Content that takes a lot of time to review – a challenge for teams that struggle to get time away from phones or their day to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>
              <a:latin typeface="Poppins Light" pitchFamily="2" charset="77"/>
              <a:cs typeface="Poppins Ligh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latin typeface="Poppins Light" pitchFamily="2" charset="77"/>
                <a:cs typeface="Poppins Light" pitchFamily="2" charset="77"/>
              </a:rPr>
              <a:t>Repeated contributors – some more variety would support in reaching different areas of the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600" dirty="0">
              <a:latin typeface="Poppins Light" pitchFamily="2" charset="77"/>
              <a:cs typeface="Poppins Ligh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6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ECF4ED-9A70-EB8B-E4A2-496C950F5225}"/>
              </a:ext>
            </a:extLst>
          </p:cNvPr>
          <p:cNvSpPr txBox="1"/>
          <p:nvPr/>
        </p:nvSpPr>
        <p:spPr>
          <a:xfrm>
            <a:off x="4571414" y="3734373"/>
            <a:ext cx="2614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2023 Employee Satisfaction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Average email open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Intranet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Town Hall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Employee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dirty="0">
                <a:latin typeface="Poppins Light" pitchFamily="2" charset="77"/>
                <a:cs typeface="Poppins Light" pitchFamily="2" charset="77"/>
              </a:rPr>
              <a:t>Comms Satisfaction Survey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20D5AD-8CA6-93F0-6EAE-292A205C04E0}"/>
              </a:ext>
            </a:extLst>
          </p:cNvPr>
          <p:cNvSpPr txBox="1"/>
          <p:nvPr/>
        </p:nvSpPr>
        <p:spPr>
          <a:xfrm>
            <a:off x="4572587" y="3447646"/>
            <a:ext cx="1575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latin typeface="Poppins Light" pitchFamily="2" charset="77"/>
                <a:cs typeface="Poppins Light" pitchFamily="2" charset="77"/>
              </a:rPr>
              <a:t>Metric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4950D3-5CDD-B8FD-AD66-C851BD6DA2FE}"/>
              </a:ext>
            </a:extLst>
          </p:cNvPr>
          <p:cNvSpPr txBox="1"/>
          <p:nvPr/>
        </p:nvSpPr>
        <p:spPr>
          <a:xfrm>
            <a:off x="7735847" y="3429884"/>
            <a:ext cx="1131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u="sng" dirty="0">
                <a:latin typeface="Poppins Light" pitchFamily="2" charset="77"/>
                <a:cs typeface="Poppins Light" pitchFamily="2" charset="77"/>
              </a:rPr>
              <a:t>Goal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70B796-263F-25F6-754D-2C452FA46774}"/>
              </a:ext>
            </a:extLst>
          </p:cNvPr>
          <p:cNvSpPr txBox="1"/>
          <p:nvPr/>
        </p:nvSpPr>
        <p:spPr>
          <a:xfrm>
            <a:off x="7735847" y="3727860"/>
            <a:ext cx="562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+4%</a:t>
            </a:r>
          </a:p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+11%</a:t>
            </a:r>
          </a:p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+2% </a:t>
            </a:r>
          </a:p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+10%</a:t>
            </a:r>
          </a:p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+5%</a:t>
            </a:r>
          </a:p>
          <a:p>
            <a:r>
              <a:rPr lang="en-GB" sz="1000" dirty="0">
                <a:latin typeface="Poppins Light" pitchFamily="2" charset="77"/>
                <a:cs typeface="Poppins Light" pitchFamily="2" charset="77"/>
              </a:rPr>
              <a:t>+8%</a:t>
            </a:r>
          </a:p>
        </p:txBody>
      </p:sp>
    </p:spTree>
    <p:extLst>
      <p:ext uri="{BB962C8B-B14F-4D97-AF65-F5344CB8AC3E}">
        <p14:creationId xmlns:p14="http://schemas.microsoft.com/office/powerpoint/2010/main" val="375613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kvivo 22">
      <a:dk1>
        <a:srgbClr val="0A0D1F"/>
      </a:dk1>
      <a:lt1>
        <a:srgbClr val="FCF9F3"/>
      </a:lt1>
      <a:dk2>
        <a:srgbClr val="FCF9F3"/>
      </a:dk2>
      <a:lt2>
        <a:srgbClr val="200549"/>
      </a:lt2>
      <a:accent1>
        <a:srgbClr val="9966F5"/>
      </a:accent1>
      <a:accent2>
        <a:srgbClr val="FF5959"/>
      </a:accent2>
      <a:accent3>
        <a:srgbClr val="FFB51F"/>
      </a:accent3>
      <a:accent4>
        <a:srgbClr val="6002EE"/>
      </a:accent4>
      <a:accent5>
        <a:srgbClr val="5B9BD5"/>
      </a:accent5>
      <a:accent6>
        <a:srgbClr val="70AD47"/>
      </a:accent6>
      <a:hlink>
        <a:srgbClr val="9966F5"/>
      </a:hlink>
      <a:folHlink>
        <a:srgbClr val="9966F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555</Words>
  <Application>Microsoft Macintosh PowerPoint</Application>
  <PresentationFormat>On-screen Show (16:9)</PresentationFormat>
  <Paragraphs>111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Poppins SemiBold</vt:lpstr>
      <vt:lpstr>Poppins</vt:lpstr>
      <vt:lpstr>Inter Light</vt:lpstr>
      <vt:lpstr>Poppins Medium</vt:lpstr>
      <vt:lpstr>Arial</vt:lpstr>
      <vt:lpstr>Inter</vt:lpstr>
      <vt:lpstr>Poppins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Colum Nugent</cp:lastModifiedBy>
  <cp:revision>3</cp:revision>
  <dcterms:modified xsi:type="dcterms:W3CDTF">2023-01-27T12:02:30Z</dcterms:modified>
</cp:coreProperties>
</file>